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s/comment3.xml" ContentType="application/vnd.openxmlformats-officedocument.presentationml.comments+xml"/>
  <Default Extension="wdp" ContentType="image/vnd.ms-photo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500" r:id="rId3"/>
    <p:sldId id="590" r:id="rId4"/>
    <p:sldId id="600" r:id="rId5"/>
    <p:sldId id="620" r:id="rId6"/>
    <p:sldId id="621" r:id="rId7"/>
    <p:sldId id="622" r:id="rId8"/>
    <p:sldId id="612" r:id="rId9"/>
    <p:sldId id="626" r:id="rId10"/>
    <p:sldId id="619" r:id="rId11"/>
    <p:sldId id="616" r:id="rId12"/>
    <p:sldId id="613" r:id="rId13"/>
    <p:sldId id="615" r:id="rId14"/>
    <p:sldId id="602" r:id="rId15"/>
    <p:sldId id="595" r:id="rId16"/>
    <p:sldId id="594" r:id="rId17"/>
    <p:sldId id="603" r:id="rId18"/>
    <p:sldId id="587" r:id="rId19"/>
    <p:sldId id="624" r:id="rId20"/>
    <p:sldId id="584" r:id="rId21"/>
    <p:sldId id="589" r:id="rId22"/>
    <p:sldId id="551" r:id="rId23"/>
    <p:sldId id="556" r:id="rId24"/>
    <p:sldId id="555" r:id="rId25"/>
    <p:sldId id="625" r:id="rId26"/>
    <p:sldId id="608" r:id="rId27"/>
    <p:sldId id="575" r:id="rId28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Ursula Schirmer" initials="U. Sch.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CC0000"/>
    <a:srgbClr val="2D69B1"/>
    <a:srgbClr val="CCFFFF"/>
    <a:srgbClr val="CCECFF"/>
    <a:srgbClr val="99CCFF"/>
    <a:srgbClr val="D9B1B6"/>
    <a:srgbClr val="FB9179"/>
    <a:srgbClr val="0066FF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6614" autoAdjust="0"/>
  </p:normalViewPr>
  <p:slideViewPr>
    <p:cSldViewPr>
      <p:cViewPr>
        <p:scale>
          <a:sx n="92" d="100"/>
          <a:sy n="92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15T17:25:04.044" idx="2">
    <p:pos x="5111" y="3723"/>
    <p:text>Fehlt hier was? am letzten Satz?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15T17:27:19.812" idx="3">
    <p:pos x="3116" y="780"/>
    <p:text>die Frage wird eigentlich nicht beantwortet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15T18:23:17.282" idx="6">
    <p:pos x="408" y="555"/>
    <p:text>Seite neu gestalten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60285-EB6A-4272-B8EC-607B65700D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3B3F85-FFB9-4FE5-8270-8D04AB9F8925}">
      <dgm:prSet phldrT="[Text]" custT="1"/>
      <dgm:spPr>
        <a:xfrm rot="5400000">
          <a:off x="-163588" y="191377"/>
          <a:ext cx="1090592" cy="714501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de-DE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</a:t>
          </a:r>
        </a:p>
      </dgm:t>
    </dgm:pt>
    <dgm:pt modelId="{174D3B6B-9409-4E63-9F6F-D6C56D4B2C30}" type="parTrans" cxnId="{AEADD707-8DEF-4CFE-9B5B-F182AA80C7DA}">
      <dgm:prSet/>
      <dgm:spPr/>
      <dgm:t>
        <a:bodyPr/>
        <a:lstStyle/>
        <a:p>
          <a:endParaRPr lang="de-DE" sz="1200"/>
        </a:p>
      </dgm:t>
    </dgm:pt>
    <dgm:pt modelId="{7CBBCF0C-1420-4DD1-B48F-EEE850FFD569}" type="sibTrans" cxnId="{AEADD707-8DEF-4CFE-9B5B-F182AA80C7DA}">
      <dgm:prSet/>
      <dgm:spPr/>
      <dgm:t>
        <a:bodyPr/>
        <a:lstStyle/>
        <a:p>
          <a:endParaRPr lang="de-DE" sz="1200"/>
        </a:p>
      </dgm:t>
    </dgm:pt>
    <dgm:pt modelId="{A043B09C-A3FE-4A38-82D2-BEC28C1C1294}">
      <dgm:prSet phldrT="[Text]" custT="1"/>
      <dgm:spPr>
        <a:xfrm rot="5400000">
          <a:off x="895935" y="-153644"/>
          <a:ext cx="708885" cy="10228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de-D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Quartale</a:t>
          </a:r>
        </a:p>
      </dgm:t>
    </dgm:pt>
    <dgm:pt modelId="{E457ACD0-67C7-4D06-9740-AE3C40CF6B2C}" type="parTrans" cxnId="{6E48EF2B-6900-44CB-A082-CC5F27FF191C}">
      <dgm:prSet/>
      <dgm:spPr/>
      <dgm:t>
        <a:bodyPr/>
        <a:lstStyle/>
        <a:p>
          <a:endParaRPr lang="de-DE" sz="1200"/>
        </a:p>
      </dgm:t>
    </dgm:pt>
    <dgm:pt modelId="{54C25EB0-46C4-4F39-9E7C-E6A7908E8AFD}" type="sibTrans" cxnId="{6E48EF2B-6900-44CB-A082-CC5F27FF191C}">
      <dgm:prSet/>
      <dgm:spPr/>
      <dgm:t>
        <a:bodyPr/>
        <a:lstStyle/>
        <a:p>
          <a:endParaRPr lang="de-DE" sz="1200"/>
        </a:p>
      </dgm:t>
    </dgm:pt>
    <dgm:pt modelId="{316B269C-78D1-48A2-ADF0-E7DB6D7F9944}">
      <dgm:prSet phldrT="[Text]" custT="1"/>
      <dgm:spPr>
        <a:xfrm rot="5400000">
          <a:off x="-163588" y="1009422"/>
          <a:ext cx="1090592" cy="714501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de-DE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II</a:t>
          </a:r>
        </a:p>
      </dgm:t>
    </dgm:pt>
    <dgm:pt modelId="{4440DC54-1E8F-4D0A-8AF5-BF3640157751}" type="parTrans" cxnId="{CA771494-975A-4AE7-A792-5297BF639ED8}">
      <dgm:prSet/>
      <dgm:spPr/>
      <dgm:t>
        <a:bodyPr/>
        <a:lstStyle/>
        <a:p>
          <a:endParaRPr lang="de-DE" sz="1200"/>
        </a:p>
      </dgm:t>
    </dgm:pt>
    <dgm:pt modelId="{F2B499A9-2836-414C-B707-EAC01C8D9576}" type="sibTrans" cxnId="{CA771494-975A-4AE7-A792-5297BF639ED8}">
      <dgm:prSet/>
      <dgm:spPr/>
      <dgm:t>
        <a:bodyPr/>
        <a:lstStyle/>
        <a:p>
          <a:endParaRPr lang="de-DE" sz="1200"/>
        </a:p>
      </dgm:t>
    </dgm:pt>
    <dgm:pt modelId="{7F880323-0570-4E48-A48D-F5AC2DBEBB77}">
      <dgm:prSet phldrT="[Text]" custT="1"/>
      <dgm:spPr>
        <a:xfrm rot="5400000">
          <a:off x="898585" y="722527"/>
          <a:ext cx="708885" cy="10228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de-D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Quartal</a:t>
          </a:r>
        </a:p>
      </dgm:t>
    </dgm:pt>
    <dgm:pt modelId="{24097173-29A4-4E3F-AB0C-000E003E8615}" type="parTrans" cxnId="{3A7196B0-4F1D-4C0D-8BF1-713A3AFB1F33}">
      <dgm:prSet/>
      <dgm:spPr/>
      <dgm:t>
        <a:bodyPr/>
        <a:lstStyle/>
        <a:p>
          <a:endParaRPr lang="de-DE" sz="1200"/>
        </a:p>
      </dgm:t>
    </dgm:pt>
    <dgm:pt modelId="{F74B7645-01FA-4555-B543-46213981B83D}" type="sibTrans" cxnId="{3A7196B0-4F1D-4C0D-8BF1-713A3AFB1F33}">
      <dgm:prSet/>
      <dgm:spPr/>
      <dgm:t>
        <a:bodyPr/>
        <a:lstStyle/>
        <a:p>
          <a:endParaRPr lang="de-DE" sz="1200"/>
        </a:p>
      </dgm:t>
    </dgm:pt>
    <dgm:pt modelId="{504719E5-A393-4DCB-9422-62550E3D2FC5}">
      <dgm:prSet phldrT="[Text]" custT="1"/>
      <dgm:spPr>
        <a:xfrm rot="5400000">
          <a:off x="-163588" y="1827466"/>
          <a:ext cx="1090592" cy="714501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de-DE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III</a:t>
          </a:r>
        </a:p>
      </dgm:t>
    </dgm:pt>
    <dgm:pt modelId="{A7A39A79-CCE5-4FE8-87D3-520761DFBD78}" type="parTrans" cxnId="{670763FC-CD29-4E84-82A8-EF16F8056252}">
      <dgm:prSet/>
      <dgm:spPr/>
      <dgm:t>
        <a:bodyPr/>
        <a:lstStyle/>
        <a:p>
          <a:endParaRPr lang="de-DE" sz="1200"/>
        </a:p>
      </dgm:t>
    </dgm:pt>
    <dgm:pt modelId="{1C92BF6C-BB3A-49FA-B8F0-6B7EEBD1A19D}" type="sibTrans" cxnId="{670763FC-CD29-4E84-82A8-EF16F8056252}">
      <dgm:prSet/>
      <dgm:spPr/>
      <dgm:t>
        <a:bodyPr/>
        <a:lstStyle/>
        <a:p>
          <a:endParaRPr lang="de-DE" sz="1200"/>
        </a:p>
      </dgm:t>
    </dgm:pt>
    <dgm:pt modelId="{F8017A26-0227-41BE-850A-A33C9D62CC40}">
      <dgm:prSet phldrT="[Text]" custT="1"/>
      <dgm:spPr>
        <a:xfrm rot="5400000">
          <a:off x="895935" y="1482443"/>
          <a:ext cx="708885" cy="10228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de-D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 Jahre</a:t>
          </a:r>
        </a:p>
      </dgm:t>
    </dgm:pt>
    <dgm:pt modelId="{923049A0-8F2E-4FCA-AA3C-A0BA2325C55F}" type="parTrans" cxnId="{8E243ABC-3B3E-4E9A-BC6B-D2940A17EAFA}">
      <dgm:prSet/>
      <dgm:spPr/>
      <dgm:t>
        <a:bodyPr/>
        <a:lstStyle/>
        <a:p>
          <a:endParaRPr lang="de-DE" sz="1200"/>
        </a:p>
      </dgm:t>
    </dgm:pt>
    <dgm:pt modelId="{26EAC675-84D5-43F3-BE33-EAAD2317CD82}" type="sibTrans" cxnId="{8E243ABC-3B3E-4E9A-BC6B-D2940A17EAFA}">
      <dgm:prSet/>
      <dgm:spPr/>
      <dgm:t>
        <a:bodyPr/>
        <a:lstStyle/>
        <a:p>
          <a:endParaRPr lang="de-DE" sz="1200"/>
        </a:p>
      </dgm:t>
    </dgm:pt>
    <dgm:pt modelId="{608DE1AA-2A0A-4D4E-87BD-C200973B42CF}">
      <dgm:prSet custT="1"/>
      <dgm:spPr>
        <a:xfrm rot="5400000">
          <a:off x="-163588" y="2645510"/>
          <a:ext cx="1090592" cy="714501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de-DE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IV</a:t>
          </a:r>
        </a:p>
      </dgm:t>
    </dgm:pt>
    <dgm:pt modelId="{FE86950A-70F1-41D6-92D3-D59B3E6913B3}" type="parTrans" cxnId="{29C6286C-4AA0-4201-B602-CBABA1EFA6D0}">
      <dgm:prSet/>
      <dgm:spPr/>
      <dgm:t>
        <a:bodyPr/>
        <a:lstStyle/>
        <a:p>
          <a:endParaRPr lang="de-DE" sz="1200"/>
        </a:p>
      </dgm:t>
    </dgm:pt>
    <dgm:pt modelId="{BB8BDCBD-7AE4-4559-B65D-5A564FA79C5E}" type="sibTrans" cxnId="{29C6286C-4AA0-4201-B602-CBABA1EFA6D0}">
      <dgm:prSet/>
      <dgm:spPr/>
      <dgm:t>
        <a:bodyPr/>
        <a:lstStyle/>
        <a:p>
          <a:endParaRPr lang="de-DE" sz="1200"/>
        </a:p>
      </dgm:t>
    </dgm:pt>
    <dgm:pt modelId="{01ED1A24-C748-42AA-842B-D35A902006DA}">
      <dgm:prSet custT="1"/>
      <dgm:spPr>
        <a:xfrm rot="5400000">
          <a:off x="896703" y="2300487"/>
          <a:ext cx="708885" cy="10228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de-D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Quartal</a:t>
          </a:r>
        </a:p>
      </dgm:t>
    </dgm:pt>
    <dgm:pt modelId="{31BDA810-60B6-4F92-B7A1-C4390D6AC3B4}" type="sibTrans" cxnId="{FF1F01B6-F8BC-433E-A373-1AC95A920B69}">
      <dgm:prSet/>
      <dgm:spPr/>
      <dgm:t>
        <a:bodyPr/>
        <a:lstStyle/>
        <a:p>
          <a:endParaRPr lang="de-DE" sz="1200"/>
        </a:p>
      </dgm:t>
    </dgm:pt>
    <dgm:pt modelId="{FF4EB63F-BF1B-415C-936C-EAC39B1907C7}" type="parTrans" cxnId="{FF1F01B6-F8BC-433E-A373-1AC95A920B69}">
      <dgm:prSet/>
      <dgm:spPr/>
      <dgm:t>
        <a:bodyPr/>
        <a:lstStyle/>
        <a:p>
          <a:endParaRPr lang="de-DE" sz="1200"/>
        </a:p>
      </dgm:t>
    </dgm:pt>
    <dgm:pt modelId="{72E736BC-A396-4A69-BBF2-694C13956A56}">
      <dgm:prSet custT="1"/>
      <dgm:spPr>
        <a:xfrm rot="5400000">
          <a:off x="895935" y="3118532"/>
          <a:ext cx="708885" cy="10228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de-D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Quartal</a:t>
          </a:r>
        </a:p>
      </dgm:t>
    </dgm:pt>
    <dgm:pt modelId="{C54AFF19-323E-4DE6-AD89-BC06AAAB2AFA}" type="sibTrans" cxnId="{AE817A6C-ADF5-49FE-8237-D0C0548F9F14}">
      <dgm:prSet/>
      <dgm:spPr/>
      <dgm:t>
        <a:bodyPr/>
        <a:lstStyle/>
        <a:p>
          <a:endParaRPr lang="de-DE" sz="1200"/>
        </a:p>
      </dgm:t>
    </dgm:pt>
    <dgm:pt modelId="{E64ECD20-4DF6-4641-8915-78B7D360BBD7}" type="parTrans" cxnId="{AE817A6C-ADF5-49FE-8237-D0C0548F9F14}">
      <dgm:prSet/>
      <dgm:spPr/>
      <dgm:t>
        <a:bodyPr/>
        <a:lstStyle/>
        <a:p>
          <a:endParaRPr lang="de-DE" sz="1200"/>
        </a:p>
      </dgm:t>
    </dgm:pt>
    <dgm:pt modelId="{2BA9AFC5-4A49-4335-9283-CCC75F3A472F}">
      <dgm:prSet custT="1"/>
      <dgm:spPr>
        <a:xfrm rot="5400000">
          <a:off x="-163588" y="3465681"/>
          <a:ext cx="1090592" cy="714501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de-DE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</a:t>
          </a:r>
        </a:p>
      </dgm:t>
    </dgm:pt>
    <dgm:pt modelId="{A9E55206-CE52-4F3E-BEAA-EABEC2EF8DEC}" type="sibTrans" cxnId="{DF527ABB-DB28-4AF1-B64B-C8613303BAE0}">
      <dgm:prSet/>
      <dgm:spPr/>
      <dgm:t>
        <a:bodyPr/>
        <a:lstStyle/>
        <a:p>
          <a:endParaRPr lang="de-DE" sz="1200"/>
        </a:p>
      </dgm:t>
    </dgm:pt>
    <dgm:pt modelId="{4D2FD3D4-53E6-42D2-AF48-9FA15FCDD96A}" type="parTrans" cxnId="{DF527ABB-DB28-4AF1-B64B-C8613303BAE0}">
      <dgm:prSet/>
      <dgm:spPr/>
      <dgm:t>
        <a:bodyPr/>
        <a:lstStyle/>
        <a:p>
          <a:endParaRPr lang="de-DE" sz="1200"/>
        </a:p>
      </dgm:t>
    </dgm:pt>
    <dgm:pt modelId="{27706B37-5A75-4FDF-A6E3-36AA94C42D02}" type="pres">
      <dgm:prSet presAssocID="{D2460285-EB6A-4272-B8EC-607B65700D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870B6BD-E169-4E11-9CAC-C03919415650}" type="pres">
      <dgm:prSet presAssocID="{B13B3F85-FFB9-4FE5-8270-8D04AB9F8925}" presName="composite" presStyleCnt="0"/>
      <dgm:spPr/>
    </dgm:pt>
    <dgm:pt modelId="{F88066F2-53D0-4F2F-AB58-A65E84082E39}" type="pres">
      <dgm:prSet presAssocID="{B13B3F85-FFB9-4FE5-8270-8D04AB9F8925}" presName="parentText" presStyleLbl="alignNode1" presStyleIdx="0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D77A0D24-ADEA-4A39-9539-665D18845CEE}" type="pres">
      <dgm:prSet presAssocID="{B13B3F85-FFB9-4FE5-8270-8D04AB9F8925}" presName="descendantText" presStyleLbl="alignAcc1" presStyleIdx="0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40C27B17-C053-4691-B854-CBB9A25D1670}" type="pres">
      <dgm:prSet presAssocID="{7CBBCF0C-1420-4DD1-B48F-EEE850FFD569}" presName="sp" presStyleCnt="0"/>
      <dgm:spPr/>
    </dgm:pt>
    <dgm:pt modelId="{6DE562A9-4F37-4107-8FC5-4585BC71E562}" type="pres">
      <dgm:prSet presAssocID="{316B269C-78D1-48A2-ADF0-E7DB6D7F9944}" presName="composite" presStyleCnt="0"/>
      <dgm:spPr/>
    </dgm:pt>
    <dgm:pt modelId="{615F4485-2D78-4360-BBC8-62570FB6DD3E}" type="pres">
      <dgm:prSet presAssocID="{316B269C-78D1-48A2-ADF0-E7DB6D7F9944}" presName="parentText" presStyleLbl="alignNode1" presStyleIdx="1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50E9E5B4-6E0C-4CD2-8746-D155F74B52E4}" type="pres">
      <dgm:prSet presAssocID="{316B269C-78D1-48A2-ADF0-E7DB6D7F9944}" presName="descendantText" presStyleLbl="alignAcc1" presStyleIdx="1" presStyleCnt="5" custLinFactNeighborX="259" custLinFactNeighborY="82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45CFC174-BB96-44C6-BBE3-321C7D9AADA3}" type="pres">
      <dgm:prSet presAssocID="{F2B499A9-2836-414C-B707-EAC01C8D9576}" presName="sp" presStyleCnt="0"/>
      <dgm:spPr/>
    </dgm:pt>
    <dgm:pt modelId="{C10B35F8-D874-4462-8009-F64800C5B86B}" type="pres">
      <dgm:prSet presAssocID="{504719E5-A393-4DCB-9422-62550E3D2FC5}" presName="composite" presStyleCnt="0"/>
      <dgm:spPr/>
    </dgm:pt>
    <dgm:pt modelId="{FCEA0DE7-4D56-4293-AECB-6F6D9D77D839}" type="pres">
      <dgm:prSet presAssocID="{504719E5-A393-4DCB-9422-62550E3D2FC5}" presName="parentText" presStyleLbl="alignNode1" presStyleIdx="2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7E309176-5A32-4489-B73F-811C2E760CE4}" type="pres">
      <dgm:prSet presAssocID="{504719E5-A393-4DCB-9422-62550E3D2FC5}" presName="descendantText" presStyleLbl="alignAcc1" presStyleIdx="2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536AC4F9-C02E-48D9-968A-3BBDA42AE682}" type="pres">
      <dgm:prSet presAssocID="{1C92BF6C-BB3A-49FA-B8F0-6B7EEBD1A19D}" presName="sp" presStyleCnt="0"/>
      <dgm:spPr/>
    </dgm:pt>
    <dgm:pt modelId="{D24C1A4D-FCD9-498F-ACE3-24C76EAF59F9}" type="pres">
      <dgm:prSet presAssocID="{608DE1AA-2A0A-4D4E-87BD-C200973B42CF}" presName="composite" presStyleCnt="0"/>
      <dgm:spPr/>
    </dgm:pt>
    <dgm:pt modelId="{4A591C3A-DA58-47F0-A6ED-8A836B53B8A9}" type="pres">
      <dgm:prSet presAssocID="{608DE1AA-2A0A-4D4E-87BD-C200973B42CF}" presName="parentText" presStyleLbl="alignNode1" presStyleIdx="3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0354CBCD-8009-4322-A4F9-A8D356F7AF1C}" type="pres">
      <dgm:prSet presAssocID="{608DE1AA-2A0A-4D4E-87BD-C200973B42CF}" presName="descendantText" presStyleLbl="alignAcc1" presStyleIdx="3" presStyleCnt="5" custLinFactNeighborX="75" custLinFactNeighborY="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C1553F67-8392-4F68-B344-DA7C1D363781}" type="pres">
      <dgm:prSet presAssocID="{BB8BDCBD-7AE4-4559-B65D-5A564FA79C5E}" presName="sp" presStyleCnt="0"/>
      <dgm:spPr/>
    </dgm:pt>
    <dgm:pt modelId="{C4369825-879E-4E2A-AE80-13AAA245B8C2}" type="pres">
      <dgm:prSet presAssocID="{2BA9AFC5-4A49-4335-9283-CCC75F3A472F}" presName="composite" presStyleCnt="0"/>
      <dgm:spPr/>
    </dgm:pt>
    <dgm:pt modelId="{CB978D05-1FD7-4BD2-BEC7-5D32091EFB41}" type="pres">
      <dgm:prSet presAssocID="{2BA9AFC5-4A49-4335-9283-CCC75F3A472F}" presName="parentText" presStyleLbl="alignNode1" presStyleIdx="4" presStyleCnt="5" custLinFactNeighborX="0" custLinFactNeighborY="19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6B7C8183-9D56-47AF-BF87-6AD990B72CB3}" type="pres">
      <dgm:prSet presAssocID="{2BA9AFC5-4A49-4335-9283-CCC75F3A472F}" presName="descendantText" presStyleLbl="alignAcc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</dgm:ptLst>
  <dgm:cxnLst>
    <dgm:cxn modelId="{1A41E513-9248-4971-9AA6-834AF6068DA0}" type="presOf" srcId="{608DE1AA-2A0A-4D4E-87BD-C200973B42CF}" destId="{4A591C3A-DA58-47F0-A6ED-8A836B53B8A9}" srcOrd="0" destOrd="0" presId="urn:microsoft.com/office/officeart/2005/8/layout/chevron2"/>
    <dgm:cxn modelId="{FD275B7C-D903-4024-ADE9-E7C97ED919E3}" type="presOf" srcId="{72E736BC-A396-4A69-BBF2-694C13956A56}" destId="{6B7C8183-9D56-47AF-BF87-6AD990B72CB3}" srcOrd="0" destOrd="0" presId="urn:microsoft.com/office/officeart/2005/8/layout/chevron2"/>
    <dgm:cxn modelId="{EB7423F4-D882-46DA-9C42-E8B83087ACF1}" type="presOf" srcId="{A043B09C-A3FE-4A38-82D2-BEC28C1C1294}" destId="{D77A0D24-ADEA-4A39-9539-665D18845CEE}" srcOrd="0" destOrd="0" presId="urn:microsoft.com/office/officeart/2005/8/layout/chevron2"/>
    <dgm:cxn modelId="{3A7196B0-4F1D-4C0D-8BF1-713A3AFB1F33}" srcId="{316B269C-78D1-48A2-ADF0-E7DB6D7F9944}" destId="{7F880323-0570-4E48-A48D-F5AC2DBEBB77}" srcOrd="0" destOrd="0" parTransId="{24097173-29A4-4E3F-AB0C-000E003E8615}" sibTransId="{F74B7645-01FA-4555-B543-46213981B83D}"/>
    <dgm:cxn modelId="{BB8B1C11-ABD8-419E-89BB-9D68631CB014}" type="presOf" srcId="{504719E5-A393-4DCB-9422-62550E3D2FC5}" destId="{FCEA0DE7-4D56-4293-AECB-6F6D9D77D839}" srcOrd="0" destOrd="0" presId="urn:microsoft.com/office/officeart/2005/8/layout/chevron2"/>
    <dgm:cxn modelId="{A0ECD95F-DA2A-4DFD-864B-193D81252D93}" type="presOf" srcId="{B13B3F85-FFB9-4FE5-8270-8D04AB9F8925}" destId="{F88066F2-53D0-4F2F-AB58-A65E84082E39}" srcOrd="0" destOrd="0" presId="urn:microsoft.com/office/officeart/2005/8/layout/chevron2"/>
    <dgm:cxn modelId="{29C6286C-4AA0-4201-B602-CBABA1EFA6D0}" srcId="{D2460285-EB6A-4272-B8EC-607B65700D25}" destId="{608DE1AA-2A0A-4D4E-87BD-C200973B42CF}" srcOrd="3" destOrd="0" parTransId="{FE86950A-70F1-41D6-92D3-D59B3E6913B3}" sibTransId="{BB8BDCBD-7AE4-4559-B65D-5A564FA79C5E}"/>
    <dgm:cxn modelId="{DF527ABB-DB28-4AF1-B64B-C8613303BAE0}" srcId="{D2460285-EB6A-4272-B8EC-607B65700D25}" destId="{2BA9AFC5-4A49-4335-9283-CCC75F3A472F}" srcOrd="4" destOrd="0" parTransId="{4D2FD3D4-53E6-42D2-AF48-9FA15FCDD96A}" sibTransId="{A9E55206-CE52-4F3E-BEAA-EABEC2EF8DEC}"/>
    <dgm:cxn modelId="{AEADD707-8DEF-4CFE-9B5B-F182AA80C7DA}" srcId="{D2460285-EB6A-4272-B8EC-607B65700D25}" destId="{B13B3F85-FFB9-4FE5-8270-8D04AB9F8925}" srcOrd="0" destOrd="0" parTransId="{174D3B6B-9409-4E63-9F6F-D6C56D4B2C30}" sibTransId="{7CBBCF0C-1420-4DD1-B48F-EEE850FFD569}"/>
    <dgm:cxn modelId="{670763FC-CD29-4E84-82A8-EF16F8056252}" srcId="{D2460285-EB6A-4272-B8EC-607B65700D25}" destId="{504719E5-A393-4DCB-9422-62550E3D2FC5}" srcOrd="2" destOrd="0" parTransId="{A7A39A79-CCE5-4FE8-87D3-520761DFBD78}" sibTransId="{1C92BF6C-BB3A-49FA-B8F0-6B7EEBD1A19D}"/>
    <dgm:cxn modelId="{CA771494-975A-4AE7-A792-5297BF639ED8}" srcId="{D2460285-EB6A-4272-B8EC-607B65700D25}" destId="{316B269C-78D1-48A2-ADF0-E7DB6D7F9944}" srcOrd="1" destOrd="0" parTransId="{4440DC54-1E8F-4D0A-8AF5-BF3640157751}" sibTransId="{F2B499A9-2836-414C-B707-EAC01C8D9576}"/>
    <dgm:cxn modelId="{8023B505-BEE8-43BC-932A-09816A1D00CB}" type="presOf" srcId="{01ED1A24-C748-42AA-842B-D35A902006DA}" destId="{0354CBCD-8009-4322-A4F9-A8D356F7AF1C}" srcOrd="0" destOrd="0" presId="urn:microsoft.com/office/officeart/2005/8/layout/chevron2"/>
    <dgm:cxn modelId="{663EA112-F525-4F06-9160-EA04D4F0A837}" type="presOf" srcId="{7F880323-0570-4E48-A48D-F5AC2DBEBB77}" destId="{50E9E5B4-6E0C-4CD2-8746-D155F74B52E4}" srcOrd="0" destOrd="0" presId="urn:microsoft.com/office/officeart/2005/8/layout/chevron2"/>
    <dgm:cxn modelId="{A801B0C7-FCAF-476C-9469-5CEFE4A7215A}" type="presOf" srcId="{D2460285-EB6A-4272-B8EC-607B65700D25}" destId="{27706B37-5A75-4FDF-A6E3-36AA94C42D02}" srcOrd="0" destOrd="0" presId="urn:microsoft.com/office/officeart/2005/8/layout/chevron2"/>
    <dgm:cxn modelId="{763553D6-6EEC-4A20-A95D-AC8A0099569B}" type="presOf" srcId="{316B269C-78D1-48A2-ADF0-E7DB6D7F9944}" destId="{615F4485-2D78-4360-BBC8-62570FB6DD3E}" srcOrd="0" destOrd="0" presId="urn:microsoft.com/office/officeart/2005/8/layout/chevron2"/>
    <dgm:cxn modelId="{FF1F01B6-F8BC-433E-A373-1AC95A920B69}" srcId="{608DE1AA-2A0A-4D4E-87BD-C200973B42CF}" destId="{01ED1A24-C748-42AA-842B-D35A902006DA}" srcOrd="0" destOrd="0" parTransId="{FF4EB63F-BF1B-415C-936C-EAC39B1907C7}" sibTransId="{31BDA810-60B6-4F92-B7A1-C4390D6AC3B4}"/>
    <dgm:cxn modelId="{6E48EF2B-6900-44CB-A082-CC5F27FF191C}" srcId="{B13B3F85-FFB9-4FE5-8270-8D04AB9F8925}" destId="{A043B09C-A3FE-4A38-82D2-BEC28C1C1294}" srcOrd="0" destOrd="0" parTransId="{E457ACD0-67C7-4D06-9740-AE3C40CF6B2C}" sibTransId="{54C25EB0-46C4-4F39-9E7C-E6A7908E8AFD}"/>
    <dgm:cxn modelId="{AE817A6C-ADF5-49FE-8237-D0C0548F9F14}" srcId="{2BA9AFC5-4A49-4335-9283-CCC75F3A472F}" destId="{72E736BC-A396-4A69-BBF2-694C13956A56}" srcOrd="0" destOrd="0" parTransId="{E64ECD20-4DF6-4641-8915-78B7D360BBD7}" sibTransId="{C54AFF19-323E-4DE6-AD89-BC06AAAB2AFA}"/>
    <dgm:cxn modelId="{3B41398F-8D80-44A9-85A0-8C5677801955}" type="presOf" srcId="{2BA9AFC5-4A49-4335-9283-CCC75F3A472F}" destId="{CB978D05-1FD7-4BD2-BEC7-5D32091EFB41}" srcOrd="0" destOrd="0" presId="urn:microsoft.com/office/officeart/2005/8/layout/chevron2"/>
    <dgm:cxn modelId="{8E243ABC-3B3E-4E9A-BC6B-D2940A17EAFA}" srcId="{504719E5-A393-4DCB-9422-62550E3D2FC5}" destId="{F8017A26-0227-41BE-850A-A33C9D62CC40}" srcOrd="0" destOrd="0" parTransId="{923049A0-8F2E-4FCA-AA3C-A0BA2325C55F}" sibTransId="{26EAC675-84D5-43F3-BE33-EAAD2317CD82}"/>
    <dgm:cxn modelId="{5B368C6B-293D-44FA-BBAC-74352CD67216}" type="presOf" srcId="{F8017A26-0227-41BE-850A-A33C9D62CC40}" destId="{7E309176-5A32-4489-B73F-811C2E760CE4}" srcOrd="0" destOrd="0" presId="urn:microsoft.com/office/officeart/2005/8/layout/chevron2"/>
    <dgm:cxn modelId="{B3811E4E-12AF-4949-84D1-337557D2AD2E}" type="presParOf" srcId="{27706B37-5A75-4FDF-A6E3-36AA94C42D02}" destId="{7870B6BD-E169-4E11-9CAC-C03919415650}" srcOrd="0" destOrd="0" presId="urn:microsoft.com/office/officeart/2005/8/layout/chevron2"/>
    <dgm:cxn modelId="{D31FDDAE-3E35-4EA7-86B6-9C11517A0E6A}" type="presParOf" srcId="{7870B6BD-E169-4E11-9CAC-C03919415650}" destId="{F88066F2-53D0-4F2F-AB58-A65E84082E39}" srcOrd="0" destOrd="0" presId="urn:microsoft.com/office/officeart/2005/8/layout/chevron2"/>
    <dgm:cxn modelId="{1FA0F9A1-AC8E-43C4-9818-F60E1498C8EB}" type="presParOf" srcId="{7870B6BD-E169-4E11-9CAC-C03919415650}" destId="{D77A0D24-ADEA-4A39-9539-665D18845CEE}" srcOrd="1" destOrd="0" presId="urn:microsoft.com/office/officeart/2005/8/layout/chevron2"/>
    <dgm:cxn modelId="{DC8923C1-B341-47EB-BC36-32A22C94C2A0}" type="presParOf" srcId="{27706B37-5A75-4FDF-A6E3-36AA94C42D02}" destId="{40C27B17-C053-4691-B854-CBB9A25D1670}" srcOrd="1" destOrd="0" presId="urn:microsoft.com/office/officeart/2005/8/layout/chevron2"/>
    <dgm:cxn modelId="{17F5B28D-4FE4-4C2E-9D2F-FB8F58C2AA99}" type="presParOf" srcId="{27706B37-5A75-4FDF-A6E3-36AA94C42D02}" destId="{6DE562A9-4F37-4107-8FC5-4585BC71E562}" srcOrd="2" destOrd="0" presId="urn:microsoft.com/office/officeart/2005/8/layout/chevron2"/>
    <dgm:cxn modelId="{342EB8D8-E3BE-4819-ADE0-C1A2451D718D}" type="presParOf" srcId="{6DE562A9-4F37-4107-8FC5-4585BC71E562}" destId="{615F4485-2D78-4360-BBC8-62570FB6DD3E}" srcOrd="0" destOrd="0" presId="urn:microsoft.com/office/officeart/2005/8/layout/chevron2"/>
    <dgm:cxn modelId="{A02668D8-6F11-4ECB-8C31-58651A37222E}" type="presParOf" srcId="{6DE562A9-4F37-4107-8FC5-4585BC71E562}" destId="{50E9E5B4-6E0C-4CD2-8746-D155F74B52E4}" srcOrd="1" destOrd="0" presId="urn:microsoft.com/office/officeart/2005/8/layout/chevron2"/>
    <dgm:cxn modelId="{B2175EE9-181A-437F-BEE6-1FFA0D9CE906}" type="presParOf" srcId="{27706B37-5A75-4FDF-A6E3-36AA94C42D02}" destId="{45CFC174-BB96-44C6-BBE3-321C7D9AADA3}" srcOrd="3" destOrd="0" presId="urn:microsoft.com/office/officeart/2005/8/layout/chevron2"/>
    <dgm:cxn modelId="{C82F0C2E-B2B7-48CC-8CB1-A9334A16833C}" type="presParOf" srcId="{27706B37-5A75-4FDF-A6E3-36AA94C42D02}" destId="{C10B35F8-D874-4462-8009-F64800C5B86B}" srcOrd="4" destOrd="0" presId="urn:microsoft.com/office/officeart/2005/8/layout/chevron2"/>
    <dgm:cxn modelId="{30E0C726-6887-4B68-B4A2-469CDEA6D05D}" type="presParOf" srcId="{C10B35F8-D874-4462-8009-F64800C5B86B}" destId="{FCEA0DE7-4D56-4293-AECB-6F6D9D77D839}" srcOrd="0" destOrd="0" presId="urn:microsoft.com/office/officeart/2005/8/layout/chevron2"/>
    <dgm:cxn modelId="{6BFA5426-5694-4F29-99B6-9D6544263DB8}" type="presParOf" srcId="{C10B35F8-D874-4462-8009-F64800C5B86B}" destId="{7E309176-5A32-4489-B73F-811C2E760CE4}" srcOrd="1" destOrd="0" presId="urn:microsoft.com/office/officeart/2005/8/layout/chevron2"/>
    <dgm:cxn modelId="{02E22934-209B-4FE4-A10B-DCFC887864F0}" type="presParOf" srcId="{27706B37-5A75-4FDF-A6E3-36AA94C42D02}" destId="{536AC4F9-C02E-48D9-968A-3BBDA42AE682}" srcOrd="5" destOrd="0" presId="urn:microsoft.com/office/officeart/2005/8/layout/chevron2"/>
    <dgm:cxn modelId="{1B088F6E-7DF7-4E3C-9D41-A63619EAA22D}" type="presParOf" srcId="{27706B37-5A75-4FDF-A6E3-36AA94C42D02}" destId="{D24C1A4D-FCD9-498F-ACE3-24C76EAF59F9}" srcOrd="6" destOrd="0" presId="urn:microsoft.com/office/officeart/2005/8/layout/chevron2"/>
    <dgm:cxn modelId="{0ABA61F0-3BF4-45D5-847C-21B900DCFE0D}" type="presParOf" srcId="{D24C1A4D-FCD9-498F-ACE3-24C76EAF59F9}" destId="{4A591C3A-DA58-47F0-A6ED-8A836B53B8A9}" srcOrd="0" destOrd="0" presId="urn:microsoft.com/office/officeart/2005/8/layout/chevron2"/>
    <dgm:cxn modelId="{D3FEBC18-DBE5-4730-B91C-948032893502}" type="presParOf" srcId="{D24C1A4D-FCD9-498F-ACE3-24C76EAF59F9}" destId="{0354CBCD-8009-4322-A4F9-A8D356F7AF1C}" srcOrd="1" destOrd="0" presId="urn:microsoft.com/office/officeart/2005/8/layout/chevron2"/>
    <dgm:cxn modelId="{15238457-E2B2-4166-B169-E04466955470}" type="presParOf" srcId="{27706B37-5A75-4FDF-A6E3-36AA94C42D02}" destId="{C1553F67-8392-4F68-B344-DA7C1D363781}" srcOrd="7" destOrd="0" presId="urn:microsoft.com/office/officeart/2005/8/layout/chevron2"/>
    <dgm:cxn modelId="{72FC4889-B73F-403B-8725-67796B69B757}" type="presParOf" srcId="{27706B37-5A75-4FDF-A6E3-36AA94C42D02}" destId="{C4369825-879E-4E2A-AE80-13AAA245B8C2}" srcOrd="8" destOrd="0" presId="urn:microsoft.com/office/officeart/2005/8/layout/chevron2"/>
    <dgm:cxn modelId="{3F1F8BC1-2A0C-44E5-9FFE-E540645230D4}" type="presParOf" srcId="{C4369825-879E-4E2A-AE80-13AAA245B8C2}" destId="{CB978D05-1FD7-4BD2-BEC7-5D32091EFB41}" srcOrd="0" destOrd="0" presId="urn:microsoft.com/office/officeart/2005/8/layout/chevron2"/>
    <dgm:cxn modelId="{10CC9D28-5584-4B9D-81E2-4FC7AA72EAB3}" type="presParOf" srcId="{C4369825-879E-4E2A-AE80-13AAA245B8C2}" destId="{6B7C8183-9D56-47AF-BF87-6AD990B72C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0ECE5-099B-4EE2-8913-23AF297C6FD5}" type="doc">
      <dgm:prSet loTypeId="urn:microsoft.com/office/officeart/2005/8/layout/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52B8136A-ECB4-4624-8B77-2C3DE9F71FDF}">
      <dgm:prSet phldrT="[Text]" custT="1"/>
      <dgm:spPr/>
      <dgm:t>
        <a:bodyPr/>
        <a:lstStyle/>
        <a:p>
          <a:r>
            <a:rPr lang="de-DE" sz="1600" b="1" dirty="0"/>
            <a:t>Datenerhebun</a:t>
          </a:r>
          <a:r>
            <a:rPr lang="de-DE" sz="1600" dirty="0"/>
            <a:t>g</a:t>
          </a:r>
        </a:p>
      </dgm:t>
    </dgm:pt>
    <dgm:pt modelId="{6CFE7F94-1DC0-4C75-86E9-EB453C94E31A}" type="parTrans" cxnId="{0C02222B-F426-43DC-A00F-B11AF52FA239}">
      <dgm:prSet/>
      <dgm:spPr/>
      <dgm:t>
        <a:bodyPr/>
        <a:lstStyle/>
        <a:p>
          <a:endParaRPr lang="de-DE"/>
        </a:p>
      </dgm:t>
    </dgm:pt>
    <dgm:pt modelId="{EBEB6EAE-BF3A-44DF-BF80-DC0E36700817}" type="sibTrans" cxnId="{0C02222B-F426-43DC-A00F-B11AF52FA239}">
      <dgm:prSet/>
      <dgm:spPr/>
      <dgm:t>
        <a:bodyPr/>
        <a:lstStyle/>
        <a:p>
          <a:endParaRPr lang="de-DE"/>
        </a:p>
      </dgm:t>
    </dgm:pt>
    <dgm:pt modelId="{29763C02-9C08-4E43-A8B6-0FB4D76D7F90}">
      <dgm:prSet phldrT="[Text]" custT="1"/>
      <dgm:spPr/>
      <dgm:t>
        <a:bodyPr/>
        <a:lstStyle/>
        <a:p>
          <a:r>
            <a:rPr lang="de-DE" sz="1600" dirty="0"/>
            <a:t>Auswahl im Vorfeld (Operationalisierung</a:t>
          </a:r>
          <a:r>
            <a:rPr lang="de-DE" sz="1100" dirty="0"/>
            <a:t>)</a:t>
          </a:r>
        </a:p>
      </dgm:t>
    </dgm:pt>
    <dgm:pt modelId="{E1B06261-7440-4D42-BE81-14204656BE06}" type="parTrans" cxnId="{29D25009-DECF-46D9-9B30-7C6C7DD4C465}">
      <dgm:prSet/>
      <dgm:spPr/>
      <dgm:t>
        <a:bodyPr/>
        <a:lstStyle/>
        <a:p>
          <a:endParaRPr lang="de-DE"/>
        </a:p>
      </dgm:t>
    </dgm:pt>
    <dgm:pt modelId="{4DFE9941-EAD6-44A8-A590-27F977267555}" type="sibTrans" cxnId="{29D25009-DECF-46D9-9B30-7C6C7DD4C465}">
      <dgm:prSet/>
      <dgm:spPr/>
      <dgm:t>
        <a:bodyPr/>
        <a:lstStyle/>
        <a:p>
          <a:endParaRPr lang="de-DE"/>
        </a:p>
      </dgm:t>
    </dgm:pt>
    <dgm:pt modelId="{2D09FE2C-05B1-45E8-B0C0-EE4FB54F392E}">
      <dgm:prSet phldrT="[Text]" custT="1"/>
      <dgm:spPr/>
      <dgm:t>
        <a:bodyPr/>
        <a:lstStyle/>
        <a:p>
          <a:r>
            <a:rPr lang="de-DE" sz="1600" b="1" dirty="0" err="1"/>
            <a:t>Aggregierung</a:t>
          </a:r>
          <a:r>
            <a:rPr lang="de-DE" sz="1600" b="1" dirty="0"/>
            <a:t> der Daten</a:t>
          </a:r>
        </a:p>
      </dgm:t>
    </dgm:pt>
    <dgm:pt modelId="{FEB6E19F-A757-44A3-92CE-8F5EAB8B25AE}" type="parTrans" cxnId="{0CB14BE0-A61D-4769-B530-8BE17E0BC943}">
      <dgm:prSet/>
      <dgm:spPr/>
      <dgm:t>
        <a:bodyPr/>
        <a:lstStyle/>
        <a:p>
          <a:endParaRPr lang="de-DE"/>
        </a:p>
      </dgm:t>
    </dgm:pt>
    <dgm:pt modelId="{470066DE-C250-4365-B556-DF7307A305A1}" type="sibTrans" cxnId="{0CB14BE0-A61D-4769-B530-8BE17E0BC943}">
      <dgm:prSet/>
      <dgm:spPr/>
      <dgm:t>
        <a:bodyPr/>
        <a:lstStyle/>
        <a:p>
          <a:endParaRPr lang="de-DE"/>
        </a:p>
      </dgm:t>
    </dgm:pt>
    <dgm:pt modelId="{2269A53E-E7A8-4EF5-8D8A-61ECC06FCAAC}">
      <dgm:prSet phldrT="[Text]" custT="1"/>
      <dgm:spPr/>
      <dgm:t>
        <a:bodyPr/>
        <a:lstStyle/>
        <a:p>
          <a:r>
            <a:rPr lang="de-DE" sz="1600" b="1" dirty="0"/>
            <a:t>Auswertung der Daten</a:t>
          </a:r>
        </a:p>
      </dgm:t>
    </dgm:pt>
    <dgm:pt modelId="{BA3DEAC5-CD28-428A-BAE0-6DB6C9157784}" type="parTrans" cxnId="{06801ABC-8E23-43A5-969F-832F548A6BBA}">
      <dgm:prSet/>
      <dgm:spPr/>
      <dgm:t>
        <a:bodyPr/>
        <a:lstStyle/>
        <a:p>
          <a:endParaRPr lang="de-DE"/>
        </a:p>
      </dgm:t>
    </dgm:pt>
    <dgm:pt modelId="{E0A4C067-9D1E-4818-9C39-D81BEF655EC4}" type="sibTrans" cxnId="{06801ABC-8E23-43A5-969F-832F548A6BBA}">
      <dgm:prSet/>
      <dgm:spPr/>
      <dgm:t>
        <a:bodyPr/>
        <a:lstStyle/>
        <a:p>
          <a:endParaRPr lang="de-DE"/>
        </a:p>
      </dgm:t>
    </dgm:pt>
    <dgm:pt modelId="{3DA0E1CA-E5DA-42C1-8EA0-06F08B17BF97}">
      <dgm:prSet phldrT="[Text]" custT="1"/>
      <dgm:spPr/>
      <dgm:t>
        <a:bodyPr/>
        <a:lstStyle/>
        <a:p>
          <a:r>
            <a:rPr lang="de-DE" sz="1600" dirty="0"/>
            <a:t>Definierte Methoden (Parametrisierung)</a:t>
          </a:r>
        </a:p>
      </dgm:t>
    </dgm:pt>
    <dgm:pt modelId="{3B3B80A1-9881-4B19-BC8E-DE3D9F8E14AB}" type="parTrans" cxnId="{2E0AE0D5-6813-4CEC-90FA-438C89794E13}">
      <dgm:prSet/>
      <dgm:spPr/>
      <dgm:t>
        <a:bodyPr/>
        <a:lstStyle/>
        <a:p>
          <a:endParaRPr lang="de-DE"/>
        </a:p>
      </dgm:t>
    </dgm:pt>
    <dgm:pt modelId="{2F532BD7-5F27-4F1C-BE37-3CF89367CBAE}" type="sibTrans" cxnId="{2E0AE0D5-6813-4CEC-90FA-438C89794E13}">
      <dgm:prSet/>
      <dgm:spPr/>
      <dgm:t>
        <a:bodyPr/>
        <a:lstStyle/>
        <a:p>
          <a:endParaRPr lang="de-DE"/>
        </a:p>
      </dgm:t>
    </dgm:pt>
    <dgm:pt modelId="{B47845E1-5433-41A0-A382-62F9E7F7CBC3}">
      <dgm:prSet phldrT="[Text]" custT="1"/>
      <dgm:spPr/>
      <dgm:t>
        <a:bodyPr/>
        <a:lstStyle/>
        <a:p>
          <a:r>
            <a:rPr lang="de-DE" sz="1600" dirty="0"/>
            <a:t>ggf. Visualisierung</a:t>
          </a:r>
        </a:p>
      </dgm:t>
    </dgm:pt>
    <dgm:pt modelId="{1D471040-74AC-4AFC-B96F-B96E29A8003B}" type="parTrans" cxnId="{1A9ABCEF-7CCD-4D8F-A9F8-60C216E1CB5D}">
      <dgm:prSet/>
      <dgm:spPr/>
      <dgm:t>
        <a:bodyPr/>
        <a:lstStyle/>
        <a:p>
          <a:endParaRPr lang="de-DE"/>
        </a:p>
      </dgm:t>
    </dgm:pt>
    <dgm:pt modelId="{761FA00A-2782-4395-83F3-90EFA8FC2B46}" type="sibTrans" cxnId="{1A9ABCEF-7CCD-4D8F-A9F8-60C216E1CB5D}">
      <dgm:prSet/>
      <dgm:spPr/>
      <dgm:t>
        <a:bodyPr/>
        <a:lstStyle/>
        <a:p>
          <a:endParaRPr lang="de-DE"/>
        </a:p>
      </dgm:t>
    </dgm:pt>
    <dgm:pt modelId="{FEEA2A37-2060-4755-B382-3C38D5865CAB}" type="pres">
      <dgm:prSet presAssocID="{74C0ECE5-099B-4EE2-8913-23AF297C6F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794974B-C535-4ED2-9E40-2E5CC92BF03B}" type="pres">
      <dgm:prSet presAssocID="{52B8136A-ECB4-4624-8B77-2C3DE9F71FDF}" presName="composite" presStyleCnt="0"/>
      <dgm:spPr/>
    </dgm:pt>
    <dgm:pt modelId="{88300208-78BA-431F-8AC2-58416C1E4919}" type="pres">
      <dgm:prSet presAssocID="{52B8136A-ECB4-4624-8B77-2C3DE9F71FD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945B2-C495-42A2-8925-61AC40CED4B4}" type="pres">
      <dgm:prSet presAssocID="{52B8136A-ECB4-4624-8B77-2C3DE9F71FDF}" presName="parSh" presStyleLbl="node1" presStyleIdx="0" presStyleCnt="3" custScaleX="118937" custLinFactNeighborX="-3458" custLinFactNeighborY="-73406"/>
      <dgm:spPr/>
      <dgm:t>
        <a:bodyPr/>
        <a:lstStyle/>
        <a:p>
          <a:endParaRPr lang="de-DE"/>
        </a:p>
      </dgm:t>
    </dgm:pt>
    <dgm:pt modelId="{772CEB3A-F0CE-42AB-A0C7-57850BDCA8A2}" type="pres">
      <dgm:prSet presAssocID="{52B8136A-ECB4-4624-8B77-2C3DE9F71FDF}" presName="desTx" presStyleLbl="fgAcc1" presStyleIdx="0" presStyleCnt="3" custScaleX="177968" custScaleY="161448" custLinFactNeighborX="14489" custLinFactNeighborY="-351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3DF5DB-F94E-4F9B-A370-44E0CDD1903A}" type="pres">
      <dgm:prSet presAssocID="{EBEB6EAE-BF3A-44DF-BF80-DC0E36700817}" presName="sibTrans" presStyleLbl="sibTrans2D1" presStyleIdx="0" presStyleCnt="2"/>
      <dgm:spPr/>
      <dgm:t>
        <a:bodyPr/>
        <a:lstStyle/>
        <a:p>
          <a:endParaRPr lang="de-DE"/>
        </a:p>
      </dgm:t>
    </dgm:pt>
    <dgm:pt modelId="{0215E32C-48CE-4454-9729-FCE7B0E4313E}" type="pres">
      <dgm:prSet presAssocID="{EBEB6EAE-BF3A-44DF-BF80-DC0E36700817}" presName="connTx" presStyleLbl="sibTrans2D1" presStyleIdx="0" presStyleCnt="2"/>
      <dgm:spPr/>
      <dgm:t>
        <a:bodyPr/>
        <a:lstStyle/>
        <a:p>
          <a:endParaRPr lang="de-DE"/>
        </a:p>
      </dgm:t>
    </dgm:pt>
    <dgm:pt modelId="{022ADE3A-ED08-48BC-8F74-CE581B26D595}" type="pres">
      <dgm:prSet presAssocID="{2D09FE2C-05B1-45E8-B0C0-EE4FB54F392E}" presName="composite" presStyleCnt="0"/>
      <dgm:spPr/>
    </dgm:pt>
    <dgm:pt modelId="{3D679345-F7D1-4A88-9778-745B4702102D}" type="pres">
      <dgm:prSet presAssocID="{2D09FE2C-05B1-45E8-B0C0-EE4FB54F39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6B41C6-C1B0-4711-98E8-F900B3A1230B}" type="pres">
      <dgm:prSet presAssocID="{2D09FE2C-05B1-45E8-B0C0-EE4FB54F392E}" presName="parSh" presStyleLbl="node1" presStyleIdx="1" presStyleCnt="3" custScaleX="126172" custLinFactNeighborX="1941" custLinFactNeighborY="-67747"/>
      <dgm:spPr/>
      <dgm:t>
        <a:bodyPr/>
        <a:lstStyle/>
        <a:p>
          <a:endParaRPr lang="de-DE"/>
        </a:p>
      </dgm:t>
    </dgm:pt>
    <dgm:pt modelId="{D1AA5DC3-7AE8-4E79-BC0E-D88DA88C2C92}" type="pres">
      <dgm:prSet presAssocID="{2D09FE2C-05B1-45E8-B0C0-EE4FB54F392E}" presName="desTx" presStyleLbl="fgAcc1" presStyleIdx="1" presStyleCnt="3" custScaleX="145692" custScaleY="172142" custLinFactNeighborX="8850" custLinFactNeighborY="-258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F80241-39ED-4EFC-8FF8-25100656DF78}" type="pres">
      <dgm:prSet presAssocID="{470066DE-C250-4365-B556-DF7307A305A1}" presName="sibTrans" presStyleLbl="sibTrans2D1" presStyleIdx="1" presStyleCnt="2"/>
      <dgm:spPr/>
      <dgm:t>
        <a:bodyPr/>
        <a:lstStyle/>
        <a:p>
          <a:endParaRPr lang="de-DE"/>
        </a:p>
      </dgm:t>
    </dgm:pt>
    <dgm:pt modelId="{35FE061F-2790-4BCA-97FB-0D6115824D9F}" type="pres">
      <dgm:prSet presAssocID="{470066DE-C250-4365-B556-DF7307A305A1}" presName="connTx" presStyleLbl="sibTrans2D1" presStyleIdx="1" presStyleCnt="2"/>
      <dgm:spPr/>
      <dgm:t>
        <a:bodyPr/>
        <a:lstStyle/>
        <a:p>
          <a:endParaRPr lang="de-DE"/>
        </a:p>
      </dgm:t>
    </dgm:pt>
    <dgm:pt modelId="{4231B465-8057-4089-AF9F-B9702386F4EC}" type="pres">
      <dgm:prSet presAssocID="{2269A53E-E7A8-4EF5-8D8A-61ECC06FCAAC}" presName="composite" presStyleCnt="0"/>
      <dgm:spPr/>
    </dgm:pt>
    <dgm:pt modelId="{BF97C114-BAEE-4490-B6C2-3EC615818E95}" type="pres">
      <dgm:prSet presAssocID="{2269A53E-E7A8-4EF5-8D8A-61ECC06FCAA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5E0181-A1DE-4696-A1E2-99C026534208}" type="pres">
      <dgm:prSet presAssocID="{2269A53E-E7A8-4EF5-8D8A-61ECC06FCAAC}" presName="parSh" presStyleLbl="node1" presStyleIdx="2" presStyleCnt="3" custScaleX="132042" custLinFactNeighborX="-1376" custLinFactNeighborY="-69993"/>
      <dgm:spPr/>
      <dgm:t>
        <a:bodyPr/>
        <a:lstStyle/>
        <a:p>
          <a:endParaRPr lang="de-DE"/>
        </a:p>
      </dgm:t>
    </dgm:pt>
    <dgm:pt modelId="{B77B118B-1F0B-4865-A0C1-9B09C439CB7C}" type="pres">
      <dgm:prSet presAssocID="{2269A53E-E7A8-4EF5-8D8A-61ECC06FCAAC}" presName="desTx" presStyleLbl="fgAcc1" presStyleIdx="2" presStyleCnt="3" custScaleX="128882" custScaleY="125283" custLinFactNeighborX="-6467" custLinFactNeighborY="-466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07AFA6C-B6C2-4C1E-AED1-63BDF408AC57}" type="presOf" srcId="{EBEB6EAE-BF3A-44DF-BF80-DC0E36700817}" destId="{0215E32C-48CE-4454-9729-FCE7B0E4313E}" srcOrd="1" destOrd="0" presId="urn:microsoft.com/office/officeart/2005/8/layout/process3"/>
    <dgm:cxn modelId="{E3E5D902-15FA-421B-8640-0091FD9CF914}" type="presOf" srcId="{2269A53E-E7A8-4EF5-8D8A-61ECC06FCAAC}" destId="{965E0181-A1DE-4696-A1E2-99C026534208}" srcOrd="1" destOrd="0" presId="urn:microsoft.com/office/officeart/2005/8/layout/process3"/>
    <dgm:cxn modelId="{0CB14BE0-A61D-4769-B530-8BE17E0BC943}" srcId="{74C0ECE5-099B-4EE2-8913-23AF297C6FD5}" destId="{2D09FE2C-05B1-45E8-B0C0-EE4FB54F392E}" srcOrd="1" destOrd="0" parTransId="{FEB6E19F-A757-44A3-92CE-8F5EAB8B25AE}" sibTransId="{470066DE-C250-4365-B556-DF7307A305A1}"/>
    <dgm:cxn modelId="{2E0AE0D5-6813-4CEC-90FA-438C89794E13}" srcId="{2D09FE2C-05B1-45E8-B0C0-EE4FB54F392E}" destId="{3DA0E1CA-E5DA-42C1-8EA0-06F08B17BF97}" srcOrd="0" destOrd="0" parTransId="{3B3B80A1-9881-4B19-BC8E-DE3D9F8E14AB}" sibTransId="{2F532BD7-5F27-4F1C-BE37-3CF89367CBAE}"/>
    <dgm:cxn modelId="{C5A44565-7BAC-41F4-9B6A-6BF0BC8DED9F}" type="presOf" srcId="{52B8136A-ECB4-4624-8B77-2C3DE9F71FDF}" destId="{EBF945B2-C495-42A2-8925-61AC40CED4B4}" srcOrd="1" destOrd="0" presId="urn:microsoft.com/office/officeart/2005/8/layout/process3"/>
    <dgm:cxn modelId="{50983DDE-A29F-4BAA-B56D-FCC1DC49AE00}" type="presOf" srcId="{2D09FE2C-05B1-45E8-B0C0-EE4FB54F392E}" destId="{3D679345-F7D1-4A88-9778-745B4702102D}" srcOrd="0" destOrd="0" presId="urn:microsoft.com/office/officeart/2005/8/layout/process3"/>
    <dgm:cxn modelId="{E448815F-F17D-4DF0-A995-9F520A622E89}" type="presOf" srcId="{3DA0E1CA-E5DA-42C1-8EA0-06F08B17BF97}" destId="{D1AA5DC3-7AE8-4E79-BC0E-D88DA88C2C92}" srcOrd="0" destOrd="0" presId="urn:microsoft.com/office/officeart/2005/8/layout/process3"/>
    <dgm:cxn modelId="{78E41202-3CD2-4908-AE19-88D08CF65F35}" type="presOf" srcId="{B47845E1-5433-41A0-A382-62F9E7F7CBC3}" destId="{B77B118B-1F0B-4865-A0C1-9B09C439CB7C}" srcOrd="0" destOrd="0" presId="urn:microsoft.com/office/officeart/2005/8/layout/process3"/>
    <dgm:cxn modelId="{A6BD2262-B26B-45D9-B2BA-4890AAA52A59}" type="presOf" srcId="{2269A53E-E7A8-4EF5-8D8A-61ECC06FCAAC}" destId="{BF97C114-BAEE-4490-B6C2-3EC615818E95}" srcOrd="0" destOrd="0" presId="urn:microsoft.com/office/officeart/2005/8/layout/process3"/>
    <dgm:cxn modelId="{1A9ABCEF-7CCD-4D8F-A9F8-60C216E1CB5D}" srcId="{2269A53E-E7A8-4EF5-8D8A-61ECC06FCAAC}" destId="{B47845E1-5433-41A0-A382-62F9E7F7CBC3}" srcOrd="0" destOrd="0" parTransId="{1D471040-74AC-4AFC-B96F-B96E29A8003B}" sibTransId="{761FA00A-2782-4395-83F3-90EFA8FC2B46}"/>
    <dgm:cxn modelId="{06801ABC-8E23-43A5-969F-832F548A6BBA}" srcId="{74C0ECE5-099B-4EE2-8913-23AF297C6FD5}" destId="{2269A53E-E7A8-4EF5-8D8A-61ECC06FCAAC}" srcOrd="2" destOrd="0" parTransId="{BA3DEAC5-CD28-428A-BAE0-6DB6C9157784}" sibTransId="{E0A4C067-9D1E-4818-9C39-D81BEF655EC4}"/>
    <dgm:cxn modelId="{60EC945F-38EE-487F-A5CF-B22C5A8ECC8D}" type="presOf" srcId="{EBEB6EAE-BF3A-44DF-BF80-DC0E36700817}" destId="{B23DF5DB-F94E-4F9B-A370-44E0CDD1903A}" srcOrd="0" destOrd="0" presId="urn:microsoft.com/office/officeart/2005/8/layout/process3"/>
    <dgm:cxn modelId="{B1758DC8-E665-40FB-A26C-C6AC973F3376}" type="presOf" srcId="{52B8136A-ECB4-4624-8B77-2C3DE9F71FDF}" destId="{88300208-78BA-431F-8AC2-58416C1E4919}" srcOrd="0" destOrd="0" presId="urn:microsoft.com/office/officeart/2005/8/layout/process3"/>
    <dgm:cxn modelId="{1F605E69-2DE4-411F-ABEE-3E407FC4FEA8}" type="presOf" srcId="{2D09FE2C-05B1-45E8-B0C0-EE4FB54F392E}" destId="{4C6B41C6-C1B0-4711-98E8-F900B3A1230B}" srcOrd="1" destOrd="0" presId="urn:microsoft.com/office/officeart/2005/8/layout/process3"/>
    <dgm:cxn modelId="{1D4BF121-63E8-4BA0-BBB3-10A401E25ECF}" type="presOf" srcId="{470066DE-C250-4365-B556-DF7307A305A1}" destId="{35FE061F-2790-4BCA-97FB-0D6115824D9F}" srcOrd="1" destOrd="0" presId="urn:microsoft.com/office/officeart/2005/8/layout/process3"/>
    <dgm:cxn modelId="{0C02222B-F426-43DC-A00F-B11AF52FA239}" srcId="{74C0ECE5-099B-4EE2-8913-23AF297C6FD5}" destId="{52B8136A-ECB4-4624-8B77-2C3DE9F71FDF}" srcOrd="0" destOrd="0" parTransId="{6CFE7F94-1DC0-4C75-86E9-EB453C94E31A}" sibTransId="{EBEB6EAE-BF3A-44DF-BF80-DC0E36700817}"/>
    <dgm:cxn modelId="{29D25009-DECF-46D9-9B30-7C6C7DD4C465}" srcId="{52B8136A-ECB4-4624-8B77-2C3DE9F71FDF}" destId="{29763C02-9C08-4E43-A8B6-0FB4D76D7F90}" srcOrd="0" destOrd="0" parTransId="{E1B06261-7440-4D42-BE81-14204656BE06}" sibTransId="{4DFE9941-EAD6-44A8-A590-27F977267555}"/>
    <dgm:cxn modelId="{967A6532-4F60-4E8C-B635-E265353FBBCD}" type="presOf" srcId="{29763C02-9C08-4E43-A8B6-0FB4D76D7F90}" destId="{772CEB3A-F0CE-42AB-A0C7-57850BDCA8A2}" srcOrd="0" destOrd="0" presId="urn:microsoft.com/office/officeart/2005/8/layout/process3"/>
    <dgm:cxn modelId="{33E54D99-DD0F-45EE-97CF-6E13A104F755}" type="presOf" srcId="{74C0ECE5-099B-4EE2-8913-23AF297C6FD5}" destId="{FEEA2A37-2060-4755-B382-3C38D5865CAB}" srcOrd="0" destOrd="0" presId="urn:microsoft.com/office/officeart/2005/8/layout/process3"/>
    <dgm:cxn modelId="{B6B2330F-568E-4972-AB38-A693C9BCFCA2}" type="presOf" srcId="{470066DE-C250-4365-B556-DF7307A305A1}" destId="{50F80241-39ED-4EFC-8FF8-25100656DF78}" srcOrd="0" destOrd="0" presId="urn:microsoft.com/office/officeart/2005/8/layout/process3"/>
    <dgm:cxn modelId="{1C12CF02-ADFE-43DE-B013-0A329E2D76AC}" type="presParOf" srcId="{FEEA2A37-2060-4755-B382-3C38D5865CAB}" destId="{6794974B-C535-4ED2-9E40-2E5CC92BF03B}" srcOrd="0" destOrd="0" presId="urn:microsoft.com/office/officeart/2005/8/layout/process3"/>
    <dgm:cxn modelId="{F4C8142D-021B-4297-A842-128813547DC4}" type="presParOf" srcId="{6794974B-C535-4ED2-9E40-2E5CC92BF03B}" destId="{88300208-78BA-431F-8AC2-58416C1E4919}" srcOrd="0" destOrd="0" presId="urn:microsoft.com/office/officeart/2005/8/layout/process3"/>
    <dgm:cxn modelId="{B5856907-2C72-4367-8B9C-5368272BD25D}" type="presParOf" srcId="{6794974B-C535-4ED2-9E40-2E5CC92BF03B}" destId="{EBF945B2-C495-42A2-8925-61AC40CED4B4}" srcOrd="1" destOrd="0" presId="urn:microsoft.com/office/officeart/2005/8/layout/process3"/>
    <dgm:cxn modelId="{F5894376-5044-4E7C-BFA4-B23D84A32150}" type="presParOf" srcId="{6794974B-C535-4ED2-9E40-2E5CC92BF03B}" destId="{772CEB3A-F0CE-42AB-A0C7-57850BDCA8A2}" srcOrd="2" destOrd="0" presId="urn:microsoft.com/office/officeart/2005/8/layout/process3"/>
    <dgm:cxn modelId="{354A5EB6-5B82-498E-B6C7-45988E7D7807}" type="presParOf" srcId="{FEEA2A37-2060-4755-B382-3C38D5865CAB}" destId="{B23DF5DB-F94E-4F9B-A370-44E0CDD1903A}" srcOrd="1" destOrd="0" presId="urn:microsoft.com/office/officeart/2005/8/layout/process3"/>
    <dgm:cxn modelId="{29943D47-8F2A-4AD6-8C1C-37D4BB9BACEA}" type="presParOf" srcId="{B23DF5DB-F94E-4F9B-A370-44E0CDD1903A}" destId="{0215E32C-48CE-4454-9729-FCE7B0E4313E}" srcOrd="0" destOrd="0" presId="urn:microsoft.com/office/officeart/2005/8/layout/process3"/>
    <dgm:cxn modelId="{7613E535-ECFA-42F5-95F9-8A966765E8B2}" type="presParOf" srcId="{FEEA2A37-2060-4755-B382-3C38D5865CAB}" destId="{022ADE3A-ED08-48BC-8F74-CE581B26D595}" srcOrd="2" destOrd="0" presId="urn:microsoft.com/office/officeart/2005/8/layout/process3"/>
    <dgm:cxn modelId="{F325E904-8AA9-4920-B409-6BF34C5F039B}" type="presParOf" srcId="{022ADE3A-ED08-48BC-8F74-CE581B26D595}" destId="{3D679345-F7D1-4A88-9778-745B4702102D}" srcOrd="0" destOrd="0" presId="urn:microsoft.com/office/officeart/2005/8/layout/process3"/>
    <dgm:cxn modelId="{077E90DA-5F91-498E-8AEE-71BF31DBD17D}" type="presParOf" srcId="{022ADE3A-ED08-48BC-8F74-CE581B26D595}" destId="{4C6B41C6-C1B0-4711-98E8-F900B3A1230B}" srcOrd="1" destOrd="0" presId="urn:microsoft.com/office/officeart/2005/8/layout/process3"/>
    <dgm:cxn modelId="{3B0E7C2C-9B6C-4D84-A35A-EB0C2E82C25B}" type="presParOf" srcId="{022ADE3A-ED08-48BC-8F74-CE581B26D595}" destId="{D1AA5DC3-7AE8-4E79-BC0E-D88DA88C2C92}" srcOrd="2" destOrd="0" presId="urn:microsoft.com/office/officeart/2005/8/layout/process3"/>
    <dgm:cxn modelId="{277246FC-B4D4-41DD-B540-E0EF1E6B8CEB}" type="presParOf" srcId="{FEEA2A37-2060-4755-B382-3C38D5865CAB}" destId="{50F80241-39ED-4EFC-8FF8-25100656DF78}" srcOrd="3" destOrd="0" presId="urn:microsoft.com/office/officeart/2005/8/layout/process3"/>
    <dgm:cxn modelId="{C763BFEB-2B09-4CB5-8D78-B49F8D83D2D6}" type="presParOf" srcId="{50F80241-39ED-4EFC-8FF8-25100656DF78}" destId="{35FE061F-2790-4BCA-97FB-0D6115824D9F}" srcOrd="0" destOrd="0" presId="urn:microsoft.com/office/officeart/2005/8/layout/process3"/>
    <dgm:cxn modelId="{2118DB21-9F11-4007-B29C-EB878A4B21DC}" type="presParOf" srcId="{FEEA2A37-2060-4755-B382-3C38D5865CAB}" destId="{4231B465-8057-4089-AF9F-B9702386F4EC}" srcOrd="4" destOrd="0" presId="urn:microsoft.com/office/officeart/2005/8/layout/process3"/>
    <dgm:cxn modelId="{B4B0D4D7-6559-4AC2-BCC5-2906D87C31B2}" type="presParOf" srcId="{4231B465-8057-4089-AF9F-B9702386F4EC}" destId="{BF97C114-BAEE-4490-B6C2-3EC615818E95}" srcOrd="0" destOrd="0" presId="urn:microsoft.com/office/officeart/2005/8/layout/process3"/>
    <dgm:cxn modelId="{5571AA9C-C288-46D8-A4BB-66CD40813D07}" type="presParOf" srcId="{4231B465-8057-4089-AF9F-B9702386F4EC}" destId="{965E0181-A1DE-4696-A1E2-99C026534208}" srcOrd="1" destOrd="0" presId="urn:microsoft.com/office/officeart/2005/8/layout/process3"/>
    <dgm:cxn modelId="{D97B74A3-4F76-419A-B6BD-3D736A66590D}" type="presParOf" srcId="{4231B465-8057-4089-AF9F-B9702386F4EC}" destId="{B77B118B-1F0B-4865-A0C1-9B09C439CB7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t" anchorCtr="0" compatLnSpc="1">
            <a:prstTxWarp prst="textNoShape">
              <a:avLst/>
            </a:prstTxWarp>
          </a:bodyPr>
          <a:lstStyle>
            <a:lvl1pPr defTabSz="92075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t" anchorCtr="0" compatLnSpc="1">
            <a:prstTxWarp prst="textNoShape">
              <a:avLst/>
            </a:prstTxWarp>
          </a:bodyPr>
          <a:lstStyle>
            <a:lvl1pPr algn="r" defTabSz="92075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b" anchorCtr="0" compatLnSpc="1">
            <a:prstTxWarp prst="textNoShape">
              <a:avLst/>
            </a:prstTxWarp>
          </a:bodyPr>
          <a:lstStyle>
            <a:lvl1pPr defTabSz="92075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750674-F200-485B-A60C-3CCA28595C3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xmlns="" val="67457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t" anchorCtr="0" compatLnSpc="1">
            <a:prstTxWarp prst="textNoShape">
              <a:avLst/>
            </a:prstTxWarp>
          </a:bodyPr>
          <a:lstStyle>
            <a:lvl1pPr defTabSz="92075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t" anchorCtr="0" compatLnSpc="1">
            <a:prstTxWarp prst="textNoShape">
              <a:avLst/>
            </a:prstTxWarp>
          </a:bodyPr>
          <a:lstStyle>
            <a:lvl1pPr algn="r" defTabSz="92075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4713288"/>
            <a:ext cx="5332412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b" anchorCtr="0" compatLnSpc="1">
            <a:prstTxWarp prst="textNoShape">
              <a:avLst/>
            </a:prstTxWarp>
          </a:bodyPr>
          <a:lstStyle>
            <a:lvl1pPr defTabSz="92075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0" tIns="45494" rIns="90990" bIns="4549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D6019E-32E4-4E5E-BEB7-258DF293CD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540754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E65568-120D-4470-BBB7-1A87CC36DC36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ECD3-BA25-4F4B-BC3D-F27ABAC025B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3937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6019E-32E4-4E5E-BEB7-258DF293CD77}" type="slidenum">
              <a:rPr lang="de-DE" altLang="de-DE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31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6019E-32E4-4E5E-BEB7-258DF293CD77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01066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809750"/>
            <a:ext cx="7629525" cy="87153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63600" y="2679700"/>
            <a:ext cx="7629525" cy="3195638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25903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D6305BA-98A9-413F-9D8D-E2CC086D68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46838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074738"/>
            <a:ext cx="1906587" cy="51784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3600" y="1074738"/>
            <a:ext cx="5570538" cy="51784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3788CC9-A4AE-4B90-8F94-6DB349498E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94940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863600" y="1074738"/>
            <a:ext cx="7629525" cy="51784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975E254-F476-4058-83D9-81DC01768A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66425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1074738"/>
            <a:ext cx="7629525" cy="8794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63600" y="1952625"/>
            <a:ext cx="7629525" cy="430053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1CDB742-C56A-4D8B-99DE-5EA97A5E74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75504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33B7-3C8F-418B-B150-C702AD8048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8420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C47D-B73B-4C78-BFE1-BA6F590EE9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17950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6FF9-628D-40DE-989D-B3FF68F4C0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29256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0FBE-975A-4BFA-B143-85D994A607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72594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E45D-3DA9-42F0-91A5-EFB7A73EB0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1890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BE2F-9DC0-438B-9EEC-AF6F1A6204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789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C08A8C7-02AC-4063-A087-5B052A9BAF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69440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F371-5BE2-425C-9BCF-16D0B19C49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28008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F90F-F6A1-47C0-BFF4-A2D1940A43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676964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A521-1DCF-4D5D-8ED7-94388CB32F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983807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8F47-0066-4B7F-BB81-A5B6E5AFAA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875410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8B8C-5379-48EF-A271-522CDA887E3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0666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011602A-E890-4435-AB05-128C3B938D2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55495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3600" y="1952625"/>
            <a:ext cx="3738563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4563" y="1952625"/>
            <a:ext cx="3738562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20B3480-25B3-4AC6-BD4D-C2A12575BC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84382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04ACD95-C1A3-4290-B7DC-FB3ACD5750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90928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7C50F6A-8520-4D18-9AD4-ADF0D23921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42144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F8F64E8-ABD1-46F5-B304-991C23F784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18924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193C0C3-1A44-4704-B9D4-665DE331D5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1569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7C05A96-4828-497D-8CF5-F4B7F1ED0C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5715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1074738"/>
            <a:ext cx="76295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952625"/>
            <a:ext cx="762952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Aufzählung Ebene 2</a:t>
            </a:r>
          </a:p>
          <a:p>
            <a:pPr lvl="2"/>
            <a:r>
              <a:rPr lang="de-DE" altLang="de-DE"/>
              <a:t>Aufzählung Ebene 3</a:t>
            </a:r>
          </a:p>
          <a:p>
            <a:pPr lvl="2"/>
            <a:endParaRPr lang="de-DE" altLang="de-DE"/>
          </a:p>
          <a:p>
            <a:pPr lvl="0"/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4675" y="6261100"/>
            <a:ext cx="1377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8968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6227588-CF49-490F-B008-96CDAAD013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32" r:id="rId2"/>
    <p:sldLayoutId id="2147485533" r:id="rId3"/>
    <p:sldLayoutId id="2147485534" r:id="rId4"/>
    <p:sldLayoutId id="2147485535" r:id="rId5"/>
    <p:sldLayoutId id="2147485536" r:id="rId6"/>
    <p:sldLayoutId id="2147485537" r:id="rId7"/>
    <p:sldLayoutId id="2147485538" r:id="rId8"/>
    <p:sldLayoutId id="2147485539" r:id="rId9"/>
    <p:sldLayoutId id="2147485540" r:id="rId10"/>
    <p:sldLayoutId id="2147485541" r:id="rId11"/>
    <p:sldLayoutId id="2147485542" r:id="rId12"/>
    <p:sldLayoutId id="2147485543" r:id="rId13"/>
  </p:sldLayoutIdLst>
  <p:hf sldNum="0" hd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ABFC52C-D42D-4765-9DF1-3530BF0614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4" r:id="rId1"/>
    <p:sldLayoutId id="2147485545" r:id="rId2"/>
    <p:sldLayoutId id="2147485546" r:id="rId3"/>
    <p:sldLayoutId id="2147485547" r:id="rId4"/>
    <p:sldLayoutId id="2147485548" r:id="rId5"/>
    <p:sldLayoutId id="2147485549" r:id="rId6"/>
    <p:sldLayoutId id="2147485550" r:id="rId7"/>
    <p:sldLayoutId id="2147485551" r:id="rId8"/>
    <p:sldLayoutId id="2147485552" r:id="rId9"/>
    <p:sldLayoutId id="2147485553" r:id="rId10"/>
    <p:sldLayoutId id="214748555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omments" Target="../comments/commen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229" y="4437112"/>
            <a:ext cx="7775501" cy="12241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600" dirty="0">
                <a:ea typeface="+mn-ea"/>
                <a:cs typeface="Arial" pitchFamily="34" charset="0"/>
              </a:rPr>
              <a:t>Prof. Dr. Stefanie Kraehmer (Projektleiterin)</a:t>
            </a:r>
            <a:r>
              <a:rPr lang="de-DE" sz="1600" dirty="0">
                <a:cs typeface="Arial" pitchFamily="34" charset="0"/>
              </a:rPr>
              <a:t>           Dr. Ursula Schirmer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1600" dirty="0">
                <a:ea typeface="+mn-ea"/>
                <a:cs typeface="Arial" pitchFamily="34" charset="0"/>
              </a:rPr>
              <a:t>Prof. Dr. </a:t>
            </a:r>
            <a:r>
              <a:rPr lang="de-DE" sz="1600" dirty="0" err="1">
                <a:ea typeface="+mn-ea"/>
                <a:cs typeface="Arial" pitchFamily="34" charset="0"/>
              </a:rPr>
              <a:t>Bedriska</a:t>
            </a:r>
            <a:r>
              <a:rPr lang="de-DE" sz="1600" dirty="0">
                <a:ea typeface="+mn-ea"/>
                <a:cs typeface="Arial" pitchFamily="34" charset="0"/>
              </a:rPr>
              <a:t> Bethke                                        </a:t>
            </a:r>
            <a:r>
              <a:rPr lang="de-DE" sz="1600" dirty="0">
                <a:cs typeface="Arial" pitchFamily="34" charset="0"/>
              </a:rPr>
              <a:t>M. Sc. Stefan Schmidt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1600" dirty="0">
                <a:ea typeface="+mn-ea"/>
                <a:cs typeface="Arial" pitchFamily="34" charset="0"/>
              </a:rPr>
              <a:t>Prof. Dr. Hans-Joachim Goetze                              </a:t>
            </a:r>
            <a:r>
              <a:rPr lang="de-DE" sz="1600" dirty="0">
                <a:cs typeface="Arial" pitchFamily="34" charset="0"/>
              </a:rPr>
              <a:t>Dipl. Soz. Päd. Silvia Hasart</a:t>
            </a:r>
          </a:p>
        </p:txBody>
      </p:sp>
      <p:pic>
        <p:nvPicPr>
          <p:cNvPr id="4099" name="Picture 4" descr="Logo_3farbig_42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el 1"/>
          <p:cNvSpPr>
            <a:spLocks noGrp="1"/>
          </p:cNvSpPr>
          <p:nvPr>
            <p:ph type="ctrTitle"/>
          </p:nvPr>
        </p:nvSpPr>
        <p:spPr>
          <a:xfrm>
            <a:off x="685229" y="1366342"/>
            <a:ext cx="7775501" cy="2411412"/>
          </a:xfrm>
        </p:spPr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Entwicklung von Grundlagen                                            einer einheitlichen integrierten Pflegesozialplanung für die Landkreise und kreisfreien Städte Mecklenburg-Vorpommerns</a:t>
            </a:r>
            <a:br>
              <a:rPr lang="de-DE" altLang="de-DE" dirty="0">
                <a:ea typeface="ＭＳ Ｐゴシック" pitchFamily="34" charset="-128"/>
              </a:rPr>
            </a:br>
            <a:r>
              <a:rPr lang="de-DE" altLang="de-DE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/>
            </a:r>
            <a:br>
              <a:rPr lang="de-DE" altLang="de-DE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de-DE" altLang="de-DE" sz="1800" dirty="0">
                <a:solidFill>
                  <a:schemeClr val="tx1"/>
                </a:solidFill>
                <a:ea typeface="ＭＳ Ｐゴシック" pitchFamily="34" charset="-128"/>
              </a:rPr>
              <a:t>Wissenschaftliche Begleitung Hochschule Neubrandenburg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677317"/>
            <a:ext cx="7629525" cy="591443"/>
          </a:xfrm>
        </p:spPr>
        <p:txBody>
          <a:bodyPr/>
          <a:lstStyle/>
          <a:p>
            <a:r>
              <a:rPr lang="de-DE" altLang="de-DE" sz="2000" dirty="0">
                <a:ea typeface="ＭＳ Ｐゴシック" pitchFamily="34" charset="-128"/>
              </a:rPr>
              <a:t>Kommunale Pflegesozialpläne </a:t>
            </a:r>
            <a:r>
              <a:rPr lang="de-DE" altLang="de-DE" sz="2000">
                <a:ea typeface="ＭＳ Ｐゴシック" pitchFamily="34" charset="-128"/>
              </a:rPr>
              <a:t>2014 </a:t>
            </a:r>
            <a:r>
              <a:rPr lang="de-DE" altLang="de-DE" sz="2000" smtClean="0">
                <a:ea typeface="ＭＳ Ｐゴシック" pitchFamily="34" charset="-128"/>
              </a:rPr>
              <a:t>-2016 </a:t>
            </a:r>
            <a:endParaRPr lang="de-DE" altLang="de-DE" sz="2000" dirty="0">
              <a:ea typeface="ＭＳ Ｐゴシック" pitchFamily="34" charset="-128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0661668"/>
              </p:ext>
            </p:extLst>
          </p:nvPr>
        </p:nvGraphicFramePr>
        <p:xfrm>
          <a:off x="358325" y="1484784"/>
          <a:ext cx="8496943" cy="5183166"/>
        </p:xfrm>
        <a:graphic>
          <a:graphicData uri="http://schemas.openxmlformats.org/drawingml/2006/table">
            <a:tbl>
              <a:tblPr firstRow="1" firstCol="1" bandRow="1"/>
              <a:tblGrid>
                <a:gridCol w="1729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9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Landkreis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PSP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Autoren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60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Ludwigslust- Parchim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Pflegesozialplanung im Landkreis Ludwigslust-Parchim</a:t>
                      </a:r>
                      <a:r>
                        <a:rPr lang="de-DE" sz="14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D. Engels / R. Köhler</a:t>
                      </a: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Institut für Sozialforschung und Gesellschaftspolitik</a:t>
                      </a:r>
                      <a:r>
                        <a:rPr lang="de-DE" sz="14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(ISG) Köln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60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Vorpommern- Greifswald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Pflegeplanung für den Landkreis Vorpommern-Greifswald</a:t>
                      </a:r>
                      <a:r>
                        <a:rPr lang="de-DE" sz="14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Dezernat II, Stabsstelle Integrierte Sozialplanung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8885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Mecklenburgische Seenplatte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Bericht zur integrierten Pflegesozialplanung für den Landkreis Mecklenburgische Seenplatte</a:t>
                      </a:r>
                      <a:r>
                        <a:rPr lang="de-DE" sz="14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28.04.2013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Institut für Sozialforschung und berufliche Weiterbildung (ISBW), Neustrelitz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Nordwest-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mecklenburg</a:t>
                      </a:r>
                      <a:endParaRPr lang="de-DE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Pflegesozialplanung im Landkreis Nord-</a:t>
                      </a:r>
                      <a:r>
                        <a:rPr lang="de-DE" sz="14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westmecklenburg</a:t>
                      </a:r>
                      <a:r>
                        <a:rPr lang="de-DE" sz="14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mit dem Schwerpunkt „Wohnen im Alter“ 2015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Institut für  Sozialforschung und Gesellschaftspolitik (ISG)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Rostock-Stadt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Pflegesozialplanung für die Hansestadt Rostock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Institut für Sozialplanung, Jugend- und Altenhilfe, Gesundheitsforschung und Statistik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23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Rostock-Land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Keine Auskunft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23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Vorpommern-Rügen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Keine Auskunft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738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Schwerin-Stadt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Erste Pflegesozialplanung für die </a:t>
                      </a: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Landeshauptstadt Schwerin</a:t>
                      </a:r>
                      <a:r>
                        <a:rPr lang="de-DE" sz="14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30.03.2015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Institut für  Sozialforschung und Gesellschaftspolitik (ISG)</a:t>
                      </a: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8325" y="1139769"/>
            <a:ext cx="37131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IST-Stand  vorliegender Pflegesozialpläne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37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229" y="974575"/>
            <a:ext cx="7629525" cy="674667"/>
          </a:xfrm>
        </p:spPr>
        <p:txBody>
          <a:bodyPr/>
          <a:lstStyle/>
          <a:p>
            <a:r>
              <a:rPr lang="de-DE" sz="2000" dirty="0"/>
              <a:t>Potenziale der Pflegesozialpläne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2875" y="1916832"/>
            <a:ext cx="8133581" cy="33843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Basis für die Erarbeitung einer sowohl einheitlichen und vergleichbaren als auch differenzierten, die jeweiligen spezifischen Besonderheiten berücksichtigenden integrierten Pflegesozialplanung 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>
                <a:ea typeface="ＭＳ Ｐゴシック" pitchFamily="34" charset="-128"/>
              </a:rPr>
              <a:t>Aus den bisher vorliegenden Pflegesozialplänen lassen sich Pflegeplanungsbereiche und Indikatoren zusammenfassen, die geeignet sind, als Grundlage für ein umfassendes und vergleichbares Konzept der integrierten Pflegesozialplanung zu dienen</a:t>
            </a:r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27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7170271"/>
              </p:ext>
            </p:extLst>
          </p:nvPr>
        </p:nvGraphicFramePr>
        <p:xfrm>
          <a:off x="323528" y="836712"/>
          <a:ext cx="8568952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376">
                <a:tc>
                  <a:txBody>
                    <a:bodyPr/>
                    <a:lstStyle/>
                    <a:p>
                      <a:r>
                        <a:rPr lang="de-DE" sz="1400" dirty="0"/>
                        <a:t>Themenbereiche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Indikatoren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2092">
                <a:tc>
                  <a:txBody>
                    <a:bodyPr/>
                    <a:lstStyle/>
                    <a:p>
                      <a:r>
                        <a:rPr lang="de-DE" sz="1400" b="1" dirty="0" err="1"/>
                        <a:t>Bevölkerungsent</a:t>
                      </a:r>
                      <a:r>
                        <a:rPr lang="de-DE" sz="1400" b="1" dirty="0"/>
                        <a:t>-wicklung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Bevölkerungsstruktur,</a:t>
                      </a:r>
                      <a:r>
                        <a:rPr lang="de-DE" sz="1400" baseline="0" dirty="0"/>
                        <a:t> -entwicklung und -prognose, Altersstruktur und -quotient, Geschlechterverteilung, Lebenserwartung, Mortalität, Wanderungsbewegungen, Ausländerrate</a:t>
                      </a:r>
                      <a:endParaRPr lang="de-DE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7480">
                <a:tc>
                  <a:txBody>
                    <a:bodyPr/>
                    <a:lstStyle/>
                    <a:p>
                      <a:r>
                        <a:rPr lang="de-DE" sz="1400" b="1" dirty="0"/>
                        <a:t>Pflegebedarf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Pflegequote,</a:t>
                      </a:r>
                      <a:r>
                        <a:rPr lang="de-DE" sz="1400" baseline="0" dirty="0"/>
                        <a:t> Art der Versorgung, Art der Pflegeleistungen (Ambulante Pflege, Stationäre Pflege, betreutes Wohnen), Alterstypische Krankheiten/Trend der Pflegebedürftigkeit, Dementielle Erkrankungen, Niederschwelliger Hilfebedarf, Auslastung Inanspruchnahme, Verteilung der Pflegeeinrichtungen nach Sozialräumen, Struktur der Pflegebedürftigen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0173">
                <a:tc>
                  <a:txBody>
                    <a:bodyPr/>
                    <a:lstStyle/>
                    <a:p>
                      <a:r>
                        <a:rPr lang="de-DE" sz="1400" b="1" dirty="0"/>
                        <a:t>Pflegeinfrastruktur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Information und Beratung,</a:t>
                      </a:r>
                      <a:r>
                        <a:rPr lang="de-DE" sz="1400" baseline="0" dirty="0"/>
                        <a:t> Begegnung und Hilfe, Gesundheitsversorgung, Ambulante Dienste, Tagespflege, Teilstationäre Versorgungsangebote, Nachtpflege, Kurzzeitpflege, Stationäre Pflege, Familiärer Pflegebedarf, Betreute Wohnformen, Hospize, Pflegestützpunkte, Servicestellen für Prävention, Rehabilitationsangebote, Einrichtungen für Menschen mit Behinderungen/Suchtkranke</a:t>
                      </a:r>
                      <a:endParaRPr lang="de-DE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705">
                <a:tc>
                  <a:txBody>
                    <a:bodyPr/>
                    <a:lstStyle/>
                    <a:p>
                      <a:r>
                        <a:rPr lang="de-DE" sz="1400" b="1" dirty="0"/>
                        <a:t>Sozialleistungen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Hilfe zur Pflege, Grundsicherung</a:t>
                      </a:r>
                      <a:r>
                        <a:rPr lang="de-DE" sz="1400" baseline="0" dirty="0"/>
                        <a:t> im Alter und bei Erwerbsminderung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092">
                <a:tc>
                  <a:txBody>
                    <a:bodyPr/>
                    <a:lstStyle/>
                    <a:p>
                      <a:r>
                        <a:rPr lang="de-DE" sz="1400" b="1" dirty="0"/>
                        <a:t>Sozialraum/</a:t>
                      </a:r>
                    </a:p>
                    <a:p>
                      <a:r>
                        <a:rPr lang="de-DE" sz="1400" b="1" dirty="0"/>
                        <a:t>Lebenssituation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Altersgerechtes Wohnen, Barrierefreiheit,</a:t>
                      </a:r>
                      <a:r>
                        <a:rPr lang="de-DE" sz="1400" baseline="0" dirty="0"/>
                        <a:t> Erreichbarkeit von Dienstleistungen, öffentlicher und privater Verkehr, Einkommen, Armutsquote, Erwerbstätigkeit älterer Menschen, Medizinische Versorgungsstruktur, Ehrenamt und Freizeit</a:t>
                      </a:r>
                      <a:endParaRPr lang="de-DE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05">
                <a:tc>
                  <a:txBody>
                    <a:bodyPr/>
                    <a:lstStyle/>
                    <a:p>
                      <a:r>
                        <a:rPr lang="de-DE" sz="1400" b="1" dirty="0"/>
                        <a:t>Fachkräftesituation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Anzahl. Ausbildung,</a:t>
                      </a:r>
                      <a:r>
                        <a:rPr lang="de-DE" sz="1400" baseline="0" dirty="0"/>
                        <a:t> Weiterbildung, Bezahlung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21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875" y="1052736"/>
            <a:ext cx="7629525" cy="552790"/>
          </a:xfrm>
        </p:spPr>
        <p:txBody>
          <a:bodyPr/>
          <a:lstStyle/>
          <a:p>
            <a:r>
              <a:rPr lang="de-DE" sz="2000" dirty="0">
                <a:ea typeface="ＭＳ Ｐゴシック" pitchFamily="34" charset="-128"/>
              </a:rPr>
              <a:t>Derzeitige Situation der Pflegesozialplanung in MV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3005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Datenerhebung nicht einheitlich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uneinheitliche Methoden zur Auswahl und Auswertung der Daten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großer Aufwand zur </a:t>
            </a:r>
            <a:r>
              <a:rPr lang="de-DE" sz="1600" dirty="0" err="1">
                <a:latin typeface="+mj-lt"/>
              </a:rPr>
              <a:t>Aggregierung</a:t>
            </a:r>
            <a:r>
              <a:rPr lang="de-DE" sz="1600" dirty="0">
                <a:latin typeface="+mj-lt"/>
              </a:rPr>
              <a:t> der bestehenden Daten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zu großer individueller Aufwand in den Kommunen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Schlussfolgerungen tragen den Charakter von Empfehlungen, nicht von abrechenbaren Zielen; Unterschiedliche </a:t>
            </a:r>
            <a:r>
              <a:rPr lang="de-DE" sz="1600" dirty="0"/>
              <a:t>Wahrnehmung der gesetzlichen Aufgaben  </a:t>
            </a:r>
          </a:p>
          <a:p>
            <a:pPr marL="1073150" indent="-450850">
              <a:buNone/>
            </a:pPr>
            <a:endParaRPr lang="de-DE" sz="1600" dirty="0">
              <a:latin typeface="+mj-lt"/>
              <a:sym typeface="Wingdings" panose="05000000000000000000" pitchFamily="2" charset="2"/>
            </a:endParaRPr>
          </a:p>
          <a:p>
            <a:pPr marL="1073150" indent="-450850">
              <a:buNone/>
            </a:pPr>
            <a:endParaRPr lang="de-DE" sz="1600" dirty="0">
              <a:latin typeface="+mj-lt"/>
              <a:sym typeface="Wingdings" panose="05000000000000000000" pitchFamily="2" charset="2"/>
            </a:endParaRPr>
          </a:p>
          <a:p>
            <a:pPr marL="1987550" lvl="4" indent="-450850">
              <a:buFont typeface="Wingdings" panose="05000000000000000000" pitchFamily="2" charset="2"/>
              <a:buChar char="è"/>
            </a:pPr>
            <a:r>
              <a:rPr lang="de-DE" sz="1600" dirty="0">
                <a:latin typeface="+mj-lt"/>
              </a:rPr>
              <a:t>Keine Vergleichbarkeit der Daten und der Auswertung</a:t>
            </a:r>
          </a:p>
          <a:p>
            <a:pPr marL="1987550" lvl="4" indent="-450850">
              <a:buFont typeface="Wingdings" panose="05000000000000000000" pitchFamily="2" charset="2"/>
              <a:buChar char="è"/>
            </a:pPr>
            <a:r>
              <a:rPr lang="de-DE" sz="1600" dirty="0">
                <a:latin typeface="+mj-lt"/>
              </a:rPr>
              <a:t>Keine gemeinsame Steuerungsstrategie für Pflegesozialplanung im Land und in den Kommunen</a:t>
            </a:r>
          </a:p>
          <a:p>
            <a:pPr lvl="2">
              <a:buFont typeface="Wingdings" panose="05000000000000000000" pitchFamily="2" charset="2"/>
              <a:buChar char="è"/>
            </a:pPr>
            <a:endParaRPr lang="de-DE" sz="1800" dirty="0">
              <a:latin typeface="+mj-lt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875" y="836711"/>
            <a:ext cx="7629525" cy="504057"/>
          </a:xfrm>
        </p:spPr>
        <p:txBody>
          <a:bodyPr/>
          <a:lstStyle/>
          <a:p>
            <a:r>
              <a:rPr lang="de-DE" sz="2000" dirty="0"/>
              <a:t>Langfristige Zielstellung für MV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075240" cy="486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/>
              <a:t>Zur Umsetzung einheitlicher Qualitätsstandards der pflegerischen Versorgungs- und Angebotsstruktur sollte es in MV zukünftig eine abgestimmte Planung geben, die gemeinsame Zielstellungen verfolgt: </a:t>
            </a:r>
          </a:p>
          <a:p>
            <a:pPr marL="0" indent="0">
              <a:buNone/>
            </a:pPr>
            <a:endParaRPr lang="de-DE" sz="16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Umsetzung des Prinzips „ambulant </a:t>
            </a:r>
            <a:r>
              <a:rPr lang="de-DE" sz="1600" dirty="0" smtClean="0"/>
              <a:t>vor </a:t>
            </a:r>
            <a:r>
              <a:rPr lang="de-DE" sz="1600" dirty="0"/>
              <a:t>stationär“ vor Ort – Entwicklung neuer Angebotsformen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Berücksichtigung der </a:t>
            </a:r>
            <a:r>
              <a:rPr lang="de-DE" sz="1600" dirty="0" err="1"/>
              <a:t>Kleinteiligkeit</a:t>
            </a:r>
            <a:r>
              <a:rPr lang="de-DE" sz="1600" dirty="0"/>
              <a:t> und Raumbezogenheit der Pflegesozialplanung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Schaffung integrierter Versorgungsangebote (Quartiersentwicklung und Pflege in nächster Nähe)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Entwicklung und Förderung des freiwilligen Engagements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Kooperation und Partizipation in Netzwerken, deren Kern die Kommunen, Wohnungsunternehmen, Pflegestützpunkte, soziale Dienstleister, Bürgerinitiativen u. a. m. bilden</a:t>
            </a:r>
          </a:p>
          <a:p>
            <a:pPr marL="0" indent="0">
              <a:buNone/>
            </a:pPr>
            <a:endParaRPr lang="de-DE" sz="1800" dirty="0">
              <a:latin typeface="+mj-lt"/>
            </a:endParaRPr>
          </a:p>
        </p:txBody>
      </p:sp>
      <p:pic>
        <p:nvPicPr>
          <p:cNvPr id="7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34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00066"/>
            <a:ext cx="7772400" cy="576064"/>
          </a:xfrm>
        </p:spPr>
        <p:txBody>
          <a:bodyPr/>
          <a:lstStyle/>
          <a:p>
            <a:r>
              <a:rPr lang="de-DE" sz="2000" dirty="0"/>
              <a:t>Gemeinsamer Kompass für eine integrierte Pflegesozialplanung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>
          <a:xfrm>
            <a:off x="2771800" y="1628800"/>
            <a:ext cx="6048672" cy="43204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Erstellung der kommunalen integrierten Pflegesozialpläne – nach einem  </a:t>
            </a:r>
            <a:r>
              <a:rPr lang="de-DE" sz="1600" b="1" i="1" dirty="0"/>
              <a:t>„Kompass“</a:t>
            </a:r>
            <a:r>
              <a:rPr lang="de-DE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1" dirty="0"/>
              <a:t>Roadmap</a:t>
            </a:r>
            <a:r>
              <a:rPr lang="de-DE" sz="1600" dirty="0"/>
              <a:t> – verabredeter Weg zur Erarbeitung eines integrierten Pflegesozialplanes für die Kommunen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1" dirty="0"/>
              <a:t>„Werkzeugkoffer</a:t>
            </a:r>
            <a:r>
              <a:rPr lang="de-DE" sz="1600" dirty="0"/>
              <a:t>“ für Akteurinnen und Akteuren mit einer Auswahl von Methoden und Instrumenten für die Umsetzung der einzelnen Schritte der Erarbeitung eines kommunalen integrierten Pflegesozialplanes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Anwendung von einheitlichen Planungsbereichen und Indikatoren in einem </a:t>
            </a:r>
            <a:r>
              <a:rPr lang="de-DE" sz="1600" b="1" dirty="0"/>
              <a:t>Planungsinstrument</a:t>
            </a:r>
          </a:p>
        </p:txBody>
      </p:sp>
      <p:pic>
        <p:nvPicPr>
          <p:cNvPr id="7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25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875" y="913990"/>
            <a:ext cx="7629525" cy="576064"/>
          </a:xfrm>
        </p:spPr>
        <p:txBody>
          <a:bodyPr/>
          <a:lstStyle/>
          <a:p>
            <a:r>
              <a:rPr lang="de-DE" sz="2000" dirty="0"/>
              <a:t>Mögliche Vorteile für die Kommunen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42875" y="1556792"/>
            <a:ext cx="8133581" cy="43005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sz="1600" b="1" dirty="0">
                <a:ea typeface="ＭＳ Ｐゴシック" pitchFamily="34" charset="-128"/>
              </a:rPr>
              <a:t>wesentliche Elemente der Berichterstattung werden vereinheitlicht und abgestimmt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>
                <a:ea typeface="ＭＳ Ｐゴシック" pitchFamily="34" charset="-128"/>
              </a:rPr>
              <a:t>Chance für einheitliche Richtlinien zur Berichterstattung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>
                <a:ea typeface="ＭＳ Ｐゴシック" pitchFamily="34" charset="-128"/>
              </a:rPr>
              <a:t>Bessere Vergleichbarkeit durch einheitliche Sprache und Systematik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>
                <a:ea typeface="ＭＳ Ｐゴシック" pitchFamily="34" charset="-128"/>
              </a:rPr>
              <a:t>Einfach nutzbare Vorlage für Berichte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>
                <a:ea typeface="ＭＳ Ｐゴシック" pitchFamily="34" charset="-128"/>
              </a:rPr>
              <a:t>Sichtbarkeit des gesellschaftlichen Wertes des kommunalen Engagements in der Pflegesozialplanung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>
                <a:ea typeface="ＭＳ Ｐゴシック" pitchFamily="34" charset="-128"/>
              </a:rPr>
              <a:t>Erfolgreiche Mittelbeschaffung durch nachvollziehbare Darstellung der kommunalen Erfolge</a:t>
            </a:r>
          </a:p>
          <a:p>
            <a:pPr marL="984250" indent="-533400">
              <a:buNone/>
            </a:pPr>
            <a:endParaRPr lang="de-DE" altLang="de-DE" sz="1600" dirty="0">
              <a:ea typeface="ＭＳ Ｐゴシック" pitchFamily="34" charset="-128"/>
            </a:endParaRPr>
          </a:p>
          <a:p>
            <a:pPr marL="1841500" lvl="3" indent="-533400">
              <a:buNone/>
            </a:pPr>
            <a:r>
              <a:rPr lang="de-DE" altLang="de-DE" sz="1600" b="1" dirty="0">
                <a:solidFill>
                  <a:srgbClr val="C00000"/>
                </a:solidFill>
                <a:ea typeface="ＭＳ Ｐゴシック" pitchFamily="34" charset="-128"/>
                <a:sym typeface="Wingdings" panose="05000000000000000000" pitchFamily="2" charset="2"/>
              </a:rPr>
              <a:t>    </a:t>
            </a:r>
            <a:r>
              <a:rPr lang="de-DE" altLang="de-DE" sz="1600" b="1" dirty="0">
                <a:solidFill>
                  <a:srgbClr val="C00000"/>
                </a:solidFill>
                <a:ea typeface="ＭＳ Ｐゴシック" pitchFamily="34" charset="-128"/>
              </a:rPr>
              <a:t>Qualitätsgewinn: Förderung wirkungsorientierter Steuerung der Mittel im Land und in den Kommunen</a:t>
            </a:r>
          </a:p>
        </p:txBody>
      </p:sp>
      <p:pic>
        <p:nvPicPr>
          <p:cNvPr id="6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13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80920" cy="504056"/>
          </a:xfrm>
        </p:spPr>
        <p:txBody>
          <a:bodyPr/>
          <a:lstStyle/>
          <a:p>
            <a:r>
              <a:rPr lang="de-DE" altLang="de-DE" sz="2000" dirty="0">
                <a:ea typeface="ＭＳ Ｐゴシック" pitchFamily="34" charset="-128"/>
              </a:rPr>
              <a:t>Roadmap für die Erarbeitung einer integrierten Pflegesozialplanung</a:t>
            </a:r>
            <a:endParaRPr lang="de-DE" sz="2000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844824"/>
            <a:ext cx="5040560" cy="44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_3farbig_42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411760" y="2132856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PSG III </a:t>
            </a:r>
            <a:endParaRPr lang="de-DE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3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dirty="0" smtClean="0">
                <a:ea typeface="ＭＳ Ｐゴシック" pitchFamily="34" charset="-128"/>
              </a:rPr>
              <a:t>Die Roadmap </a:t>
            </a:r>
            <a:r>
              <a:rPr lang="de-DE" altLang="de-DE" dirty="0">
                <a:ea typeface="ＭＳ Ｐゴシック" pitchFamily="34" charset="-128"/>
              </a:rPr>
              <a:t>für die integrierte Pflegesozialplanung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752528" cy="43005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xmlns="" val="3241052785"/>
              </p:ext>
            </p:extLst>
          </p:nvPr>
        </p:nvGraphicFramePr>
        <p:xfrm>
          <a:off x="5594057" y="2276872"/>
          <a:ext cx="1786255" cy="436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hteck 5"/>
          <p:cNvSpPr/>
          <p:nvPr/>
        </p:nvSpPr>
        <p:spPr>
          <a:xfrm>
            <a:off x="7390603" y="3140968"/>
            <a:ext cx="1104900" cy="223266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DE" sz="1400" b="1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REVIEW-PHASE</a:t>
            </a:r>
            <a:endParaRPr lang="de-DE" sz="1100">
              <a:effectLst/>
              <a:latin typeface="Verdan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DE" sz="1100" b="1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Regel-mäßige</a:t>
            </a:r>
            <a:endParaRPr lang="de-DE" sz="1100">
              <a:effectLst/>
              <a:latin typeface="Verdan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DE" sz="1100" b="1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Über-prüfung und </a:t>
            </a:r>
            <a:endParaRPr lang="de-DE" sz="1100">
              <a:effectLst/>
              <a:latin typeface="Verdan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DE" sz="1100" b="1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Ergänzung</a:t>
            </a:r>
            <a:endParaRPr lang="de-DE" sz="1100">
              <a:effectLst/>
              <a:latin typeface="Verdana"/>
              <a:ea typeface="Calibri"/>
              <a:cs typeface="Times New Roman"/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7703219" y="2298081"/>
            <a:ext cx="484632" cy="698871"/>
          </a:xfrm>
          <a:prstGeom prst="downArrow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7712870" y="5517232"/>
            <a:ext cx="484632" cy="720492"/>
          </a:xfrm>
          <a:prstGeom prst="downArrow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982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5078863" cy="380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_3farbig_42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629568" y="936922"/>
            <a:ext cx="7740848" cy="5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de-DE" altLang="de-DE" sz="2000" kern="0" dirty="0">
                <a:ea typeface="ＭＳ Ｐゴシック" pitchFamily="34" charset="-128"/>
              </a:rPr>
              <a:t>Werkzeugkasten</a:t>
            </a:r>
            <a:endParaRPr lang="de-DE" sz="2000" kern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6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749325"/>
            <a:ext cx="7629525" cy="879475"/>
          </a:xfrm>
        </p:spPr>
        <p:txBody>
          <a:bodyPr/>
          <a:lstStyle/>
          <a:p>
            <a:r>
              <a:rPr lang="de-DE" sz="2000" b="1" dirty="0"/>
              <a:t>Eine Kultur des Alterns erfordert                                         </a:t>
            </a:r>
            <a:r>
              <a:rPr lang="de-DE" sz="2000" dirty="0"/>
              <a:t>andere </a:t>
            </a:r>
            <a:r>
              <a:rPr lang="de-DE" sz="2000" b="1" dirty="0"/>
              <a:t>Wege in der Pflege und Betreuung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366" y="1723314"/>
            <a:ext cx="5803895" cy="40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259632" y="5897316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b="1" dirty="0">
                <a:latin typeface="+mj-lt"/>
              </a:rPr>
              <a:t>Lucas Cranach der Ältere (1472-1553): Der Jungbrunnen </a:t>
            </a:r>
          </a:p>
          <a:p>
            <a:pPr algn="r"/>
            <a:r>
              <a:rPr lang="de-DE" sz="1200" dirty="0">
                <a:latin typeface="+mj-lt"/>
              </a:rPr>
              <a:t>Quelle: http://www.kunstkopie.de/a/lucas-cranach/der-jungbrunnen.html</a:t>
            </a:r>
          </a:p>
        </p:txBody>
      </p:sp>
      <p:pic>
        <p:nvPicPr>
          <p:cNvPr id="6" name="Picture 4" descr="Logo_3farbig_42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07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875" y="908720"/>
            <a:ext cx="7629525" cy="720080"/>
          </a:xfrm>
        </p:spPr>
        <p:txBody>
          <a:bodyPr/>
          <a:lstStyle/>
          <a:p>
            <a:r>
              <a:rPr lang="de-DE" sz="2000" dirty="0">
                <a:ea typeface="ＭＳ Ｐゴシック" pitchFamily="34" charset="-128"/>
              </a:rPr>
              <a:t>Planungsphasen und Methoden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4883" y="1952625"/>
            <a:ext cx="8061573" cy="4300538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Werkzeugkasten</a:t>
            </a:r>
            <a:r>
              <a:rPr lang="de-DE" sz="1600" b="1" dirty="0" smtClean="0"/>
              <a:t>:</a:t>
            </a:r>
          </a:p>
          <a:p>
            <a:pPr marL="0" indent="0">
              <a:buNone/>
            </a:pPr>
            <a:endParaRPr lang="de-DE" sz="1600" b="1" dirty="0"/>
          </a:p>
          <a:p>
            <a:pPr marL="1714500" lvl="4" indent="0">
              <a:buNone/>
            </a:pPr>
            <a:r>
              <a:rPr lang="de-DE" sz="1600" dirty="0"/>
              <a:t>Auswahl von Methoden für  die jeweiligen  </a:t>
            </a:r>
            <a:r>
              <a:rPr lang="de-DE" sz="1600" dirty="0" smtClean="0"/>
              <a:t>Schritte</a:t>
            </a:r>
          </a:p>
          <a:p>
            <a:pPr marL="1714500" lvl="4" indent="0">
              <a:buNone/>
            </a:pPr>
            <a:r>
              <a:rPr lang="de-DE" sz="1600" dirty="0" smtClean="0"/>
              <a:t>der </a:t>
            </a:r>
            <a:r>
              <a:rPr lang="de-DE" sz="1600" dirty="0"/>
              <a:t>Erarbeitung des </a:t>
            </a:r>
            <a:r>
              <a:rPr lang="de-DE" sz="1600" dirty="0" smtClean="0"/>
              <a:t>integrierten Pflegesozialplanes</a:t>
            </a:r>
            <a:r>
              <a:rPr lang="de-DE" sz="1600" dirty="0"/>
              <a:t>.</a:t>
            </a:r>
          </a:p>
          <a:p>
            <a:pPr marL="0" indent="0">
              <a:buNone/>
            </a:pPr>
            <a:endParaRPr lang="de-DE" sz="1600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5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38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703385" y="836712"/>
            <a:ext cx="7465692" cy="749748"/>
          </a:xfrm>
        </p:spPr>
        <p:txBody>
          <a:bodyPr/>
          <a:lstStyle/>
          <a:p>
            <a:r>
              <a:rPr lang="de-DE" altLang="de-DE" sz="2000" dirty="0" err="1">
                <a:ea typeface="ＭＳ Ｐゴシック" pitchFamily="34" charset="-128"/>
              </a:rPr>
              <a:t>UniPs</a:t>
            </a:r>
            <a:endParaRPr lang="de-DE" altLang="de-DE" sz="2000" dirty="0"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2875" y="1628800"/>
            <a:ext cx="8133581" cy="4300538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de-DE" sz="1600" b="1" dirty="0"/>
              <a:t>Unterstützendes Instrument für die integrierte Pflegesozialplanung</a:t>
            </a:r>
          </a:p>
          <a:p>
            <a:pPr marL="0" indent="0">
              <a:buFont typeface="Arial" pitchFamily="34" charset="0"/>
              <a:buNone/>
              <a:defRPr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Intention für die Entwicklung eines Instrumentes ist die Unterstützung beim Prozess der Pflegesozialplanung auf kommunaler Ebene und eine entsprechende Orientierung für die Landkreise und kreisfreien Städte des Bundeslandes Mecklenburg-Vorpommerns.</a:t>
            </a:r>
          </a:p>
          <a:p>
            <a:pPr marL="0" indent="0">
              <a:buNone/>
              <a:defRPr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Die dreigegliederte Systematik von </a:t>
            </a:r>
            <a:r>
              <a:rPr lang="de-DE" sz="1600" b="1" dirty="0" err="1"/>
              <a:t>UnIPs</a:t>
            </a:r>
            <a:r>
              <a:rPr lang="de-DE" sz="1600" dirty="0"/>
              <a:t> besteht aus folgenden Bereichen:</a:t>
            </a:r>
          </a:p>
          <a:p>
            <a:pPr marL="801688" indent="-436563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Sozialstrukturdaten,</a:t>
            </a:r>
          </a:p>
          <a:p>
            <a:pPr marL="801688" indent="-436563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Pflege, Gesundheit und Prävention und</a:t>
            </a:r>
          </a:p>
          <a:p>
            <a:pPr marL="801688" indent="-436563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Selbständigkeit, Teilhabe, Engagement</a:t>
            </a:r>
          </a:p>
        </p:txBody>
      </p:sp>
      <p:pic>
        <p:nvPicPr>
          <p:cNvPr id="5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Inhaltsplatzhalter 2"/>
          <p:cNvSpPr>
            <a:spLocks noGrp="1"/>
          </p:cNvSpPr>
          <p:nvPr>
            <p:ph idx="1"/>
          </p:nvPr>
        </p:nvSpPr>
        <p:spPr>
          <a:xfrm>
            <a:off x="542875" y="1952625"/>
            <a:ext cx="8061573" cy="4300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sz="1600" b="1" dirty="0" err="1">
                <a:solidFill>
                  <a:srgbClr val="000000"/>
                </a:solidFill>
                <a:ea typeface="ＭＳ Ｐゴシック" pitchFamily="34" charset="-128"/>
              </a:rPr>
              <a:t>UnIPs</a:t>
            </a: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 wurde von der Projektgruppe entwickelt und in einem partizipativen Prozess mit Pflegesozialplanern und Pflegesozialplanerinnen des Bundeslandes Mecklenburg-Vorpommerns nach den regionalen Bedarfen und Möglichkeiten ausgerichtet.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Unterteilung in „must </a:t>
            </a:r>
            <a:r>
              <a:rPr lang="de-DE" altLang="de-DE" sz="1600" dirty="0" err="1">
                <a:solidFill>
                  <a:srgbClr val="000000"/>
                </a:solidFill>
                <a:ea typeface="ＭＳ Ｐゴシック" pitchFamily="34" charset="-128"/>
              </a:rPr>
              <a:t>have</a:t>
            </a: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“-Items und „</a:t>
            </a:r>
            <a:r>
              <a:rPr lang="de-DE" altLang="de-DE" sz="1600" dirty="0" err="1">
                <a:solidFill>
                  <a:srgbClr val="000000"/>
                </a:solidFill>
                <a:ea typeface="ＭＳ Ｐゴシック" pitchFamily="34" charset="-128"/>
              </a:rPr>
              <a:t>nice</a:t>
            </a: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 to </a:t>
            </a:r>
            <a:r>
              <a:rPr lang="de-DE" altLang="de-DE" sz="1600" dirty="0" err="1">
                <a:solidFill>
                  <a:srgbClr val="000000"/>
                </a:solidFill>
                <a:ea typeface="ＭＳ Ｐゴシック" pitchFamily="34" charset="-128"/>
              </a:rPr>
              <a:t>have</a:t>
            </a: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“-Items eröffnet die Möglichkeit der Weiterentwicklung der Pflegesozialplanung zu einer Sozialplanung mit den Schwerpunkten Lebensqualität, Förderung von Selbstbestimmtheit und Diversitätsdimensionen des Alter(n)s.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Dabei vertreten wir als Projektteam eine interdisziplinäre wissenschaftliche Sichtweise des Alter(n)</a:t>
            </a:r>
            <a:r>
              <a:rPr lang="de-DE" altLang="de-DE" sz="1600" dirty="0" err="1">
                <a:solidFill>
                  <a:srgbClr val="000000"/>
                </a:solidFill>
                <a:ea typeface="ＭＳ Ｐゴシック" pitchFamily="34" charset="-128"/>
              </a:rPr>
              <a:t>sprozesses</a:t>
            </a: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</a:p>
          <a:p>
            <a:endParaRPr lang="de-DE" altLang="de-DE" dirty="0">
              <a:ea typeface="ＭＳ Ｐゴシック" pitchFamily="34" charset="-128"/>
            </a:endParaRPr>
          </a:p>
        </p:txBody>
      </p:sp>
      <p:pic>
        <p:nvPicPr>
          <p:cNvPr id="5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85509" cy="749748"/>
          </a:xfrm>
        </p:spPr>
        <p:txBody>
          <a:bodyPr/>
          <a:lstStyle/>
          <a:p>
            <a:r>
              <a:rPr lang="de-DE" altLang="de-DE" sz="2000" dirty="0" err="1">
                <a:ea typeface="ＭＳ Ｐゴシック" pitchFamily="34" charset="-128"/>
              </a:rPr>
              <a:t>UniPs</a:t>
            </a:r>
            <a:endParaRPr lang="de-DE" altLang="de-DE" sz="20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pieren 4"/>
          <p:cNvGrpSpPr>
            <a:grpSpLocks/>
          </p:cNvGrpSpPr>
          <p:nvPr/>
        </p:nvGrpSpPr>
        <p:grpSpPr bwMode="auto">
          <a:xfrm>
            <a:off x="251520" y="1052736"/>
            <a:ext cx="8712522" cy="5400600"/>
            <a:chOff x="2253087" y="266493"/>
            <a:chExt cx="7707954" cy="6365623"/>
          </a:xfrm>
        </p:grpSpPr>
        <p:grpSp>
          <p:nvGrpSpPr>
            <p:cNvPr id="31747" name="Gruppieren 5"/>
            <p:cNvGrpSpPr>
              <a:grpSpLocks/>
            </p:cNvGrpSpPr>
            <p:nvPr/>
          </p:nvGrpSpPr>
          <p:grpSpPr bwMode="auto">
            <a:xfrm>
              <a:off x="2253087" y="266493"/>
              <a:ext cx="7707954" cy="6365623"/>
              <a:chOff x="2253087" y="266493"/>
              <a:chExt cx="7707954" cy="6365623"/>
            </a:xfrm>
          </p:grpSpPr>
          <p:sp>
            <p:nvSpPr>
              <p:cNvPr id="31749" name="Freihandform 7"/>
              <p:cNvSpPr>
                <a:spLocks/>
              </p:cNvSpPr>
              <p:nvPr/>
            </p:nvSpPr>
            <p:spPr bwMode="auto">
              <a:xfrm rot="2561600">
                <a:off x="4385288" y="4414375"/>
                <a:ext cx="609802" cy="57540"/>
              </a:xfrm>
              <a:custGeom>
                <a:avLst/>
                <a:gdLst>
                  <a:gd name="T0" fmla="*/ 0 w 822815"/>
                  <a:gd name="T1" fmla="*/ 28828 h 57656"/>
                  <a:gd name="T2" fmla="*/ 822815 w 822815"/>
                  <a:gd name="T3" fmla="*/ 28828 h 57656"/>
                  <a:gd name="T4" fmla="*/ 0 60000 65536"/>
                  <a:gd name="T5" fmla="*/ 0 60000 65536"/>
                  <a:gd name="T6" fmla="*/ 0 w 822815"/>
                  <a:gd name="T7" fmla="*/ 0 h 57656"/>
                  <a:gd name="T8" fmla="*/ 822815 w 822815"/>
                  <a:gd name="T9" fmla="*/ 57656 h 576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22815" h="57656">
                    <a:moveTo>
                      <a:pt x="0" y="28828"/>
                    </a:moveTo>
                    <a:lnTo>
                      <a:pt x="822815" y="2882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0" name="Freihandform 8"/>
              <p:cNvSpPr>
                <a:spLocks/>
              </p:cNvSpPr>
              <p:nvPr/>
            </p:nvSpPr>
            <p:spPr bwMode="auto">
              <a:xfrm>
                <a:off x="4466062" y="3400171"/>
                <a:ext cx="914439" cy="57656"/>
              </a:xfrm>
              <a:custGeom>
                <a:avLst/>
                <a:gdLst>
                  <a:gd name="T0" fmla="*/ 0 w 914439"/>
                  <a:gd name="T1" fmla="*/ 28828 h 57656"/>
                  <a:gd name="T2" fmla="*/ 914439 w 914439"/>
                  <a:gd name="T3" fmla="*/ 28828 h 57656"/>
                  <a:gd name="T4" fmla="*/ 0 60000 65536"/>
                  <a:gd name="T5" fmla="*/ 0 60000 65536"/>
                  <a:gd name="T6" fmla="*/ 0 w 914439"/>
                  <a:gd name="T7" fmla="*/ 0 h 57656"/>
                  <a:gd name="T8" fmla="*/ 914439 w 914439"/>
                  <a:gd name="T9" fmla="*/ 57656 h 576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14439" h="57656">
                    <a:moveTo>
                      <a:pt x="0" y="28828"/>
                    </a:moveTo>
                    <a:lnTo>
                      <a:pt x="914439" y="2882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" name="Freihandform 9"/>
              <p:cNvSpPr>
                <a:spLocks/>
              </p:cNvSpPr>
              <p:nvPr/>
            </p:nvSpPr>
            <p:spPr bwMode="auto">
              <a:xfrm rot="19038400" flipV="1">
                <a:off x="4365004" y="2367969"/>
                <a:ext cx="560782" cy="57540"/>
              </a:xfrm>
              <a:custGeom>
                <a:avLst/>
                <a:gdLst>
                  <a:gd name="T0" fmla="*/ 0 w 822815"/>
                  <a:gd name="T1" fmla="*/ 28828 h 57656"/>
                  <a:gd name="T2" fmla="*/ 822815 w 822815"/>
                  <a:gd name="T3" fmla="*/ 28828 h 57656"/>
                  <a:gd name="T4" fmla="*/ 0 60000 65536"/>
                  <a:gd name="T5" fmla="*/ 0 60000 65536"/>
                  <a:gd name="T6" fmla="*/ 0 w 822815"/>
                  <a:gd name="T7" fmla="*/ 0 h 57656"/>
                  <a:gd name="T8" fmla="*/ 822815 w 822815"/>
                  <a:gd name="T9" fmla="*/ 57656 h 576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22815" h="57656">
                    <a:moveTo>
                      <a:pt x="0" y="28828"/>
                    </a:moveTo>
                    <a:lnTo>
                      <a:pt x="822815" y="2882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Freihandform 10"/>
              <p:cNvSpPr/>
              <p:nvPr/>
            </p:nvSpPr>
            <p:spPr>
              <a:xfrm>
                <a:off x="4363675" y="629000"/>
                <a:ext cx="1562474" cy="1562412"/>
              </a:xfrm>
              <a:custGeom>
                <a:avLst/>
                <a:gdLst>
                  <a:gd name="connsiteX0" fmla="*/ 0 w 1562100"/>
                  <a:gd name="connsiteY0" fmla="*/ 781050 h 1562100"/>
                  <a:gd name="connsiteX1" fmla="*/ 781050 w 1562100"/>
                  <a:gd name="connsiteY1" fmla="*/ 0 h 1562100"/>
                  <a:gd name="connsiteX2" fmla="*/ 1562100 w 1562100"/>
                  <a:gd name="connsiteY2" fmla="*/ 781050 h 1562100"/>
                  <a:gd name="connsiteX3" fmla="*/ 781050 w 1562100"/>
                  <a:gd name="connsiteY3" fmla="*/ 1562100 h 1562100"/>
                  <a:gd name="connsiteX4" fmla="*/ 0 w 1562100"/>
                  <a:gd name="connsiteY4" fmla="*/ 78105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100" h="1562100">
                    <a:moveTo>
                      <a:pt x="0" y="781050"/>
                    </a:moveTo>
                    <a:cubicBezTo>
                      <a:pt x="0" y="349688"/>
                      <a:pt x="349688" y="0"/>
                      <a:pt x="781050" y="0"/>
                    </a:cubicBezTo>
                    <a:cubicBezTo>
                      <a:pt x="1212412" y="0"/>
                      <a:pt x="1562100" y="349688"/>
                      <a:pt x="1562100" y="781050"/>
                    </a:cubicBezTo>
                    <a:cubicBezTo>
                      <a:pt x="1562100" y="1212412"/>
                      <a:pt x="1212412" y="1562100"/>
                      <a:pt x="781050" y="1562100"/>
                    </a:cubicBezTo>
                    <a:cubicBezTo>
                      <a:pt x="349688" y="1562100"/>
                      <a:pt x="0" y="1212412"/>
                      <a:pt x="0" y="7810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lIns="237654" tIns="237654" rIns="237654" bIns="237654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de-DE" sz="1600" kern="0" dirty="0">
                    <a:latin typeface="Calibri" panose="020F0502020204030204"/>
                    <a:ea typeface="+mn-ea"/>
                  </a:rPr>
                  <a:t>Sozialstruktur-</a:t>
                </a:r>
              </a:p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de-DE" sz="1600" kern="0" dirty="0" err="1">
                    <a:latin typeface="Calibri" panose="020F0502020204030204"/>
                    <a:ea typeface="+mn-ea"/>
                  </a:rPr>
                  <a:t>daten</a:t>
                </a:r>
                <a:endParaRPr lang="de-DE" sz="1600" kern="0" dirty="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6161514" y="266493"/>
                <a:ext cx="3602397" cy="2092669"/>
              </a:xfrm>
              <a:custGeom>
                <a:avLst/>
                <a:gdLst>
                  <a:gd name="connsiteX0" fmla="*/ 0 w 2343150"/>
                  <a:gd name="connsiteY0" fmla="*/ 0 h 1562100"/>
                  <a:gd name="connsiteX1" fmla="*/ 2343150 w 2343150"/>
                  <a:gd name="connsiteY1" fmla="*/ 0 h 1562100"/>
                  <a:gd name="connsiteX2" fmla="*/ 2343150 w 2343150"/>
                  <a:gd name="connsiteY2" fmla="*/ 1562100 h 1562100"/>
                  <a:gd name="connsiteX3" fmla="*/ 0 w 2343150"/>
                  <a:gd name="connsiteY3" fmla="*/ 1562100 h 1562100"/>
                  <a:gd name="connsiteX4" fmla="*/ 0 w 2343150"/>
                  <a:gd name="connsiteY4" fmla="*/ 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150" h="1562100">
                    <a:moveTo>
                      <a:pt x="0" y="0"/>
                    </a:moveTo>
                    <a:lnTo>
                      <a:pt x="2343150" y="0"/>
                    </a:lnTo>
                    <a:lnTo>
                      <a:pt x="2343150" y="1562100"/>
                    </a:lnTo>
                    <a:lnTo>
                      <a:pt x="0" y="1562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0" tIns="0" rIns="0" bIns="0" spcCol="1270" anchor="ctr"/>
              <a:lstStyle/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Demografische Entwicklungsprozesse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Soziale Daten/Finanzielle Merkmale/Wohnsituation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Anzahl der Menschen mit Migrationshintergrund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Anzahl der Menschen mit Behinderungen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Kommunale Ausgaben für pflegebedürftige Menschen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Aktueller Pflegebedarf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Prognostizierter Pflegebedarf in 5 Jahren/in 10 Jahren</a:t>
                </a:r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5381025" y="2647793"/>
                <a:ext cx="1560979" cy="1562412"/>
              </a:xfrm>
              <a:custGeom>
                <a:avLst/>
                <a:gdLst>
                  <a:gd name="connsiteX0" fmla="*/ 0 w 1562100"/>
                  <a:gd name="connsiteY0" fmla="*/ 781050 h 1562100"/>
                  <a:gd name="connsiteX1" fmla="*/ 781050 w 1562100"/>
                  <a:gd name="connsiteY1" fmla="*/ 0 h 1562100"/>
                  <a:gd name="connsiteX2" fmla="*/ 1562100 w 1562100"/>
                  <a:gd name="connsiteY2" fmla="*/ 781050 h 1562100"/>
                  <a:gd name="connsiteX3" fmla="*/ 781050 w 1562100"/>
                  <a:gd name="connsiteY3" fmla="*/ 1562100 h 1562100"/>
                  <a:gd name="connsiteX4" fmla="*/ 0 w 1562100"/>
                  <a:gd name="connsiteY4" fmla="*/ 78105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100" h="1562100">
                    <a:moveTo>
                      <a:pt x="0" y="781050"/>
                    </a:moveTo>
                    <a:cubicBezTo>
                      <a:pt x="0" y="349688"/>
                      <a:pt x="349688" y="0"/>
                      <a:pt x="781050" y="0"/>
                    </a:cubicBezTo>
                    <a:cubicBezTo>
                      <a:pt x="1212412" y="0"/>
                      <a:pt x="1562100" y="349688"/>
                      <a:pt x="1562100" y="781050"/>
                    </a:cubicBezTo>
                    <a:cubicBezTo>
                      <a:pt x="1562100" y="1212412"/>
                      <a:pt x="1212412" y="1562100"/>
                      <a:pt x="781050" y="1562100"/>
                    </a:cubicBezTo>
                    <a:cubicBezTo>
                      <a:pt x="349688" y="1562100"/>
                      <a:pt x="0" y="1212412"/>
                      <a:pt x="0" y="7810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lIns="238924" tIns="238924" rIns="238924" bIns="238924" spcCol="1270" anchor="ctr"/>
              <a:lstStyle/>
              <a:p>
                <a:pPr algn="ctr" defTabSz="7112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de-DE" sz="1600" kern="0" dirty="0">
                    <a:latin typeface="Calibri" panose="020F0502020204030204"/>
                    <a:ea typeface="+mn-ea"/>
                  </a:rPr>
                  <a:t>Pflege, Gesundheit, Prävention</a:t>
                </a: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7127291" y="2512068"/>
                <a:ext cx="2833750" cy="2557634"/>
              </a:xfrm>
              <a:custGeom>
                <a:avLst/>
                <a:gdLst>
                  <a:gd name="connsiteX0" fmla="*/ 0 w 2343150"/>
                  <a:gd name="connsiteY0" fmla="*/ 0 h 1562100"/>
                  <a:gd name="connsiteX1" fmla="*/ 2343150 w 2343150"/>
                  <a:gd name="connsiteY1" fmla="*/ 0 h 1562100"/>
                  <a:gd name="connsiteX2" fmla="*/ 2343150 w 2343150"/>
                  <a:gd name="connsiteY2" fmla="*/ 1562100 h 1562100"/>
                  <a:gd name="connsiteX3" fmla="*/ 0 w 2343150"/>
                  <a:gd name="connsiteY3" fmla="*/ 1562100 h 1562100"/>
                  <a:gd name="connsiteX4" fmla="*/ 0 w 2343150"/>
                  <a:gd name="connsiteY4" fmla="*/ 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150" h="1562100">
                    <a:moveTo>
                      <a:pt x="0" y="0"/>
                    </a:moveTo>
                    <a:lnTo>
                      <a:pt x="2343150" y="0"/>
                    </a:lnTo>
                    <a:lnTo>
                      <a:pt x="2343150" y="1562100"/>
                    </a:lnTo>
                    <a:lnTo>
                      <a:pt x="0" y="1562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0" tIns="0" rIns="0" bIns="0" spcCol="1270" anchor="ctr"/>
              <a:lstStyle/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Angebote im Bereich Pflege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Nutzerzufriedenheit mit den Angeboten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Qualitätssicherungsmaßnahmen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Personalstruktur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Beratungs-, Steuerungs- und Informationsstruktur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Medizinische Versorgung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Angebote im Bereich Prävention und Rehabilitation</a:t>
                </a:r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4522038" y="4575832"/>
                <a:ext cx="1717974" cy="1562412"/>
              </a:xfrm>
              <a:custGeom>
                <a:avLst/>
                <a:gdLst>
                  <a:gd name="connsiteX0" fmla="*/ 0 w 1562100"/>
                  <a:gd name="connsiteY0" fmla="*/ 781050 h 1562100"/>
                  <a:gd name="connsiteX1" fmla="*/ 781050 w 1562100"/>
                  <a:gd name="connsiteY1" fmla="*/ 0 h 1562100"/>
                  <a:gd name="connsiteX2" fmla="*/ 1562100 w 1562100"/>
                  <a:gd name="connsiteY2" fmla="*/ 781050 h 1562100"/>
                  <a:gd name="connsiteX3" fmla="*/ 781050 w 1562100"/>
                  <a:gd name="connsiteY3" fmla="*/ 1562100 h 1562100"/>
                  <a:gd name="connsiteX4" fmla="*/ 0 w 1562100"/>
                  <a:gd name="connsiteY4" fmla="*/ 78105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100" h="1562100">
                    <a:moveTo>
                      <a:pt x="0" y="781050"/>
                    </a:moveTo>
                    <a:cubicBezTo>
                      <a:pt x="0" y="349688"/>
                      <a:pt x="349688" y="0"/>
                      <a:pt x="781050" y="0"/>
                    </a:cubicBezTo>
                    <a:cubicBezTo>
                      <a:pt x="1212412" y="0"/>
                      <a:pt x="1562100" y="349688"/>
                      <a:pt x="1562100" y="781050"/>
                    </a:cubicBezTo>
                    <a:cubicBezTo>
                      <a:pt x="1562100" y="1212412"/>
                      <a:pt x="1212412" y="1562100"/>
                      <a:pt x="781050" y="1562100"/>
                    </a:cubicBezTo>
                    <a:cubicBezTo>
                      <a:pt x="349688" y="1562100"/>
                      <a:pt x="0" y="1212412"/>
                      <a:pt x="0" y="7810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lIns="238924" tIns="238924" rIns="238924" bIns="238924" spcCol="1270" anchor="ctr"/>
              <a:lstStyle/>
              <a:p>
                <a:pPr algn="ctr" defTabSz="7112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de-DE" sz="1600" kern="0" dirty="0">
                    <a:latin typeface="Calibri" panose="020F0502020204030204"/>
                    <a:ea typeface="+mn-ea"/>
                  </a:rPr>
                  <a:t>Selbständigkeit, Teilhabe, Engagement</a:t>
                </a: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6225958" y="5328211"/>
                <a:ext cx="2860299" cy="1303905"/>
              </a:xfrm>
              <a:custGeom>
                <a:avLst/>
                <a:gdLst>
                  <a:gd name="connsiteX0" fmla="*/ 0 w 2343150"/>
                  <a:gd name="connsiteY0" fmla="*/ 0 h 1562100"/>
                  <a:gd name="connsiteX1" fmla="*/ 2343150 w 2343150"/>
                  <a:gd name="connsiteY1" fmla="*/ 0 h 1562100"/>
                  <a:gd name="connsiteX2" fmla="*/ 2343150 w 2343150"/>
                  <a:gd name="connsiteY2" fmla="*/ 1562100 h 1562100"/>
                  <a:gd name="connsiteX3" fmla="*/ 0 w 2343150"/>
                  <a:gd name="connsiteY3" fmla="*/ 1562100 h 1562100"/>
                  <a:gd name="connsiteX4" fmla="*/ 0 w 2343150"/>
                  <a:gd name="connsiteY4" fmla="*/ 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150" h="1562100">
                    <a:moveTo>
                      <a:pt x="0" y="0"/>
                    </a:moveTo>
                    <a:lnTo>
                      <a:pt x="2343150" y="0"/>
                    </a:lnTo>
                    <a:lnTo>
                      <a:pt x="2343150" y="1562100"/>
                    </a:lnTo>
                    <a:lnTo>
                      <a:pt x="0" y="1562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0" tIns="0" rIns="0" bIns="0" spcCol="1270" anchor="ctr"/>
              <a:lstStyle/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Bedarf im Bereich Alltag und Haushalt</a:t>
                </a:r>
              </a:p>
              <a:p>
                <a:pPr marL="57150" lvl="1" indent="-57150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e-DE" sz="14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  <a:ea typeface="+mn-ea"/>
                  </a:rPr>
                  <a:t>Teilhabe/Mobilität/Engagement</a:t>
                </a:r>
              </a:p>
            </p:txBody>
          </p:sp>
          <p:sp>
            <p:nvSpPr>
              <p:cNvPr id="31758" name="Ellipse 16"/>
              <p:cNvSpPr>
                <a:spLocks noChangeArrowheads="1"/>
              </p:cNvSpPr>
              <p:nvPr/>
            </p:nvSpPr>
            <p:spPr bwMode="auto">
              <a:xfrm>
                <a:off x="2253087" y="2127249"/>
                <a:ext cx="2603499" cy="2603499"/>
              </a:xfrm>
              <a:prstGeom prst="ellipse">
                <a:avLst/>
              </a:prstGeom>
              <a:solidFill>
                <a:srgbClr val="C000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ts val="2600"/>
                  </a:lnSpc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ts val="2600"/>
                  </a:lnSpc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Tx/>
                  <a:buNone/>
                </a:pPr>
                <a:endParaRPr lang="de-DE" altLang="de-DE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Textfeld 6"/>
            <p:cNvSpPr txBox="1"/>
            <p:nvPr/>
          </p:nvSpPr>
          <p:spPr>
            <a:xfrm>
              <a:off x="2613845" y="2647793"/>
              <a:ext cx="1837588" cy="16268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3600" kern="0" dirty="0" err="1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UnIPs</a:t>
              </a:r>
              <a:endParaRPr lang="de-DE" sz="36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Un</a:t>
              </a:r>
              <a:r>
                <a:rPr lang="de-DE" sz="14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terstützendes </a:t>
              </a:r>
              <a:r>
                <a:rPr lang="de-DE" sz="1400" b="1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I</a:t>
              </a:r>
              <a:r>
                <a:rPr lang="de-DE" sz="14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nstrument für die </a:t>
              </a:r>
              <a:r>
                <a:rPr lang="de-DE" sz="1400" b="1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P</a:t>
              </a:r>
              <a:r>
                <a:rPr lang="de-DE" sz="14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flege</a:t>
              </a:r>
              <a:r>
                <a:rPr lang="de-DE" sz="1400" b="1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s</a:t>
              </a:r>
              <a:r>
                <a:rPr lang="de-DE" sz="14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ozialplanung</a:t>
              </a:r>
              <a:endParaRPr lang="de-DE" sz="54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pic>
        <p:nvPicPr>
          <p:cNvPr id="17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539552" y="923009"/>
            <a:ext cx="7629525" cy="663451"/>
          </a:xfrm>
        </p:spPr>
        <p:txBody>
          <a:bodyPr/>
          <a:lstStyle/>
          <a:p>
            <a:r>
              <a:rPr lang="de-DE" altLang="de-DE" sz="2000" dirty="0" err="1">
                <a:ea typeface="ＭＳ Ｐゴシック" pitchFamily="34" charset="-128"/>
              </a:rPr>
              <a:t>UniPs</a:t>
            </a:r>
            <a:endParaRPr lang="de-DE" altLang="de-DE" sz="20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629525" cy="605732"/>
          </a:xfrm>
        </p:spPr>
        <p:txBody>
          <a:bodyPr/>
          <a:lstStyle/>
          <a:p>
            <a:r>
              <a:rPr lang="de-DE" sz="2000" dirty="0" err="1"/>
              <a:t>Aggregierung</a:t>
            </a:r>
            <a:r>
              <a:rPr lang="de-DE" sz="2000" dirty="0"/>
              <a:t> der Daten für die Pflegesozialplanung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461" y="1556792"/>
            <a:ext cx="8690027" cy="4791164"/>
          </a:xfrm>
          <a:prstGeom prst="rect">
            <a:avLst/>
          </a:prstGeom>
        </p:spPr>
      </p:pic>
      <p:pic>
        <p:nvPicPr>
          <p:cNvPr id="4" name="Picture 4" descr="Logo_3farbig_42c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69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84007"/>
            <a:ext cx="7772400" cy="907707"/>
          </a:xfrm>
        </p:spPr>
        <p:txBody>
          <a:bodyPr/>
          <a:lstStyle/>
          <a:p>
            <a:r>
              <a:rPr lang="de-DE" sz="2000" dirty="0"/>
              <a:t>Konzept zur Datenerfassung  in der Pflegesozialplanung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9773824"/>
              </p:ext>
            </p:extLst>
          </p:nvPr>
        </p:nvGraphicFramePr>
        <p:xfrm>
          <a:off x="467544" y="1990782"/>
          <a:ext cx="8352928" cy="26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490230" y="4073004"/>
            <a:ext cx="2644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Vergleichbarkeit der Ergebnisse durch identische statistische Verfahren (z.B.: Median vs. Mittelwert)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544" y="407300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Definierung der verfügbaren Messmethoden und Skalierung der Datenerfassung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79413" y="4073004"/>
            <a:ext cx="2384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einheitlicher Aufbau der Pflegesozial-berichtsteile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einheitliches Auswertungsschema auf Grundlage eines Entscheidungs-unterstützungs-systems</a:t>
            </a:r>
          </a:p>
        </p:txBody>
      </p:sp>
      <p:pic>
        <p:nvPicPr>
          <p:cNvPr id="7" name="Picture 4" descr="Logo_3farbig_42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11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398859" y="836712"/>
            <a:ext cx="7629525" cy="712098"/>
          </a:xfrm>
        </p:spPr>
        <p:txBody>
          <a:bodyPr/>
          <a:lstStyle/>
          <a:p>
            <a:r>
              <a:rPr lang="de-DE" altLang="de-DE" sz="2000" dirty="0">
                <a:ea typeface="ＭＳ Ｐゴシック" pitchFamily="34" charset="-128"/>
              </a:rPr>
              <a:t>Website </a:t>
            </a:r>
            <a:r>
              <a:rPr lang="de-DE" altLang="de-DE" dirty="0">
                <a:ea typeface="ＭＳ Ｐゴシック" pitchFamily="34" charset="-128"/>
              </a:rPr>
              <a:t/>
            </a:r>
            <a:br>
              <a:rPr lang="de-DE" altLang="de-DE" dirty="0">
                <a:ea typeface="ＭＳ Ｐゴシック" pitchFamily="34" charset="-128"/>
              </a:rPr>
            </a:br>
            <a:endParaRPr lang="de-DE" altLang="de-DE" dirty="0">
              <a:ea typeface="ＭＳ Ｐゴシック" pitchFamily="34" charset="-128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6" t="17039" r="30365" b="7014"/>
          <a:stretch/>
        </p:blipFill>
        <p:spPr bwMode="auto">
          <a:xfrm>
            <a:off x="398859" y="1340768"/>
            <a:ext cx="8453863" cy="52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go_3farbig_42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94869"/>
            <a:ext cx="8136904" cy="628519"/>
          </a:xfrm>
        </p:spPr>
        <p:txBody>
          <a:bodyPr/>
          <a:lstStyle/>
          <a:p>
            <a:r>
              <a:rPr lang="de-DE" sz="2000" dirty="0"/>
              <a:t>Demografischer Wandel stellt ALLE vor Herausforderungen in MV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" t="5687" r="2198" b="2085"/>
          <a:stretch/>
        </p:blipFill>
        <p:spPr bwMode="auto">
          <a:xfrm>
            <a:off x="539552" y="1526585"/>
            <a:ext cx="6264696" cy="427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1835696" y="600196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+mj-lt"/>
              </a:rPr>
              <a:t>Quelle: Ministerium für Verkehr, Bau und Landesentwicklung Mecklenburg-Vorpommern (2008):         4. Landesprognose zur Bevölkerungsentwicklung in Mecklenburg-Vorpommern bis zum Jahr 2030</a:t>
            </a:r>
          </a:p>
        </p:txBody>
      </p:sp>
      <p:pic>
        <p:nvPicPr>
          <p:cNvPr id="6" name="Picture 4" descr="Logo_3farbig_42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10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73658"/>
            <a:ext cx="5256584" cy="879475"/>
          </a:xfrm>
        </p:spPr>
        <p:txBody>
          <a:bodyPr/>
          <a:lstStyle/>
          <a:p>
            <a:r>
              <a:rPr lang="de-DE" sz="2000" dirty="0"/>
              <a:t>Welche Herausforderungen ergeben sich aus dem demografischen Wandel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952625"/>
            <a:ext cx="6513413" cy="4300538"/>
          </a:xfrm>
        </p:spPr>
        <p:txBody>
          <a:bodyPr/>
          <a:lstStyle/>
          <a:p>
            <a:r>
              <a:rPr lang="de-DE" sz="1600" dirty="0"/>
              <a:t>Umfasst fast alle kommunalen </a:t>
            </a:r>
            <a:r>
              <a:rPr lang="de-DE" sz="1600" dirty="0" smtClean="0"/>
              <a:t>Politikfelder;</a:t>
            </a:r>
            <a:endParaRPr lang="de-DE" sz="1600" dirty="0"/>
          </a:p>
          <a:p>
            <a:r>
              <a:rPr lang="de-DE" sz="1600" dirty="0"/>
              <a:t>Antworten können nicht mehr </a:t>
            </a:r>
            <a:r>
              <a:rPr lang="de-DE" sz="1600" dirty="0" err="1"/>
              <a:t>sektoral</a:t>
            </a:r>
            <a:r>
              <a:rPr lang="de-DE" sz="1600" dirty="0"/>
              <a:t>, sondern nur in einer Querschnittsperspektive erarbeitet </a:t>
            </a:r>
            <a:r>
              <a:rPr lang="de-DE" sz="1600" dirty="0" smtClean="0"/>
              <a:t>werden;</a:t>
            </a:r>
            <a:endParaRPr lang="de-DE" sz="1600" dirty="0"/>
          </a:p>
          <a:p>
            <a:r>
              <a:rPr lang="de-DE" sz="1600" dirty="0"/>
              <a:t>Kommunen alleine werden Herausforderungen nicht „ stemmen“ </a:t>
            </a:r>
            <a:r>
              <a:rPr lang="de-DE" sz="1600" dirty="0" smtClean="0"/>
              <a:t>können;</a:t>
            </a:r>
            <a:endParaRPr lang="de-DE" sz="1600" dirty="0"/>
          </a:p>
          <a:p>
            <a:r>
              <a:rPr lang="de-DE" sz="1600" dirty="0"/>
              <a:t>Handlungs- und Einflussmöglichkeiten der kommunalen Politik und kommunalen Verwaltung sind </a:t>
            </a:r>
            <a:r>
              <a:rPr lang="de-DE" sz="1600" dirty="0" smtClean="0"/>
              <a:t>begrenzt;</a:t>
            </a:r>
            <a:endParaRPr lang="de-DE" sz="1600" dirty="0"/>
          </a:p>
          <a:p>
            <a:r>
              <a:rPr lang="de-DE" sz="1600" dirty="0"/>
              <a:t>d</a:t>
            </a:r>
            <a:r>
              <a:rPr lang="de-DE" sz="1600" dirty="0" smtClean="0"/>
              <a:t>a der demographische </a:t>
            </a:r>
            <a:r>
              <a:rPr lang="de-DE" sz="1600" dirty="0"/>
              <a:t>Wandel regional – sowohl in zeitlicher Perspektive wie auch in seinen Wirkungen – heterogen verläuft, ist es </a:t>
            </a:r>
            <a:r>
              <a:rPr lang="de-DE" sz="1600" dirty="0" smtClean="0"/>
              <a:t>erforderlich, </a:t>
            </a:r>
            <a:r>
              <a:rPr lang="de-DE" sz="1600" dirty="0"/>
              <a:t>auf kommunaler Ebene Strategien und Konzepte zu </a:t>
            </a:r>
            <a:r>
              <a:rPr lang="de-DE" sz="1600" dirty="0" smtClean="0"/>
              <a:t>entwickeln;</a:t>
            </a:r>
            <a:endParaRPr lang="de-DE" sz="1600" dirty="0"/>
          </a:p>
          <a:p>
            <a:r>
              <a:rPr lang="de-DE" sz="1600" dirty="0"/>
              <a:t>Gemeinsame Strategie zur Planung der  </a:t>
            </a:r>
            <a:r>
              <a:rPr lang="de-DE" sz="1600" dirty="0" smtClean="0"/>
              <a:t>kommunalen </a:t>
            </a:r>
            <a:r>
              <a:rPr lang="de-DE" sz="1600" dirty="0"/>
              <a:t>Gestaltungsmöglichkeiten in vergleichbaren </a:t>
            </a:r>
            <a:r>
              <a:rPr lang="de-DE" sz="1600" dirty="0" smtClean="0"/>
              <a:t>Pflegesozialplänen. 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0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9" y="1074738"/>
            <a:ext cx="5760640" cy="879475"/>
          </a:xfrm>
        </p:spPr>
        <p:txBody>
          <a:bodyPr/>
          <a:lstStyle/>
          <a:p>
            <a:r>
              <a:rPr lang="de-DE" sz="2000" dirty="0"/>
              <a:t>Wozu braucht man eine abgestimmte und vergleichbare PSP im Land MV 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952625"/>
            <a:ext cx="6513413" cy="4300538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Schwierige Rahmenbedingungen für die Kommunen im Land MV: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Kommunen fehlen hierarchische </a:t>
            </a:r>
            <a:r>
              <a:rPr lang="de-DE" sz="1600" dirty="0" smtClean="0"/>
              <a:t>Steuerungsmöglichkeiten.</a:t>
            </a:r>
            <a:endParaRPr lang="de-DE" sz="1600" dirty="0"/>
          </a:p>
          <a:p>
            <a:r>
              <a:rPr lang="de-DE" sz="1600" dirty="0"/>
              <a:t>mit der Einführung der Pflegeversicherung wurde die Steuerungskompetenzen im Pflegesystem auf Bundes- und Landesebene </a:t>
            </a:r>
            <a:r>
              <a:rPr lang="de-DE" sz="1600" dirty="0" smtClean="0"/>
              <a:t>zentralisiert - </a:t>
            </a:r>
            <a:r>
              <a:rPr lang="de-DE" sz="1600" dirty="0"/>
              <a:t>die Verantwortung aber auf der kommunaler Ebene </a:t>
            </a:r>
            <a:r>
              <a:rPr lang="de-DE" sz="1600" dirty="0" smtClean="0"/>
              <a:t>belassen.</a:t>
            </a:r>
            <a:endParaRPr lang="de-DE" sz="1600" dirty="0"/>
          </a:p>
          <a:p>
            <a:r>
              <a:rPr lang="de-DE" sz="1600" dirty="0"/>
              <a:t>Klärung der </a:t>
            </a:r>
            <a:r>
              <a:rPr lang="de-DE" sz="1600" dirty="0" smtClean="0"/>
              <a:t>konkreten </a:t>
            </a:r>
            <a:r>
              <a:rPr lang="de-DE" sz="1600" dirty="0"/>
              <a:t>Pflegeplanungs-,Vernetzungs- oder Beratungspflichten für die Kommunen steht noch </a:t>
            </a:r>
            <a:r>
              <a:rPr lang="de-DE" sz="1600" dirty="0" smtClean="0"/>
              <a:t>aus. </a:t>
            </a:r>
            <a:endParaRPr lang="de-DE" sz="1600" dirty="0"/>
          </a:p>
          <a:p>
            <a:r>
              <a:rPr lang="de-DE" sz="1600" dirty="0"/>
              <a:t>A</a:t>
            </a:r>
            <a:r>
              <a:rPr lang="de-DE" sz="1600" dirty="0" smtClean="0"/>
              <a:t>mbulante </a:t>
            </a:r>
            <a:r>
              <a:rPr lang="de-DE" sz="1600" dirty="0"/>
              <a:t>und stationäre Versorgungsanteile in der Pflege sollen in hohem Maß aber auf der kommunalen Ebene gestaltet werden.</a:t>
            </a:r>
          </a:p>
          <a:p>
            <a:r>
              <a:rPr lang="de-DE" sz="1600" dirty="0"/>
              <a:t>Ausgaben für die Hilfen zur Pflege steigen stark </a:t>
            </a:r>
            <a:r>
              <a:rPr lang="de-DE" sz="1600" dirty="0" smtClean="0"/>
              <a:t>an.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44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836712"/>
            <a:ext cx="6516712" cy="879475"/>
          </a:xfrm>
        </p:spPr>
        <p:txBody>
          <a:bodyPr/>
          <a:lstStyle/>
          <a:p>
            <a:r>
              <a:rPr lang="de-DE" sz="2000" dirty="0"/>
              <a:t>Wozu braucht man eigentlich </a:t>
            </a:r>
            <a:r>
              <a:rPr lang="de-DE" sz="2000" dirty="0" smtClean="0"/>
              <a:t>eine abgestimmte </a:t>
            </a:r>
            <a:r>
              <a:rPr lang="de-DE" sz="2000" dirty="0"/>
              <a:t>und vergleichbare PSP im Land MV 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600" y="1952625"/>
            <a:ext cx="7629525" cy="4300538"/>
          </a:xfrm>
        </p:spPr>
        <p:txBody>
          <a:bodyPr/>
          <a:lstStyle/>
          <a:p>
            <a:r>
              <a:rPr lang="de-DE" sz="1600" dirty="0"/>
              <a:t>Planungs- und Vernetzungsprozesse in und für die Kommunen sind zu stärken</a:t>
            </a:r>
          </a:p>
          <a:p>
            <a:endParaRPr lang="de-DE" sz="1600" b="1" dirty="0"/>
          </a:p>
          <a:p>
            <a:pPr marL="0" indent="0">
              <a:buNone/>
            </a:pPr>
            <a:r>
              <a:rPr lang="de-DE" sz="1600" b="1" dirty="0"/>
              <a:t>Durch:</a:t>
            </a:r>
          </a:p>
          <a:p>
            <a:r>
              <a:rPr lang="de-DE" sz="1600" dirty="0"/>
              <a:t>Etablierung von kommunaler Pflegestrukturplanung und regionalen Pflegekonferenzen als  </a:t>
            </a:r>
            <a:r>
              <a:rPr lang="de-DE" sz="1600" dirty="0" smtClean="0"/>
              <a:t>Instrumente,</a:t>
            </a:r>
            <a:endParaRPr lang="de-DE" sz="1600" dirty="0"/>
          </a:p>
          <a:p>
            <a:r>
              <a:rPr lang="de-DE" sz="1600" dirty="0"/>
              <a:t>Abstimmung über die Vorgehensweise der Erarbeitung kommunaler Pflegestrukturplanung im Land MV und Unterstützung beim Aufbau planerischer und koordinierender Kompetenzen und </a:t>
            </a:r>
            <a:r>
              <a:rPr lang="de-DE" sz="1600" dirty="0" smtClean="0"/>
              <a:t>Kapazitäten,</a:t>
            </a:r>
            <a:endParaRPr lang="de-DE" sz="1600" dirty="0"/>
          </a:p>
          <a:p>
            <a:r>
              <a:rPr lang="de-DE" sz="1600" dirty="0"/>
              <a:t>Verbesserung des kommunalen Datenzugangs </a:t>
            </a:r>
            <a:r>
              <a:rPr lang="de-DE" sz="1600" dirty="0" smtClean="0"/>
              <a:t>bzgl. </a:t>
            </a:r>
            <a:r>
              <a:rPr lang="de-DE" sz="1600" dirty="0"/>
              <a:t>der </a:t>
            </a:r>
            <a:r>
              <a:rPr lang="de-DE" sz="1600" dirty="0" smtClean="0"/>
              <a:t>regionalen </a:t>
            </a:r>
            <a:r>
              <a:rPr lang="de-DE" sz="1600" dirty="0"/>
              <a:t>Verteilung von Pflegebedürftigkeit und niedrigschwelligen Angeboten im Land </a:t>
            </a:r>
            <a:r>
              <a:rPr lang="de-DE" sz="1600" dirty="0" smtClean="0"/>
              <a:t>MV,</a:t>
            </a:r>
            <a:endParaRPr lang="de-DE" sz="1600" dirty="0"/>
          </a:p>
          <a:p>
            <a:r>
              <a:rPr lang="de-DE" sz="1600" dirty="0"/>
              <a:t>kommunale Steuerungskompetenzen sollten flächendeckend und vergleichbar in MV ausgebaut </a:t>
            </a:r>
            <a:r>
              <a:rPr lang="de-DE" sz="1600" dirty="0" smtClean="0"/>
              <a:t>werden.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14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4720760"/>
              </p:ext>
            </p:extLst>
          </p:nvPr>
        </p:nvGraphicFramePr>
        <p:xfrm>
          <a:off x="467544" y="1340768"/>
          <a:ext cx="8136904" cy="5112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122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Analyse vorliegender Pflegesozialpläne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dirty="0"/>
                        <a:t>der Landkreise und kreisfreien Städte Mecklenburg-Vorpommerns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Darstellung des IST-Zustandes der  Pflegeinfrastruktur und deren Weiterentwicklung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Untersuchung und Darstellung des Rollenverständnisses der Akteure der Pflegesozialplanung</a:t>
                      </a:r>
                      <a:r>
                        <a:rPr lang="de-DE" sz="1600" baseline="0" dirty="0"/>
                        <a:t> im Pflegesozialplanungsprozess </a:t>
                      </a: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Entwicklung einer einheitlichen</a:t>
                      </a:r>
                      <a:r>
                        <a:rPr lang="de-DE" sz="1600" baseline="0" dirty="0"/>
                        <a:t> Orientierung (</a:t>
                      </a:r>
                      <a:r>
                        <a:rPr lang="de-DE" sz="1600" dirty="0"/>
                        <a:t>Kompass) für die</a:t>
                      </a:r>
                      <a:r>
                        <a:rPr lang="de-DE" sz="1600" baseline="0" dirty="0"/>
                        <a:t> Erarbeitung und Umsetzung einer </a:t>
                      </a:r>
                      <a:r>
                        <a:rPr lang="de-DE" sz="1600" dirty="0"/>
                        <a:t>vergleichbaren  integrierten Pflegesozialplanung</a:t>
                      </a:r>
                      <a:endParaRPr lang="de-DE" sz="16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Erarbeitung einer Roadmap der integrierten Pflegesozialplanung für die Kommunen in MV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Erarbeitung eines</a:t>
                      </a:r>
                      <a:r>
                        <a:rPr lang="de-DE" sz="1600" baseline="0" dirty="0"/>
                        <a:t> die Planung unterstützenden Instrumentes und eines Werkzeugkoffers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Vorschläge für </a:t>
                      </a:r>
                      <a:r>
                        <a:rPr lang="de-DE" sz="1600" dirty="0" err="1"/>
                        <a:t>Social</a:t>
                      </a:r>
                      <a:r>
                        <a:rPr lang="de-DE" sz="1600" dirty="0"/>
                        <a:t> Reporting Standards zur wirkungsorientierten und vergleichbaren Berichterstattung der Landkreise und kreisfreien Städte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/>
                        <a:t>Vorschläge zur </a:t>
                      </a:r>
                      <a:r>
                        <a:rPr lang="de-DE" sz="1600" dirty="0"/>
                        <a:t>Entwicklung eines übergreifenden Benchmarkings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Implementierung des</a:t>
                      </a:r>
                      <a:r>
                        <a:rPr lang="de-DE" sz="1600" baseline="0" dirty="0"/>
                        <a:t> Kompasses in den Prozess der Erarbeitung, Umsetzung und  Erfolgskontrolle der Pflegesozialplanung</a:t>
                      </a:r>
                      <a:endParaRPr lang="de-DE" sz="1600" b="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Inhaltsplatzhalter 2"/>
          <p:cNvSpPr txBox="1">
            <a:spLocks noGrp="1"/>
          </p:cNvSpPr>
          <p:nvPr>
            <p:ph type="title"/>
          </p:nvPr>
        </p:nvSpPr>
        <p:spPr bwMode="auto">
          <a:xfrm>
            <a:off x="467544" y="908720"/>
            <a:ext cx="77724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1" indent="0" defTabSz="914400" latinLnBrk="0">
              <a:lnSpc>
                <a:spcPts val="3200"/>
              </a:lnSpc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rgbClr val="CC0000"/>
                </a:solidFill>
                <a:latin typeface="+mj-lt"/>
              </a:rPr>
              <a:t>Schwerpunkte der wissenschaftlichen Begleitung 2015/2016 </a:t>
            </a:r>
          </a:p>
        </p:txBody>
      </p:sp>
      <p:pic>
        <p:nvPicPr>
          <p:cNvPr id="7" name="Picture 4" descr="Logo_3farbig_42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95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29525" cy="663676"/>
          </a:xfrm>
        </p:spPr>
        <p:txBody>
          <a:bodyPr/>
          <a:lstStyle/>
          <a:p>
            <a:r>
              <a:rPr lang="de-DE" sz="2000" dirty="0"/>
              <a:t>2016: Der Implementierungsprozess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7920880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Ab 2016 soll der Kompass für die integrierte Pflegesozialplanung in den Pflegeplanungsprozess der Landkreise und kreisfreien Städte implementiert werden. </a:t>
            </a:r>
          </a:p>
          <a:p>
            <a:pPr marL="0" indent="0">
              <a:buNone/>
            </a:pPr>
            <a:r>
              <a:rPr lang="de-DE" sz="1600" dirty="0"/>
              <a:t>      Folgende Schritte sind vorgesehen:</a:t>
            </a:r>
          </a:p>
          <a:p>
            <a:pPr marL="723900" indent="-368300">
              <a:buFont typeface="Arial" panose="020B0604020202020204" pitchFamily="34" charset="0"/>
              <a:buChar char="•"/>
            </a:pPr>
            <a:r>
              <a:rPr lang="de-DE" sz="1600" dirty="0"/>
              <a:t>Organisation von Informations- und </a:t>
            </a:r>
            <a:r>
              <a:rPr lang="de-DE" sz="1600" dirty="0" smtClean="0"/>
              <a:t>Kommunikationsprozessen.</a:t>
            </a:r>
            <a:endParaRPr lang="de-DE" sz="1600" dirty="0"/>
          </a:p>
          <a:p>
            <a:pPr marL="723900" indent="-368300">
              <a:buFont typeface="Arial" panose="020B0604020202020204" pitchFamily="34" charset="0"/>
              <a:buChar char="•"/>
            </a:pPr>
            <a:r>
              <a:rPr lang="de-DE" sz="1600" dirty="0"/>
              <a:t>Anpassung und Modifizierung des Kompasses an die praktischen Erfordernisse und konkreten Erfahrungen der </a:t>
            </a:r>
            <a:r>
              <a:rPr lang="de-DE" sz="1600" dirty="0" smtClean="0"/>
              <a:t>Pflegesozialplaner/innen.</a:t>
            </a:r>
            <a:endParaRPr lang="de-DE" sz="1600" dirty="0"/>
          </a:p>
          <a:p>
            <a:pPr marL="723900" indent="-368300">
              <a:buFont typeface="Arial" panose="020B0604020202020204" pitchFamily="34" charset="0"/>
              <a:buChar char="•"/>
            </a:pPr>
            <a:r>
              <a:rPr lang="de-DE" sz="1600" dirty="0"/>
              <a:t>Ableitung eines einheitlichen </a:t>
            </a:r>
            <a:r>
              <a:rPr lang="de-DE" sz="1600" dirty="0" err="1"/>
              <a:t>Indikatorensatzes</a:t>
            </a:r>
            <a:r>
              <a:rPr lang="de-DE" sz="1600" dirty="0"/>
              <a:t> auf Basis des </a:t>
            </a:r>
            <a:r>
              <a:rPr lang="de-DE" sz="1600" dirty="0" smtClean="0"/>
              <a:t>Planungsinstrumentes.</a:t>
            </a:r>
            <a:endParaRPr lang="de-DE" sz="1600" dirty="0"/>
          </a:p>
          <a:p>
            <a:pPr marL="723900" indent="-3683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Dieser Prozess erfolgt in enger Zusammenarbeit mit den </a:t>
            </a:r>
            <a:r>
              <a:rPr lang="de-DE" sz="1600" dirty="0" err="1"/>
              <a:t>PflegesozialplanerInnen</a:t>
            </a:r>
            <a:r>
              <a:rPr lang="de-DE" sz="1600" dirty="0"/>
              <a:t> der Landkreise und kreisfreien Städte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Methoden: Workshops, Instrumente der quantitativen und qualitativen Sozialforschung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78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39552" y="949139"/>
            <a:ext cx="7629525" cy="695040"/>
          </a:xfrm>
        </p:spPr>
        <p:txBody>
          <a:bodyPr/>
          <a:lstStyle/>
          <a:p>
            <a:r>
              <a:rPr lang="de-DE" altLang="de-DE" sz="2000" dirty="0">
                <a:ea typeface="ＭＳ Ｐゴシック" pitchFamily="34" charset="-128"/>
              </a:rPr>
              <a:t>Projektstruktur</a:t>
            </a:r>
          </a:p>
        </p:txBody>
      </p:sp>
      <p:pic>
        <p:nvPicPr>
          <p:cNvPr id="5" name="Picture 4" descr="Logo_3farbig_42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298"/>
            <a:ext cx="4464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827584" y="3068960"/>
            <a:ext cx="7704856" cy="10801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1331640" y="3410998"/>
            <a:ext cx="432048" cy="396044"/>
          </a:xfrm>
          <a:prstGeom prst="ellipse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203848" y="3415386"/>
            <a:ext cx="432048" cy="396044"/>
          </a:xfrm>
          <a:prstGeom prst="ellipse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932040" y="3415386"/>
            <a:ext cx="432048" cy="396044"/>
          </a:xfrm>
          <a:prstGeom prst="ellipse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588001" y="3410998"/>
            <a:ext cx="432048" cy="396044"/>
          </a:xfrm>
          <a:prstGeom prst="ellipse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9441728">
            <a:off x="996810" y="1708698"/>
            <a:ext cx="23599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Grundlage:</a:t>
            </a:r>
          </a:p>
          <a:p>
            <a:r>
              <a:rPr lang="de-DE" sz="1600" dirty="0"/>
              <a:t>Landespflegegesetz</a:t>
            </a:r>
          </a:p>
          <a:p>
            <a:r>
              <a:rPr lang="de-DE" sz="1600" dirty="0"/>
              <a:t>Enquete-Kommissionen</a:t>
            </a:r>
          </a:p>
          <a:p>
            <a:r>
              <a:rPr lang="de-DE" sz="1600" dirty="0"/>
              <a:t>Pflege-Charta</a:t>
            </a:r>
          </a:p>
        </p:txBody>
      </p:sp>
      <p:sp>
        <p:nvSpPr>
          <p:cNvPr id="13" name="Textfeld 12"/>
          <p:cNvSpPr txBox="1"/>
          <p:nvPr/>
        </p:nvSpPr>
        <p:spPr>
          <a:xfrm rot="19348967">
            <a:off x="4750530" y="2063993"/>
            <a:ext cx="175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Strategie der gemeinsamen Arbeit</a:t>
            </a:r>
          </a:p>
        </p:txBody>
      </p:sp>
      <p:sp>
        <p:nvSpPr>
          <p:cNvPr id="14" name="Textfeld 13"/>
          <p:cNvSpPr txBox="1"/>
          <p:nvPr/>
        </p:nvSpPr>
        <p:spPr>
          <a:xfrm rot="19541224">
            <a:off x="2297934" y="4139668"/>
            <a:ext cx="181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Verpflichtungen der Kommunen und Städte in MV bis 2020</a:t>
            </a:r>
          </a:p>
        </p:txBody>
      </p:sp>
      <p:sp>
        <p:nvSpPr>
          <p:cNvPr id="15" name="Textfeld 14"/>
          <p:cNvSpPr txBox="1"/>
          <p:nvPr/>
        </p:nvSpPr>
        <p:spPr>
          <a:xfrm rot="19405448">
            <a:off x="5823589" y="4016557"/>
            <a:ext cx="2013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Instrumente zur Steuerung (mittelfristig bis 2025, langfristig bis 2030)</a:t>
            </a:r>
          </a:p>
        </p:txBody>
      </p:sp>
    </p:spTree>
    <p:extLst>
      <p:ext uri="{BB962C8B-B14F-4D97-AF65-F5344CB8AC3E}">
        <p14:creationId xmlns:p14="http://schemas.microsoft.com/office/powerpoint/2010/main" xmlns="" val="5492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ZA_DT">
  <a:themeElements>
    <a:clrScheme name="DZA_D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ZA_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ZA_D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ZA_D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ZA_D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ZA_D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ZA_D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ZA_D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ZA_D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ZA_D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ZA_D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ZA_D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ZA_D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ZA_D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D:\Dokumente und Einstellungen\Gast\Desktop\Charta PP\DZA_DT.POT</Template>
  <TotalTime>0</TotalTime>
  <Words>1580</Words>
  <Application>Microsoft Office PowerPoint</Application>
  <PresentationFormat>Bildschirmpräsentation (4:3)</PresentationFormat>
  <Paragraphs>236</Paragraphs>
  <Slides>26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28" baseType="lpstr">
      <vt:lpstr>DZA_DT</vt:lpstr>
      <vt:lpstr>Benutzerdefiniertes Design</vt:lpstr>
      <vt:lpstr>Entwicklung von Grundlagen                                            einer einheitlichen integrierten Pflegesozialplanung für die Landkreise und kreisfreien Städte Mecklenburg-Vorpommerns  Wissenschaftliche Begleitung Hochschule Neubrandenburg </vt:lpstr>
      <vt:lpstr>Eine Kultur des Alterns erfordert                                         andere Wege in der Pflege und Betreuung</vt:lpstr>
      <vt:lpstr>Demografischer Wandel stellt ALLE vor Herausforderungen in MV </vt:lpstr>
      <vt:lpstr>Welche Herausforderungen ergeben sich aus dem demografischen Wandel ?</vt:lpstr>
      <vt:lpstr>Wozu braucht man eine abgestimmte und vergleichbare PSP im Land MV ? </vt:lpstr>
      <vt:lpstr>Wozu braucht man eigentlich eine abgestimmte und vergleichbare PSP im Land MV ? </vt:lpstr>
      <vt:lpstr>Schwerpunkte der wissenschaftlichen Begleitung 2015/2016 </vt:lpstr>
      <vt:lpstr>2016: Der Implementierungsprozess</vt:lpstr>
      <vt:lpstr>Projektstruktur</vt:lpstr>
      <vt:lpstr>Kommunale Pflegesozialpläne 2014 -2016 </vt:lpstr>
      <vt:lpstr>Potenziale der Pflegesozialpläne </vt:lpstr>
      <vt:lpstr>Folie 12</vt:lpstr>
      <vt:lpstr>Derzeitige Situation der Pflegesozialplanung in MV</vt:lpstr>
      <vt:lpstr>Langfristige Zielstellung für MV </vt:lpstr>
      <vt:lpstr>Gemeinsamer Kompass für eine integrierte Pflegesozialplanung </vt:lpstr>
      <vt:lpstr>Mögliche Vorteile für die Kommunen</vt:lpstr>
      <vt:lpstr>Roadmap für die Erarbeitung einer integrierten Pflegesozialplanung</vt:lpstr>
      <vt:lpstr>Die Roadmap für die integrierte Pflegesozialplanung</vt:lpstr>
      <vt:lpstr>Folie 19</vt:lpstr>
      <vt:lpstr>Planungsphasen und Methoden </vt:lpstr>
      <vt:lpstr>UniPs</vt:lpstr>
      <vt:lpstr>UniPs</vt:lpstr>
      <vt:lpstr>UniPs</vt:lpstr>
      <vt:lpstr>Aggregierung der Daten für die Pflegesozialplanung</vt:lpstr>
      <vt:lpstr>Konzept zur Datenerfassung  in der Pflegesozialplanung</vt:lpstr>
      <vt:lpstr>Website  </vt:lpstr>
    </vt:vector>
  </TitlesOfParts>
  <Company>DZA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RTP Gast</dc:creator>
  <cp:lastModifiedBy>HP</cp:lastModifiedBy>
  <cp:revision>971</cp:revision>
  <cp:lastPrinted>2012-12-13T09:57:56Z</cp:lastPrinted>
  <dcterms:created xsi:type="dcterms:W3CDTF">2004-11-18T10:40:16Z</dcterms:created>
  <dcterms:modified xsi:type="dcterms:W3CDTF">2016-09-30T08:44:36Z</dcterms:modified>
</cp:coreProperties>
</file>