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97" r:id="rId10"/>
    <p:sldId id="264" r:id="rId11"/>
    <p:sldId id="298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3" r:id="rId40"/>
    <p:sldId id="294" r:id="rId41"/>
    <p:sldId id="295" r:id="rId42"/>
    <p:sldId id="296" r:id="rId43"/>
  </p:sldIdLst>
  <p:sldSz cx="10080625" cy="7559675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170" y="-288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3E0EC-AE26-43F8-B58B-5F0585B3FCC2}" type="datetimeFigureOut">
              <a:rPr lang="de-DE" smtClean="0"/>
              <a:t>17.09.2014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37779-4E72-417E-808E-4E4DFA972A87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37779-4E72-417E-808E-4E4DFA972A87}" type="slidenum">
              <a:rPr lang="de-DE" smtClean="0"/>
              <a:t>4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6047" y="2348400"/>
            <a:ext cx="8568531" cy="162043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094" y="4283816"/>
            <a:ext cx="7056438" cy="1931917"/>
          </a:xfrm>
        </p:spPr>
        <p:txBody>
          <a:bodyPr/>
          <a:lstStyle>
            <a:lvl1pPr marL="0" indent="0" algn="ctr">
              <a:buNone/>
              <a:defRPr/>
            </a:lvl1pPr>
            <a:lvl2pPr marL="503972" indent="0" algn="ctr">
              <a:buNone/>
              <a:defRPr/>
            </a:lvl2pPr>
            <a:lvl3pPr marL="1007943" indent="0" algn="ctr">
              <a:buNone/>
              <a:defRPr/>
            </a:lvl3pPr>
            <a:lvl4pPr marL="1511915" indent="0" algn="ctr">
              <a:buNone/>
              <a:defRPr/>
            </a:lvl4pPr>
            <a:lvl5pPr marL="2015886" indent="0" algn="ctr">
              <a:buNone/>
              <a:defRPr/>
            </a:lvl5pPr>
            <a:lvl6pPr marL="2519858" indent="0" algn="ctr">
              <a:buNone/>
              <a:defRPr/>
            </a:lvl6pPr>
            <a:lvl7pPr marL="3023829" indent="0" algn="ctr">
              <a:buNone/>
              <a:defRPr/>
            </a:lvl7pPr>
            <a:lvl8pPr marL="3527801" indent="0" algn="ctr">
              <a:buNone/>
              <a:defRPr/>
            </a:lvl8pPr>
            <a:lvl9pPr marL="4031772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23B82-E0D9-4EAC-B5C4-5DAD4E4F81F1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5801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CAE63-ABC8-422F-81BB-8D16FB4E915C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3737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8453" y="302738"/>
            <a:ext cx="2268141" cy="645022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4031" y="302738"/>
            <a:ext cx="6636411" cy="645022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AAB23-7242-4EC0-94CB-94D8972F5D1E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7410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AF769-136F-4D39-9EDC-6202ACC25AEB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6746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300" y="4857792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300" y="3204114"/>
            <a:ext cx="8568531" cy="1653678"/>
          </a:xfrm>
        </p:spPr>
        <p:txBody>
          <a:bodyPr anchor="b"/>
          <a:lstStyle>
            <a:lvl1pPr marL="0" indent="0">
              <a:buNone/>
              <a:defRPr sz="2200"/>
            </a:lvl1pPr>
            <a:lvl2pPr marL="503972" indent="0">
              <a:buNone/>
              <a:defRPr sz="2000"/>
            </a:lvl2pPr>
            <a:lvl3pPr marL="1007943" indent="0">
              <a:buNone/>
              <a:defRPr sz="1800"/>
            </a:lvl3pPr>
            <a:lvl4pPr marL="1511915" indent="0">
              <a:buNone/>
              <a:defRPr sz="1500"/>
            </a:lvl4pPr>
            <a:lvl5pPr marL="2015886" indent="0">
              <a:buNone/>
              <a:defRPr sz="1500"/>
            </a:lvl5pPr>
            <a:lvl6pPr marL="2519858" indent="0">
              <a:buNone/>
              <a:defRPr sz="1500"/>
            </a:lvl6pPr>
            <a:lvl7pPr marL="3023829" indent="0">
              <a:buNone/>
              <a:defRPr sz="1500"/>
            </a:lvl7pPr>
            <a:lvl8pPr marL="3527801" indent="0">
              <a:buNone/>
              <a:defRPr sz="1500"/>
            </a:lvl8pPr>
            <a:lvl9pPr marL="4031772" indent="0">
              <a:buNone/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E98A-FD99-40BD-B367-343EC0367236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188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4031" y="1763925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24318" y="1763925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15C93-CA11-4DFD-B396-44DA25B6D5EC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4674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031" y="1692178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0818" y="1692178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BB96F-2DCA-449B-AE90-9C6DE416BA55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5672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DF12D-B17A-4D83-A972-04567B81818E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5978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C1E6B-EE30-48D9-B545-8E05821A1E03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4416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032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245" y="300988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032" y="1581933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2F41D-2839-4DAD-BC49-1C788D373F16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1544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/>
          <a:lstStyle>
            <a:lvl1pPr marL="0" indent="0">
              <a:buNone/>
              <a:defRPr sz="3500"/>
            </a:lvl1pPr>
            <a:lvl2pPr marL="503972" indent="0">
              <a:buNone/>
              <a:defRPr sz="3100"/>
            </a:lvl2pPr>
            <a:lvl3pPr marL="1007943" indent="0">
              <a:buNone/>
              <a:defRPr sz="2600"/>
            </a:lvl3pPr>
            <a:lvl4pPr marL="1511915" indent="0">
              <a:buNone/>
              <a:defRPr sz="2200"/>
            </a:lvl4pPr>
            <a:lvl5pPr marL="2015886" indent="0">
              <a:buNone/>
              <a:defRPr sz="2200"/>
            </a:lvl5pPr>
            <a:lvl6pPr marL="2519858" indent="0">
              <a:buNone/>
              <a:defRPr sz="2200"/>
            </a:lvl6pPr>
            <a:lvl7pPr marL="3023829" indent="0">
              <a:buNone/>
              <a:defRPr sz="2200"/>
            </a:lvl7pPr>
            <a:lvl8pPr marL="3527801" indent="0">
              <a:buNone/>
              <a:defRPr sz="2200"/>
            </a:lvl8pPr>
            <a:lvl9pPr marL="4031772" indent="0">
              <a:buNone/>
              <a:defRPr sz="22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3491F-F0EE-4D35-AC6E-61293FC7DD21}" type="slidenum">
              <a:rPr lang="de-DE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131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4031" y="302737"/>
            <a:ext cx="9072563" cy="1259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031" y="1763925"/>
            <a:ext cx="9072563" cy="4989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4031" y="6884204"/>
            <a:ext cx="2352146" cy="524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>
            <a:lvl1pPr>
              <a:defRPr sz="15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4214" y="6884204"/>
            <a:ext cx="3192198" cy="524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>
            <a:lvl1pPr algn="ctr">
              <a:defRPr sz="15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4448" y="6884204"/>
            <a:ext cx="2352146" cy="524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>
            <a:lvl1pPr algn="r">
              <a:defRPr sz="15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92FFAB-55E3-492F-A24F-3CFD71E0A1E0}" type="slidenum">
              <a:rPr lang="de-DE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>
              <a:solidFill>
                <a:srgbClr val="00000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3308182" y="3308183"/>
            <a:ext cx="7559675" cy="94330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5pPr>
      <a:lvl6pPr marL="503972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6pPr>
      <a:lvl7pPr marL="1007943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7pPr>
      <a:lvl8pPr marL="1511915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8pPr>
      <a:lvl9pPr marL="2015886" algn="ctr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9pPr>
    </p:titleStyle>
    <p:bodyStyle>
      <a:lvl1pPr marL="377979" indent="-377979" algn="l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18954" indent="-314982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59929" indent="-251986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63900" indent="-251986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67872" indent="-251986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71844" indent="-25198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275815" indent="-25198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779787" indent="-25198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283758" indent="-251986" algn="l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mailto:Ackermann@hs-nb.de" TargetMode="External"/><Relationship Id="rId2" Type="http://schemas.openxmlformats.org/officeDocument/2006/relationships/hyperlink" Target="mailto:Robeck@hs-nb.de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8" name="TextShape 2"/>
          <p:cNvSpPr txBox="1"/>
          <p:nvPr/>
        </p:nvSpPr>
        <p:spPr>
          <a:xfrm>
            <a:off x="719832" y="4067869"/>
            <a:ext cx="8870040" cy="3237379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 sz="3200" dirty="0"/>
          </a:p>
          <a:p>
            <a:pPr algn="ctr"/>
            <a:r>
              <a:rPr lang="de-DE" sz="3200" dirty="0"/>
              <a:t>Workshop mit Inputvortrag</a:t>
            </a:r>
            <a:endParaRPr sz="3200" dirty="0"/>
          </a:p>
          <a:p>
            <a:pPr algn="ctr"/>
            <a:endParaRPr sz="3200" dirty="0"/>
          </a:p>
          <a:p>
            <a:pPr algn="ctr"/>
            <a:r>
              <a:rPr lang="de-DE" sz="3200" dirty="0"/>
              <a:t>Referenten</a:t>
            </a:r>
            <a:endParaRPr sz="3200" dirty="0"/>
          </a:p>
          <a:p>
            <a:pPr algn="ctr"/>
            <a:r>
              <a:rPr lang="de-DE" sz="3200" i="1" dirty="0"/>
              <a:t>Johanna Robeck </a:t>
            </a:r>
            <a:endParaRPr sz="3200" i="1" dirty="0"/>
          </a:p>
          <a:p>
            <a:pPr algn="ctr"/>
            <a:r>
              <a:rPr lang="de-DE" sz="3200" i="1" dirty="0"/>
              <a:t>Timo Ackermann</a:t>
            </a:r>
            <a:endParaRPr sz="3200" i="1" dirty="0"/>
          </a:p>
        </p:txBody>
      </p:sp>
      <p:sp>
        <p:nvSpPr>
          <p:cNvPr id="7" name="Titel 6"/>
          <p:cNvSpPr>
            <a:spLocks noGrp="1"/>
          </p:cNvSpPr>
          <p:nvPr>
            <p:ph type="ctrTitle" idx="4294967295"/>
          </p:nvPr>
        </p:nvSpPr>
        <p:spPr>
          <a:xfrm>
            <a:off x="935856" y="1187549"/>
            <a:ext cx="8569325" cy="1620838"/>
          </a:xfrm>
        </p:spPr>
        <p:txBody>
          <a:bodyPr/>
          <a:lstStyle/>
          <a:p>
            <a:r>
              <a:rPr lang="de-DE" sz="4800" dirty="0" smtClean="0">
                <a:solidFill>
                  <a:srgbClr val="C00000"/>
                </a:solidFill>
              </a:rPr>
              <a:t>Empfehlungen </a:t>
            </a:r>
            <a:r>
              <a:rPr lang="de-DE" sz="4800" dirty="0" smtClean="0">
                <a:solidFill>
                  <a:srgbClr val="C00000"/>
                </a:solidFill>
              </a:rPr>
              <a:t/>
            </a:r>
            <a:br>
              <a:rPr lang="de-DE" sz="4800" dirty="0" smtClean="0">
                <a:solidFill>
                  <a:srgbClr val="C00000"/>
                </a:solidFill>
              </a:rPr>
            </a:br>
            <a:r>
              <a:rPr lang="de-DE" sz="4800" dirty="0" smtClean="0">
                <a:solidFill>
                  <a:srgbClr val="C00000"/>
                </a:solidFill>
              </a:rPr>
              <a:t>des </a:t>
            </a:r>
            <a:r>
              <a:rPr lang="de-DE" sz="4800" dirty="0" smtClean="0">
                <a:solidFill>
                  <a:srgbClr val="C00000"/>
                </a:solidFill>
              </a:rPr>
              <a:t>Deutschen Vereins zur </a:t>
            </a:r>
            <a:r>
              <a:rPr lang="de-DE" sz="4800" dirty="0" smtClean="0">
                <a:solidFill>
                  <a:srgbClr val="C00000"/>
                </a:solidFill>
              </a:rPr>
              <a:t>Familienbildung im </a:t>
            </a:r>
            <a:r>
              <a:rPr lang="de-DE" sz="4800" dirty="0" smtClean="0">
                <a:solidFill>
                  <a:srgbClr val="C00000"/>
                </a:solidFill>
              </a:rPr>
              <a:t>ländlichen strukturschwachen Raum</a:t>
            </a:r>
            <a:endParaRPr lang="de-DE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>
              <a:buSzPct val="25000"/>
            </a:pPr>
            <a:r>
              <a:rPr lang="de-DE" sz="4800" dirty="0">
                <a:solidFill>
                  <a:srgbClr val="C00000"/>
                </a:solidFill>
              </a:rPr>
              <a:t>2. Familienbildung</a:t>
            </a:r>
            <a:endParaRPr sz="4800" dirty="0">
              <a:solidFill>
                <a:srgbClr val="C00000"/>
              </a:solidFill>
            </a:endParaRPr>
          </a:p>
        </p:txBody>
      </p:sp>
      <p:sp>
        <p:nvSpPr>
          <p:cNvPr id="54" name="TextShape 2"/>
          <p:cNvSpPr txBox="1"/>
          <p:nvPr/>
        </p:nvSpPr>
        <p:spPr>
          <a:xfrm>
            <a:off x="1007864" y="1475581"/>
            <a:ext cx="8784976" cy="576064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/>
          <a:p>
            <a:pPr>
              <a:buSzPct val="100000"/>
              <a:buFont typeface="StarSymbol"/>
              <a:buChar char=""/>
            </a:pPr>
            <a:r>
              <a:rPr lang="de-DE" sz="3200" dirty="0"/>
              <a:t>Planung, Steuerung </a:t>
            </a:r>
            <a:r>
              <a:rPr lang="de-DE" sz="3200" dirty="0"/>
              <a:t>&amp;</a:t>
            </a:r>
            <a:r>
              <a:rPr lang="de-DE" sz="3200" dirty="0" smtClean="0"/>
              <a:t> </a:t>
            </a:r>
            <a:r>
              <a:rPr lang="de-DE" sz="3200" dirty="0"/>
              <a:t>Koordinierung </a:t>
            </a:r>
            <a:endParaRPr lang="de-DE" sz="3200" dirty="0" smtClean="0"/>
          </a:p>
          <a:p>
            <a:pPr>
              <a:buSzPct val="100000"/>
            </a:pPr>
            <a:r>
              <a:rPr lang="de-DE" sz="3200" dirty="0" smtClean="0"/>
              <a:t>	dieser </a:t>
            </a:r>
            <a:r>
              <a:rPr lang="de-DE" sz="3200" dirty="0"/>
              <a:t>Angebote obliegt den örtlichen Trägern </a:t>
            </a:r>
            <a:endParaRPr lang="de-DE" sz="3200" dirty="0" smtClean="0"/>
          </a:p>
          <a:p>
            <a:pPr>
              <a:buSzPct val="100000"/>
            </a:pPr>
            <a:r>
              <a:rPr lang="de-DE" sz="3200" dirty="0" smtClean="0"/>
              <a:t>	der </a:t>
            </a:r>
            <a:r>
              <a:rPr lang="de-DE" sz="3200" dirty="0"/>
              <a:t>öffentlichen </a:t>
            </a:r>
            <a:r>
              <a:rPr lang="de-DE" sz="3200" dirty="0" smtClean="0"/>
              <a:t>Jugendhilfe</a:t>
            </a:r>
          </a:p>
          <a:p>
            <a:pPr>
              <a:buSzPct val="100000"/>
              <a:buFont typeface="StarSymbol"/>
              <a:buChar char=""/>
            </a:pPr>
            <a:endParaRPr sz="3200" dirty="0"/>
          </a:p>
          <a:p>
            <a:pPr marL="361950" indent="-361950">
              <a:buSzPct val="100000"/>
              <a:buFontTx/>
              <a:buChar char="-"/>
            </a:pPr>
            <a:r>
              <a:rPr lang="de-DE" sz="3200" dirty="0"/>
              <a:t>a</a:t>
            </a:r>
            <a:r>
              <a:rPr lang="de-DE" sz="3200" dirty="0" smtClean="0"/>
              <a:t>lltagsrelevante Angebote</a:t>
            </a:r>
            <a:endParaRPr lang="de-DE" sz="3200" dirty="0"/>
          </a:p>
          <a:p>
            <a:pPr marL="361950" indent="-361950">
              <a:buSzPct val="100000"/>
              <a:buFontTx/>
              <a:buChar char="-"/>
            </a:pPr>
            <a:r>
              <a:rPr lang="de-DE" sz="3200" dirty="0"/>
              <a:t>i</a:t>
            </a:r>
            <a:r>
              <a:rPr lang="de-DE" sz="3200" dirty="0" smtClean="0"/>
              <a:t>ndividuell </a:t>
            </a:r>
            <a:r>
              <a:rPr lang="de-DE" sz="3200" dirty="0"/>
              <a:t>auf jeweiligen Unterstützungsbedarf </a:t>
            </a:r>
            <a:r>
              <a:rPr lang="de-DE" sz="3200" dirty="0" smtClean="0"/>
              <a:t>ausgerichtet</a:t>
            </a:r>
            <a:endParaRPr sz="3200" dirty="0"/>
          </a:p>
          <a:p>
            <a:pPr>
              <a:buSzPct val="100000"/>
            </a:pPr>
            <a:endParaRPr lang="de-DE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>
              <a:buSzPct val="25000"/>
            </a:pPr>
            <a:r>
              <a:rPr lang="de-DE" sz="4800" dirty="0">
                <a:solidFill>
                  <a:srgbClr val="C00000"/>
                </a:solidFill>
              </a:rPr>
              <a:t>2. Familienbildung</a:t>
            </a:r>
            <a:endParaRPr sz="4800" dirty="0">
              <a:solidFill>
                <a:srgbClr val="C00000"/>
              </a:solidFill>
            </a:endParaRPr>
          </a:p>
        </p:txBody>
      </p:sp>
      <p:sp>
        <p:nvSpPr>
          <p:cNvPr id="54" name="TextShape 2"/>
          <p:cNvSpPr txBox="1"/>
          <p:nvPr/>
        </p:nvSpPr>
        <p:spPr>
          <a:xfrm>
            <a:off x="1223888" y="2088000"/>
            <a:ext cx="8438152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</a:pPr>
            <a:r>
              <a:rPr lang="de-DE" sz="3200" dirty="0" smtClean="0"/>
              <a:t>Ort </a:t>
            </a:r>
            <a:r>
              <a:rPr lang="de-DE" sz="3200" dirty="0"/>
              <a:t>der Begegnung und des Austauschs</a:t>
            </a:r>
            <a:endParaRPr sz="3200" dirty="0"/>
          </a:p>
          <a:p>
            <a:pPr>
              <a:buSzPct val="25000"/>
            </a:pPr>
            <a:r>
              <a:rPr lang="de-DE" sz="3200" dirty="0" smtClean="0"/>
              <a:t>- dezentral </a:t>
            </a:r>
            <a:endParaRPr sz="3200" dirty="0"/>
          </a:p>
          <a:p>
            <a:pPr>
              <a:buSzPct val="25000"/>
            </a:pPr>
            <a:r>
              <a:rPr lang="de-DE" sz="3200" dirty="0" smtClean="0"/>
              <a:t>- an </a:t>
            </a:r>
            <a:r>
              <a:rPr lang="de-DE" sz="3200" dirty="0"/>
              <a:t>einem vertrauten Ort </a:t>
            </a:r>
            <a:endParaRPr sz="3200" dirty="0"/>
          </a:p>
          <a:p>
            <a:pPr>
              <a:buSzPct val="25000"/>
            </a:pPr>
            <a:r>
              <a:rPr lang="de-DE" sz="3200" dirty="0" smtClean="0"/>
              <a:t>- i</a:t>
            </a:r>
            <a:r>
              <a:rPr lang="de-DE" sz="3200" dirty="0" smtClean="0"/>
              <a:t>n </a:t>
            </a:r>
            <a:r>
              <a:rPr lang="de-DE" sz="3200" dirty="0"/>
              <a:t>einer vertrauten </a:t>
            </a:r>
            <a:r>
              <a:rPr lang="de-DE" sz="3200" dirty="0" smtClean="0"/>
              <a:t>Struktur</a:t>
            </a:r>
            <a:endParaRPr lang="de-DE" sz="3200" dirty="0"/>
          </a:p>
          <a:p>
            <a:pPr>
              <a:buSzPct val="25000"/>
            </a:pPr>
            <a:r>
              <a:rPr lang="de-DE" sz="3200" dirty="0" smtClean="0"/>
              <a:t>- eicht </a:t>
            </a:r>
            <a:r>
              <a:rPr lang="de-DE" sz="3200" dirty="0"/>
              <a:t>für Familien erreichbar</a:t>
            </a:r>
            <a:endParaRPr sz="3200" dirty="0"/>
          </a:p>
          <a:p>
            <a:pPr>
              <a:buSzPct val="25000"/>
            </a:pPr>
            <a:r>
              <a:rPr lang="de-DE" sz="3200" dirty="0" smtClean="0"/>
              <a:t>- n</a:t>
            </a:r>
            <a:r>
              <a:rPr lang="de-DE" sz="3200" dirty="0" smtClean="0"/>
              <a:t>icht </a:t>
            </a:r>
            <a:r>
              <a:rPr lang="de-DE" sz="3200" dirty="0"/>
              <a:t>diskriminierend</a:t>
            </a:r>
            <a:endParaRPr sz="3200" dirty="0"/>
          </a:p>
          <a:p>
            <a:pPr>
              <a:buSzPct val="25000"/>
            </a:pPr>
            <a:r>
              <a:rPr lang="de-DE" sz="3200" dirty="0" smtClean="0"/>
              <a:t>- Wertschätzung </a:t>
            </a:r>
            <a:r>
              <a:rPr lang="de-DE" sz="3200" dirty="0"/>
              <a:t>entgegenbringend</a:t>
            </a:r>
            <a:endParaRPr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504000" y="-5040"/>
            <a:ext cx="9071640" cy="1875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>
              <a:buSzPct val="25000"/>
            </a:pPr>
            <a:r>
              <a:rPr lang="de-DE" sz="4800" dirty="0" smtClean="0">
                <a:solidFill>
                  <a:srgbClr val="C00000"/>
                </a:solidFill>
              </a:rPr>
              <a:t>3</a:t>
            </a:r>
            <a:r>
              <a:rPr lang="de-DE" sz="4800" dirty="0">
                <a:solidFill>
                  <a:srgbClr val="C00000"/>
                </a:solidFill>
              </a:rPr>
              <a:t>. Orte - </a:t>
            </a:r>
            <a:r>
              <a:rPr lang="de-DE" sz="4800" dirty="0" smtClean="0">
                <a:solidFill>
                  <a:srgbClr val="C00000"/>
                </a:solidFill>
              </a:rPr>
              <a:t>Bildungseinrichtungen</a:t>
            </a:r>
            <a:endParaRPr sz="4800" dirty="0">
              <a:solidFill>
                <a:srgbClr val="C00000"/>
              </a:solidFill>
            </a:endParaRPr>
          </a:p>
        </p:txBody>
      </p:sp>
      <p:sp>
        <p:nvSpPr>
          <p:cNvPr id="56" name="TextShape 2"/>
          <p:cNvSpPr txBox="1"/>
          <p:nvPr/>
        </p:nvSpPr>
        <p:spPr>
          <a:xfrm>
            <a:off x="935856" y="1763613"/>
            <a:ext cx="8582200" cy="5256584"/>
          </a:xfrm>
          <a:prstGeom prst="rect">
            <a:avLst/>
          </a:prstGeom>
        </p:spPr>
        <p:txBody>
          <a:bodyPr wrap="square" lIns="0" tIns="0" rIns="0" bIns="0">
            <a:normAutofit fontScale="92500"/>
          </a:bodyPr>
          <a:lstStyle/>
          <a:p>
            <a:pPr>
              <a:buSzPct val="25000"/>
            </a:pPr>
            <a:r>
              <a:rPr lang="de-DE" sz="3200" dirty="0" smtClean="0"/>
              <a:t>- </a:t>
            </a:r>
            <a:r>
              <a:rPr lang="de-DE" sz="3200" dirty="0" smtClean="0"/>
              <a:t>Selbstorganisierte </a:t>
            </a:r>
            <a:r>
              <a:rPr lang="de-DE" sz="3200" dirty="0"/>
              <a:t>Initiativen unter dem Dach von </a:t>
            </a:r>
            <a:endParaRPr lang="de-DE" sz="3200" dirty="0" smtClean="0"/>
          </a:p>
          <a:p>
            <a:pPr marL="266700" indent="-266700">
              <a:buSzPct val="25000"/>
            </a:pPr>
            <a:r>
              <a:rPr lang="de-DE" sz="3200" dirty="0" smtClean="0"/>
              <a:t>Vereinen</a:t>
            </a:r>
            <a:r>
              <a:rPr lang="de-DE" sz="3200" dirty="0"/>
              <a:t>, kirchlichen </a:t>
            </a:r>
            <a:r>
              <a:rPr lang="de-DE" sz="3200" dirty="0" err="1" smtClean="0"/>
              <a:t>Verbänden</a:t>
            </a:r>
            <a:r>
              <a:rPr lang="de-DE" sz="3200" dirty="0" err="1" smtClean="0"/>
              <a:t>&amp;</a:t>
            </a:r>
            <a:r>
              <a:rPr lang="de-DE" sz="3200" dirty="0" err="1" smtClean="0"/>
              <a:t>Pfarrgemeinden</a:t>
            </a:r>
            <a:endParaRPr sz="3200" dirty="0"/>
          </a:p>
          <a:p>
            <a:pPr>
              <a:buSzPct val="25000"/>
            </a:pPr>
            <a:r>
              <a:rPr lang="de-DE" sz="3200" dirty="0" smtClean="0"/>
              <a:t>- sonst </a:t>
            </a:r>
            <a:r>
              <a:rPr lang="de-DE" sz="3200" dirty="0"/>
              <a:t>häufig </a:t>
            </a:r>
            <a:r>
              <a:rPr lang="de-DE" sz="3200" dirty="0" err="1"/>
              <a:t>Vereinzelungen</a:t>
            </a:r>
            <a:r>
              <a:rPr lang="de-DE" sz="3200" dirty="0"/>
              <a:t> der Familien</a:t>
            </a:r>
            <a:endParaRPr sz="3200" dirty="0"/>
          </a:p>
          <a:p>
            <a:pPr>
              <a:buSzPct val="25000"/>
            </a:pPr>
            <a:r>
              <a:rPr lang="de-DE" sz="3200" smtClean="0"/>
              <a:t>- utzbar</a:t>
            </a:r>
            <a:r>
              <a:rPr lang="de-DE" sz="3200" dirty="0"/>
              <a:t>: bestehende Sozialräume</a:t>
            </a:r>
            <a:endParaRPr sz="3200" dirty="0"/>
          </a:p>
          <a:p>
            <a:pPr lvl="1">
              <a:buSzPct val="25000"/>
            </a:pPr>
            <a:r>
              <a:rPr lang="de-DE" sz="3200" dirty="0" smtClean="0"/>
              <a:t>- Tageseinrichtungen </a:t>
            </a:r>
            <a:r>
              <a:rPr lang="de-DE" sz="3200" dirty="0"/>
              <a:t>für Kinder</a:t>
            </a:r>
            <a:endParaRPr sz="3200" dirty="0"/>
          </a:p>
          <a:p>
            <a:pPr lvl="1">
              <a:buSzPct val="25000"/>
            </a:pPr>
            <a:r>
              <a:rPr lang="de-DE" sz="3200" dirty="0" smtClean="0"/>
              <a:t>- Schule</a:t>
            </a:r>
            <a:endParaRPr sz="3200" dirty="0"/>
          </a:p>
          <a:p>
            <a:pPr lvl="1">
              <a:buSzPct val="25000"/>
            </a:pPr>
            <a:endParaRPr lang="de-DE" dirty="0" smtClean="0"/>
          </a:p>
          <a:p>
            <a:pPr lvl="1">
              <a:buSzPct val="25000"/>
            </a:pPr>
            <a:r>
              <a:rPr lang="de-DE" sz="2400" dirty="0" smtClean="0"/>
              <a:t>z.B</a:t>
            </a:r>
            <a:r>
              <a:rPr lang="de-DE" sz="2400" dirty="0"/>
              <a:t>. Elternarbeit in die Schule integriert, fördert engere </a:t>
            </a:r>
            <a:endParaRPr lang="de-DE" sz="2400" dirty="0" smtClean="0"/>
          </a:p>
          <a:p>
            <a:pPr lvl="1">
              <a:buSzPct val="25000"/>
            </a:pPr>
            <a:r>
              <a:rPr lang="de-DE" sz="2400" dirty="0" smtClean="0"/>
              <a:t>Zusammenarbeit </a:t>
            </a:r>
            <a:r>
              <a:rPr lang="de-DE" sz="2400" dirty="0"/>
              <a:t>zw. Schule und freien sowie öffentlichen </a:t>
            </a:r>
            <a:endParaRPr lang="de-DE" sz="2400" dirty="0" smtClean="0"/>
          </a:p>
          <a:p>
            <a:pPr lvl="1">
              <a:buSzPct val="25000"/>
            </a:pPr>
            <a:r>
              <a:rPr lang="de-DE" sz="2400" dirty="0" smtClean="0"/>
              <a:t>Trägern Projekt </a:t>
            </a:r>
            <a:r>
              <a:rPr lang="de-DE" sz="2400" dirty="0"/>
              <a:t>„Erziehungspartnerschaft“ als </a:t>
            </a:r>
            <a:endParaRPr lang="de-DE" sz="2400" dirty="0" smtClean="0"/>
          </a:p>
          <a:p>
            <a:pPr lvl="1">
              <a:buSzPct val="25000"/>
            </a:pPr>
            <a:r>
              <a:rPr lang="de-DE" sz="2400" dirty="0" smtClean="0"/>
              <a:t>Kooperationsprojekt </a:t>
            </a:r>
            <a:r>
              <a:rPr lang="de-DE" sz="2400" dirty="0"/>
              <a:t>zwischen Sächsischem Kultusministerium </a:t>
            </a:r>
            <a:endParaRPr lang="de-DE" sz="2400" dirty="0" smtClean="0"/>
          </a:p>
          <a:p>
            <a:pPr lvl="1">
              <a:buSzPct val="25000"/>
            </a:pPr>
            <a:r>
              <a:rPr lang="de-DE" sz="2400" dirty="0" smtClean="0"/>
              <a:t>und </a:t>
            </a:r>
            <a:r>
              <a:rPr lang="de-DE" sz="2400" dirty="0"/>
              <a:t>Sozialministerium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504000" y="-5040"/>
            <a:ext cx="9071640" cy="1875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>
              <a:buSzPct val="25000"/>
            </a:pPr>
            <a:r>
              <a:rPr lang="de-DE" sz="4800" dirty="0" smtClean="0">
                <a:solidFill>
                  <a:srgbClr val="C00000"/>
                </a:solidFill>
              </a:rPr>
              <a:t>3</a:t>
            </a:r>
            <a:r>
              <a:rPr lang="de-DE" sz="4800" dirty="0">
                <a:solidFill>
                  <a:srgbClr val="C00000"/>
                </a:solidFill>
              </a:rPr>
              <a:t>. Orte - </a:t>
            </a:r>
            <a:r>
              <a:rPr lang="de-DE" sz="4800" dirty="0" smtClean="0">
                <a:solidFill>
                  <a:srgbClr val="C00000"/>
                </a:solidFill>
              </a:rPr>
              <a:t>Vereine</a:t>
            </a:r>
            <a:endParaRPr sz="4800" dirty="0">
              <a:solidFill>
                <a:srgbClr val="C00000"/>
              </a:solidFill>
            </a:endParaRPr>
          </a:p>
        </p:txBody>
      </p:sp>
      <p:sp>
        <p:nvSpPr>
          <p:cNvPr id="58" name="TextShape 2"/>
          <p:cNvSpPr txBox="1"/>
          <p:nvPr/>
        </p:nvSpPr>
        <p:spPr>
          <a:xfrm>
            <a:off x="1007864" y="1769040"/>
            <a:ext cx="8366176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</a:pPr>
            <a:r>
              <a:rPr lang="de-DE" sz="3200" dirty="0" smtClean="0"/>
              <a:t>- Vereine </a:t>
            </a:r>
            <a:r>
              <a:rPr lang="de-DE" sz="3200" dirty="0"/>
              <a:t>als Lernorte</a:t>
            </a:r>
            <a:endParaRPr sz="3200" dirty="0"/>
          </a:p>
          <a:p>
            <a:pPr>
              <a:buSzPct val="25000"/>
            </a:pPr>
            <a:r>
              <a:rPr lang="de-DE" sz="3200" dirty="0" smtClean="0"/>
              <a:t>- hohe </a:t>
            </a:r>
            <a:r>
              <a:rPr lang="de-DE" sz="3200" dirty="0"/>
              <a:t>gesellschaftliche Anerkennung</a:t>
            </a:r>
            <a:endParaRPr sz="3200" dirty="0"/>
          </a:p>
          <a:p>
            <a:pPr>
              <a:buSzPct val="25000"/>
            </a:pPr>
            <a:r>
              <a:rPr lang="de-DE" sz="3200" dirty="0" smtClean="0"/>
              <a:t>- Räumlichkeiten</a:t>
            </a:r>
            <a:endParaRPr sz="3200" dirty="0"/>
          </a:p>
          <a:p>
            <a:pPr>
              <a:buSzPct val="25000"/>
            </a:pPr>
            <a:r>
              <a:rPr lang="de-DE" sz="3200" dirty="0" smtClean="0"/>
              <a:t>- z.B</a:t>
            </a:r>
            <a:r>
              <a:rPr lang="de-DE" sz="3200" dirty="0"/>
              <a:t>. THW, freiwillige Feuerwehr</a:t>
            </a:r>
            <a:endParaRPr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Shape 1"/>
          <p:cNvSpPr txBox="1"/>
          <p:nvPr/>
        </p:nvSpPr>
        <p:spPr>
          <a:xfrm>
            <a:off x="504000" y="-5040"/>
            <a:ext cx="9071640" cy="1875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>
              <a:buSzPct val="25000"/>
            </a:pPr>
            <a:r>
              <a:rPr lang="de-DE" sz="4800" dirty="0" smtClean="0">
                <a:solidFill>
                  <a:srgbClr val="C00000"/>
                </a:solidFill>
              </a:rPr>
              <a:t>3</a:t>
            </a:r>
            <a:r>
              <a:rPr lang="de-DE" sz="4800" dirty="0">
                <a:solidFill>
                  <a:srgbClr val="C00000"/>
                </a:solidFill>
              </a:rPr>
              <a:t>. Orte – häuslicher </a:t>
            </a:r>
            <a:r>
              <a:rPr lang="de-DE" sz="4800" dirty="0" smtClean="0">
                <a:solidFill>
                  <a:srgbClr val="C00000"/>
                </a:solidFill>
              </a:rPr>
              <a:t>Bereich</a:t>
            </a:r>
            <a:endParaRPr sz="4800" dirty="0">
              <a:solidFill>
                <a:srgbClr val="C00000"/>
              </a:solidFill>
            </a:endParaRPr>
          </a:p>
        </p:txBody>
      </p:sp>
      <p:sp>
        <p:nvSpPr>
          <p:cNvPr id="60" name="TextShape 2"/>
          <p:cNvSpPr txBox="1"/>
          <p:nvPr/>
        </p:nvSpPr>
        <p:spPr>
          <a:xfrm>
            <a:off x="1210585" y="1619597"/>
            <a:ext cx="8078199" cy="4528096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/>
          <a:p>
            <a:pPr marL="361950" indent="-361950">
              <a:buSzPct val="100000"/>
              <a:buFont typeface="StarSymbol"/>
              <a:buChar char=""/>
            </a:pPr>
            <a:r>
              <a:rPr lang="de-DE" sz="3200" dirty="0"/>
              <a:t>„Familien(</a:t>
            </a:r>
            <a:r>
              <a:rPr lang="de-DE" sz="3200" dirty="0" err="1"/>
              <a:t>bildungs</a:t>
            </a:r>
            <a:r>
              <a:rPr lang="de-DE" sz="3200" dirty="0"/>
              <a:t>)</a:t>
            </a:r>
            <a:r>
              <a:rPr lang="de-DE" sz="3200" dirty="0" err="1"/>
              <a:t>abende</a:t>
            </a:r>
            <a:r>
              <a:rPr lang="de-DE" sz="3200" dirty="0"/>
              <a:t>“ </a:t>
            </a:r>
            <a:endParaRPr sz="3200" dirty="0"/>
          </a:p>
          <a:p>
            <a:pPr marL="361950" indent="-361950">
              <a:buSzPct val="100000"/>
              <a:buFont typeface="StarSymbol"/>
              <a:buChar char=""/>
            </a:pPr>
            <a:r>
              <a:rPr lang="de-DE" sz="3200" dirty="0"/>
              <a:t>Sehr gute Erfahrungen mit der Annahme des Konzeptes des privaten Treffens im häuslichen Bereich</a:t>
            </a:r>
            <a:endParaRPr sz="3200" dirty="0"/>
          </a:p>
          <a:p>
            <a:pPr>
              <a:buSzPct val="100000"/>
              <a:buFont typeface="StarSymbol"/>
              <a:buChar char=""/>
            </a:pPr>
            <a:endParaRPr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504000" y="-5040"/>
            <a:ext cx="9071640" cy="1875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>
              <a:buSzPct val="25000"/>
            </a:pPr>
            <a:r>
              <a:rPr lang="de-DE" sz="4800" dirty="0" smtClean="0">
                <a:solidFill>
                  <a:srgbClr val="C00000"/>
                </a:solidFill>
              </a:rPr>
              <a:t>3</a:t>
            </a:r>
            <a:r>
              <a:rPr lang="de-DE" sz="4800" dirty="0">
                <a:solidFill>
                  <a:srgbClr val="C00000"/>
                </a:solidFill>
              </a:rPr>
              <a:t>. Orte – häuslicher </a:t>
            </a:r>
            <a:r>
              <a:rPr lang="de-DE" sz="4800" dirty="0" smtClean="0">
                <a:solidFill>
                  <a:srgbClr val="C00000"/>
                </a:solidFill>
              </a:rPr>
              <a:t>Bereich</a:t>
            </a:r>
            <a:endParaRPr sz="4800" dirty="0">
              <a:solidFill>
                <a:srgbClr val="C00000"/>
              </a:solidFill>
            </a:endParaRPr>
          </a:p>
        </p:txBody>
      </p:sp>
      <p:sp>
        <p:nvSpPr>
          <p:cNvPr id="62" name="TextShape 2"/>
          <p:cNvSpPr txBox="1"/>
          <p:nvPr/>
        </p:nvSpPr>
        <p:spPr>
          <a:xfrm>
            <a:off x="1007864" y="1763613"/>
            <a:ext cx="8640960" cy="5328591"/>
          </a:xfrm>
          <a:prstGeom prst="rect">
            <a:avLst/>
          </a:prstGeom>
        </p:spPr>
        <p:txBody>
          <a:bodyPr wrap="square" lIns="0" tIns="0" rIns="0" bIns="0">
            <a:normAutofit lnSpcReduction="10000"/>
          </a:bodyPr>
          <a:lstStyle/>
          <a:p>
            <a:pPr>
              <a:buSzPct val="25000"/>
            </a:pPr>
            <a:r>
              <a:rPr lang="de-DE" sz="3200" dirty="0" smtClean="0"/>
              <a:t>Bsp</a:t>
            </a:r>
            <a:r>
              <a:rPr lang="de-DE" sz="3200" dirty="0"/>
              <a:t>. „ELTERNTALK“ - Projekt der Aktion Jugendschutz, Landesarbeitsstelle Bayern e.V</a:t>
            </a:r>
            <a:r>
              <a:rPr lang="de-DE" sz="3200" dirty="0" smtClean="0"/>
              <a:t>.</a:t>
            </a:r>
          </a:p>
          <a:p>
            <a:pPr>
              <a:buSzPct val="25000"/>
            </a:pPr>
            <a:endParaRPr sz="3200" dirty="0"/>
          </a:p>
          <a:p>
            <a:pPr marL="800100" lvl="1" indent="-342900">
              <a:buSzPct val="100000"/>
              <a:buFont typeface="StarSymbol"/>
              <a:buChar char=""/>
            </a:pPr>
            <a:r>
              <a:rPr lang="de-DE" sz="3200" dirty="0"/>
              <a:t>Themen: Medien, Konsum, gesundes Aufwachsen, Suchtvorbeugung</a:t>
            </a:r>
            <a:endParaRPr sz="3200" dirty="0"/>
          </a:p>
          <a:p>
            <a:pPr marL="800100" lvl="1" indent="-342900">
              <a:buSzPct val="100000"/>
              <a:buFont typeface="StarSymbol"/>
              <a:buChar char=""/>
            </a:pPr>
            <a:r>
              <a:rPr lang="de-DE" sz="3200" dirty="0"/>
              <a:t>Zielgruppe Eltern von Kindern bis zum Alter von 14 J.</a:t>
            </a:r>
            <a:endParaRPr sz="3200" dirty="0"/>
          </a:p>
          <a:p>
            <a:pPr marL="800100" lvl="1" indent="-342900">
              <a:buSzPct val="100000"/>
              <a:buFont typeface="StarSymbol"/>
              <a:buChar char=""/>
            </a:pPr>
            <a:r>
              <a:rPr lang="de-DE" sz="3200" dirty="0"/>
              <a:t>Standortpartner werden unterstützt </a:t>
            </a:r>
            <a:r>
              <a:rPr lang="de-DE" sz="3200" dirty="0" smtClean="0"/>
              <a:t>(Jugend- </a:t>
            </a:r>
            <a:r>
              <a:rPr lang="de-DE" sz="3200" dirty="0"/>
              <a:t>o</a:t>
            </a:r>
            <a:r>
              <a:rPr lang="de-DE" sz="3200" dirty="0" smtClean="0"/>
              <a:t>der </a:t>
            </a:r>
            <a:r>
              <a:rPr lang="de-DE" sz="3200" dirty="0"/>
              <a:t>Gesundheitsämter, </a:t>
            </a:r>
            <a:r>
              <a:rPr lang="de-DE" sz="3200" dirty="0" smtClean="0"/>
              <a:t>Wohlfahrtsverbände</a:t>
            </a:r>
            <a:r>
              <a:rPr lang="de-DE" sz="3200" dirty="0"/>
              <a:t>, Kirchgemeinden, freie und öffentliche Familienbildungsträger, Eltern-/ Familienverbände oder </a:t>
            </a:r>
            <a:r>
              <a:rPr lang="de-DE" sz="3200" dirty="0" smtClean="0"/>
              <a:t>FZ)</a:t>
            </a:r>
            <a:endParaRPr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504000" y="-5040"/>
            <a:ext cx="9071640" cy="1875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>
              <a:buSzPct val="25000"/>
            </a:pPr>
            <a:r>
              <a:rPr lang="de-DE" sz="4800" dirty="0" smtClean="0">
                <a:solidFill>
                  <a:srgbClr val="C00000"/>
                </a:solidFill>
              </a:rPr>
              <a:t>3</a:t>
            </a:r>
            <a:r>
              <a:rPr lang="de-DE" sz="4800" dirty="0">
                <a:solidFill>
                  <a:srgbClr val="C00000"/>
                </a:solidFill>
              </a:rPr>
              <a:t>. Orte – häuslicher </a:t>
            </a:r>
            <a:r>
              <a:rPr lang="de-DE" sz="4800" dirty="0" smtClean="0">
                <a:solidFill>
                  <a:srgbClr val="C00000"/>
                </a:solidFill>
              </a:rPr>
              <a:t>Bereich</a:t>
            </a:r>
            <a:endParaRPr sz="4800" dirty="0">
              <a:solidFill>
                <a:srgbClr val="C00000"/>
              </a:solidFill>
            </a:endParaRPr>
          </a:p>
        </p:txBody>
      </p:sp>
      <p:sp>
        <p:nvSpPr>
          <p:cNvPr id="64" name="TextShape 2"/>
          <p:cNvSpPr txBox="1"/>
          <p:nvPr/>
        </p:nvSpPr>
        <p:spPr>
          <a:xfrm>
            <a:off x="935856" y="1547589"/>
            <a:ext cx="8870040" cy="43840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>
              <a:buSzPct val="25000"/>
            </a:pPr>
            <a:r>
              <a:rPr lang="de-DE" sz="3200" dirty="0" smtClean="0"/>
              <a:t>Bsp</a:t>
            </a:r>
            <a:r>
              <a:rPr lang="de-DE" sz="3200" dirty="0"/>
              <a:t>. „</a:t>
            </a:r>
            <a:r>
              <a:rPr lang="de-DE" sz="3200" dirty="0" err="1"/>
              <a:t>FemmesTische</a:t>
            </a:r>
            <a:r>
              <a:rPr lang="de-DE" sz="3200" dirty="0"/>
              <a:t>“ </a:t>
            </a:r>
            <a:r>
              <a:rPr lang="de-DE" sz="3200" dirty="0" smtClean="0"/>
              <a:t>durch </a:t>
            </a:r>
            <a:r>
              <a:rPr lang="de-DE" sz="3200" dirty="0"/>
              <a:t>das „Atelier für </a:t>
            </a:r>
            <a:r>
              <a:rPr lang="de-DE" sz="3200" dirty="0" smtClean="0"/>
              <a:t>Kommunikation</a:t>
            </a:r>
            <a:r>
              <a:rPr lang="de-DE" sz="3200" dirty="0"/>
              <a:t>“ in </a:t>
            </a:r>
            <a:r>
              <a:rPr lang="de-DE" sz="3200" dirty="0" smtClean="0"/>
              <a:t>der </a:t>
            </a:r>
            <a:r>
              <a:rPr lang="de-DE" sz="3200" dirty="0"/>
              <a:t>Schweiz </a:t>
            </a:r>
            <a:r>
              <a:rPr lang="de-DE" sz="3200" dirty="0" smtClean="0"/>
              <a:t>entwickelt</a:t>
            </a:r>
            <a:endParaRPr sz="3200" dirty="0"/>
          </a:p>
          <a:p>
            <a:pPr marL="895350" lvl="1" indent="-438150">
              <a:buSzPct val="100000"/>
              <a:buFont typeface="StarSymbol"/>
              <a:buChar char=""/>
            </a:pPr>
            <a:r>
              <a:rPr lang="de-DE" sz="3200" dirty="0" err="1"/>
              <a:t>é</a:t>
            </a:r>
            <a:r>
              <a:rPr lang="de-DE" sz="3200" dirty="0" err="1" smtClean="0"/>
              <a:t>rzieherische</a:t>
            </a:r>
            <a:r>
              <a:rPr lang="de-DE" sz="3200" dirty="0" smtClean="0"/>
              <a:t>, gesundheitliche und suchtpräventive Themen</a:t>
            </a:r>
            <a:endParaRPr sz="3200" dirty="0" smtClean="0"/>
          </a:p>
          <a:p>
            <a:pPr marL="895350" lvl="1" indent="-438150">
              <a:buSzPct val="100000"/>
              <a:buFont typeface="StarSymbol"/>
              <a:buChar char=""/>
            </a:pPr>
            <a:r>
              <a:rPr lang="de-DE" sz="3200" dirty="0" err="1" smtClean="0"/>
              <a:t>ModeratorInnen</a:t>
            </a:r>
            <a:r>
              <a:rPr lang="de-DE" sz="3200" dirty="0" smtClean="0"/>
              <a:t> </a:t>
            </a:r>
            <a:r>
              <a:rPr lang="de-DE" sz="3200" dirty="0"/>
              <a:t>diskutieren mit </a:t>
            </a:r>
            <a:r>
              <a:rPr lang="de-DE" sz="3200" dirty="0" smtClean="0"/>
              <a:t>Frauen </a:t>
            </a:r>
            <a:r>
              <a:rPr lang="de-DE" sz="3200" dirty="0"/>
              <a:t>in jeweiliger Muttersprache</a:t>
            </a:r>
            <a:endParaRPr sz="3200" dirty="0"/>
          </a:p>
          <a:p>
            <a:pPr marL="895350" lvl="1" indent="-438150">
              <a:buSzPct val="100000"/>
              <a:buFont typeface="StarSymbol"/>
              <a:buChar char=""/>
            </a:pPr>
            <a:r>
              <a:rPr lang="de-DE" sz="3200" dirty="0"/>
              <a:t>Ehrenamtliche, vom Projektträger ausgewählte und geschulte </a:t>
            </a:r>
            <a:r>
              <a:rPr lang="de-DE" sz="3200" dirty="0" err="1" smtClean="0"/>
              <a:t>ModeratorInnen</a:t>
            </a:r>
            <a:r>
              <a:rPr lang="de-DE" sz="3200" dirty="0" smtClean="0"/>
              <a:t> </a:t>
            </a:r>
            <a:r>
              <a:rPr lang="de-DE" sz="3200" dirty="0"/>
              <a:t>sucht </a:t>
            </a:r>
            <a:r>
              <a:rPr lang="de-DE" sz="3200" dirty="0" err="1" smtClean="0"/>
              <a:t>GastgeberIn</a:t>
            </a:r>
            <a:r>
              <a:rPr lang="de-DE" sz="3200" dirty="0" smtClean="0"/>
              <a:t> </a:t>
            </a:r>
            <a:r>
              <a:rPr lang="de-DE" sz="3200" dirty="0"/>
              <a:t>aus</a:t>
            </a:r>
            <a:endParaRPr sz="3200" dirty="0"/>
          </a:p>
          <a:p>
            <a:pPr marL="895350" lvl="1" indent="-438150">
              <a:buSzPct val="100000"/>
              <a:buFont typeface="StarSymbol"/>
              <a:buChar char=""/>
            </a:pPr>
            <a:r>
              <a:rPr lang="de-DE" sz="3200" dirty="0"/>
              <a:t>b</a:t>
            </a:r>
            <a:r>
              <a:rPr lang="de-DE" sz="3200" dirty="0" smtClean="0"/>
              <a:t>is </a:t>
            </a:r>
            <a:r>
              <a:rPr lang="de-DE" sz="3200" dirty="0"/>
              <a:t>8 </a:t>
            </a:r>
            <a:r>
              <a:rPr lang="de-DE" sz="3200" dirty="0" err="1" smtClean="0"/>
              <a:t>TeilnehmerInnen</a:t>
            </a:r>
            <a:endParaRPr sz="3200" dirty="0"/>
          </a:p>
          <a:p>
            <a:pPr marL="895350" lvl="1" indent="-438150">
              <a:buSzPct val="100000"/>
              <a:buFont typeface="StarSymbol"/>
              <a:buChar char=""/>
            </a:pPr>
            <a:r>
              <a:rPr lang="de-DE" sz="3200" dirty="0"/>
              <a:t>15 min. Filmbeitrag als didaktischer Input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Shape 1"/>
          <p:cNvSpPr txBox="1"/>
          <p:nvPr/>
        </p:nvSpPr>
        <p:spPr>
          <a:xfrm>
            <a:off x="504000" y="-5040"/>
            <a:ext cx="9071640" cy="1875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>
              <a:buSzPct val="25000"/>
            </a:pPr>
            <a:r>
              <a:rPr lang="de-DE" sz="4800" dirty="0" smtClean="0">
                <a:solidFill>
                  <a:srgbClr val="C00000"/>
                </a:solidFill>
              </a:rPr>
              <a:t>3</a:t>
            </a:r>
            <a:r>
              <a:rPr lang="de-DE" sz="4800" dirty="0">
                <a:solidFill>
                  <a:srgbClr val="C00000"/>
                </a:solidFill>
              </a:rPr>
              <a:t>. Orte – </a:t>
            </a:r>
            <a:r>
              <a:rPr lang="de-DE" sz="4800" dirty="0" smtClean="0">
                <a:solidFill>
                  <a:srgbClr val="C00000"/>
                </a:solidFill>
              </a:rPr>
              <a:t>Internetplattform</a:t>
            </a:r>
            <a:endParaRPr sz="4800" dirty="0">
              <a:solidFill>
                <a:srgbClr val="C00000"/>
              </a:solidFill>
            </a:endParaRPr>
          </a:p>
        </p:txBody>
      </p:sp>
      <p:sp>
        <p:nvSpPr>
          <p:cNvPr id="66" name="TextShape 2"/>
          <p:cNvSpPr txBox="1"/>
          <p:nvPr/>
        </p:nvSpPr>
        <p:spPr>
          <a:xfrm>
            <a:off x="863848" y="1619597"/>
            <a:ext cx="8870040" cy="5616624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/>
          <a:p>
            <a:pPr>
              <a:buSzPct val="25000"/>
            </a:pPr>
            <a:r>
              <a:rPr lang="de-DE" sz="3200" dirty="0" smtClean="0"/>
              <a:t>1. reine </a:t>
            </a:r>
            <a:r>
              <a:rPr lang="de-DE" sz="3200" dirty="0"/>
              <a:t>Informations- und Bildungsportale</a:t>
            </a:r>
            <a:endParaRPr sz="3200" dirty="0"/>
          </a:p>
          <a:p>
            <a:pPr>
              <a:buSzPct val="25000"/>
            </a:pPr>
            <a:r>
              <a:rPr lang="de-DE" sz="3200" dirty="0" smtClean="0"/>
              <a:t>2. </a:t>
            </a:r>
            <a:r>
              <a:rPr lang="de-DE" sz="3200" dirty="0"/>
              <a:t>soziale, virtuelle Netzwerke</a:t>
            </a:r>
            <a:endParaRPr sz="3200" dirty="0"/>
          </a:p>
          <a:p>
            <a:pPr marL="457200" indent="-457200">
              <a:buSzPct val="100000"/>
            </a:pPr>
            <a:r>
              <a:rPr lang="de-DE" sz="3200" dirty="0" smtClean="0"/>
              <a:t>	junge </a:t>
            </a:r>
            <a:r>
              <a:rPr lang="de-DE" sz="3200" dirty="0"/>
              <a:t>Familien prädestiniert</a:t>
            </a:r>
            <a:endParaRPr sz="3200" dirty="0"/>
          </a:p>
          <a:p>
            <a:pPr marL="457200" indent="-457200">
              <a:buSzPct val="100000"/>
              <a:buFont typeface="StarSymbol"/>
              <a:buChar char=""/>
            </a:pPr>
            <a:r>
              <a:rPr lang="de-DE" sz="3200" dirty="0"/>
              <a:t>z</a:t>
            </a:r>
            <a:r>
              <a:rPr lang="de-DE" sz="3200" dirty="0" smtClean="0"/>
              <a:t>ur </a:t>
            </a:r>
            <a:r>
              <a:rPr lang="de-DE" sz="3200" dirty="0"/>
              <a:t>Kontaktaufnahme untereinander</a:t>
            </a:r>
            <a:endParaRPr sz="3200" dirty="0"/>
          </a:p>
          <a:p>
            <a:pPr marL="457200" indent="-457200">
              <a:buSzPct val="100000"/>
              <a:buFont typeface="StarSymbol"/>
              <a:buChar char=""/>
            </a:pPr>
            <a:r>
              <a:rPr lang="de-DE" sz="3200" dirty="0"/>
              <a:t>Eltern-Foren → Eltern als Experten werden besser </a:t>
            </a:r>
            <a:r>
              <a:rPr lang="de-DE" sz="3200" dirty="0" smtClean="0"/>
              <a:t>angenommen anstatt Fachpersonal; </a:t>
            </a:r>
            <a:r>
              <a:rPr lang="de-DE" sz="3200" dirty="0"/>
              <a:t>aber durch Fachkraft moderiert</a:t>
            </a:r>
            <a:endParaRPr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504000" y="-5040"/>
            <a:ext cx="9071640" cy="1875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>
              <a:buSzPct val="25000"/>
            </a:pPr>
            <a:r>
              <a:rPr lang="de-DE" sz="4800" dirty="0" smtClean="0">
                <a:solidFill>
                  <a:srgbClr val="C00000"/>
                </a:solidFill>
              </a:rPr>
              <a:t>3</a:t>
            </a:r>
            <a:r>
              <a:rPr lang="de-DE" sz="4800" dirty="0">
                <a:solidFill>
                  <a:srgbClr val="C00000"/>
                </a:solidFill>
              </a:rPr>
              <a:t>. Orte – </a:t>
            </a:r>
            <a:r>
              <a:rPr lang="de-DE" sz="4800" dirty="0" smtClean="0">
                <a:solidFill>
                  <a:srgbClr val="C00000"/>
                </a:solidFill>
              </a:rPr>
              <a:t>Internetplattform</a:t>
            </a:r>
            <a:endParaRPr sz="4800" dirty="0">
              <a:solidFill>
                <a:srgbClr val="C00000"/>
              </a:solidFill>
            </a:endParaRPr>
          </a:p>
        </p:txBody>
      </p:sp>
      <p:sp>
        <p:nvSpPr>
          <p:cNvPr id="68" name="TextShape 2"/>
          <p:cNvSpPr txBox="1"/>
          <p:nvPr/>
        </p:nvSpPr>
        <p:spPr>
          <a:xfrm>
            <a:off x="935856" y="1835621"/>
            <a:ext cx="8870040" cy="438408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/>
          <a:p>
            <a:pPr marL="457200" indent="-457200">
              <a:buSzPct val="100000"/>
              <a:buFont typeface="StarSymbol"/>
              <a:buChar char=""/>
            </a:pPr>
            <a:r>
              <a:rPr lang="de-DE" sz="3200" dirty="0"/>
              <a:t>Gruppenchats als offene Gruppen</a:t>
            </a:r>
            <a:endParaRPr sz="3200" dirty="0"/>
          </a:p>
          <a:p>
            <a:pPr marL="457200" indent="-457200">
              <a:buSzPct val="100000"/>
              <a:buFont typeface="StarSymbol"/>
              <a:buChar char=""/>
            </a:pPr>
            <a:r>
              <a:rPr lang="de-DE" sz="3200" dirty="0"/>
              <a:t>g</a:t>
            </a:r>
            <a:r>
              <a:rPr lang="de-DE" sz="3200" dirty="0" smtClean="0"/>
              <a:t>eschlossene </a:t>
            </a:r>
            <a:r>
              <a:rPr lang="de-DE" sz="3200" dirty="0"/>
              <a:t>Gruppen mit angekündigten Themen zu festen Zeiten mit begrenzter Teilnehmerzahl</a:t>
            </a:r>
            <a:endParaRPr sz="3200" dirty="0"/>
          </a:p>
          <a:p>
            <a:pPr marL="457200" indent="-457200">
              <a:buSzPct val="100000"/>
              <a:buFont typeface="StarSymbol"/>
              <a:buChar char=""/>
            </a:pPr>
            <a:r>
              <a:rPr lang="de-DE" sz="3200" dirty="0"/>
              <a:t>Anonymität erleichtert oft Inanspruchnahme</a:t>
            </a:r>
            <a:endParaRPr sz="3200" dirty="0"/>
          </a:p>
          <a:p>
            <a:pPr marL="457200" indent="-457200">
              <a:buSzPct val="100000"/>
              <a:buFont typeface="StarSymbol"/>
              <a:buChar char=""/>
            </a:pPr>
            <a:r>
              <a:rPr lang="de-DE" sz="3200" dirty="0"/>
              <a:t>SSL-verschlüsselter Bereich nötig</a:t>
            </a:r>
            <a:endParaRPr sz="3200" dirty="0"/>
          </a:p>
          <a:p>
            <a:pPr marL="457200" indent="-457200">
              <a:buSzPct val="100000"/>
              <a:buFont typeface="StarSymbol"/>
              <a:buChar char=""/>
            </a:pPr>
            <a:endParaRPr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Shape 1"/>
          <p:cNvSpPr txBox="1"/>
          <p:nvPr/>
        </p:nvSpPr>
        <p:spPr>
          <a:xfrm>
            <a:off x="504000" y="-5040"/>
            <a:ext cx="9071640" cy="1875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>
              <a:buSzPct val="25000"/>
            </a:pPr>
            <a:r>
              <a:rPr lang="de-DE" sz="4800" dirty="0" smtClean="0">
                <a:solidFill>
                  <a:srgbClr val="C00000"/>
                </a:solidFill>
              </a:rPr>
              <a:t>3</a:t>
            </a:r>
            <a:r>
              <a:rPr lang="de-DE" sz="4800" dirty="0">
                <a:solidFill>
                  <a:srgbClr val="C00000"/>
                </a:solidFill>
              </a:rPr>
              <a:t>. Orte – </a:t>
            </a:r>
            <a:r>
              <a:rPr lang="de-DE" sz="4800" dirty="0" smtClean="0">
                <a:solidFill>
                  <a:srgbClr val="C00000"/>
                </a:solidFill>
              </a:rPr>
              <a:t>Internetplattform</a:t>
            </a:r>
            <a:endParaRPr sz="4800" dirty="0">
              <a:solidFill>
                <a:srgbClr val="C00000"/>
              </a:solidFill>
            </a:endParaRPr>
          </a:p>
        </p:txBody>
      </p:sp>
      <p:sp>
        <p:nvSpPr>
          <p:cNvPr id="70" name="TextShape 2"/>
          <p:cNvSpPr txBox="1"/>
          <p:nvPr/>
        </p:nvSpPr>
        <p:spPr>
          <a:xfrm>
            <a:off x="935856" y="1691605"/>
            <a:ext cx="8870040" cy="438408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/>
          <a:p>
            <a:pPr marL="457200" indent="-457200">
              <a:buSzPct val="100000"/>
              <a:buFont typeface="StarSymbol"/>
              <a:buChar char=""/>
            </a:pPr>
            <a:endParaRPr sz="3200" dirty="0"/>
          </a:p>
          <a:p>
            <a:pPr marL="457200" indent="-457200">
              <a:buSzPct val="100000"/>
              <a:buFont typeface="StarSymbol"/>
              <a:buChar char=""/>
            </a:pPr>
            <a:r>
              <a:rPr lang="de-DE" sz="3200" dirty="0"/>
              <a:t>Vernetzte Livekonferenz zu bestimmten Themen mit Experten in Bildungseinrichtungen</a:t>
            </a:r>
            <a:endParaRPr sz="3200" dirty="0"/>
          </a:p>
          <a:p>
            <a:pPr marL="457200" indent="-457200">
              <a:buSzPct val="100000"/>
              <a:buFont typeface="StarSymbol"/>
              <a:buChar char=""/>
            </a:pPr>
            <a:endParaRPr sz="3200" dirty="0"/>
          </a:p>
          <a:p>
            <a:pPr marL="457200" indent="-457200">
              <a:buSzPct val="100000"/>
              <a:buFont typeface="StarSymbol"/>
              <a:buChar char=""/>
            </a:pPr>
            <a:r>
              <a:rPr lang="de-DE" sz="3200" dirty="0"/>
              <a:t>Träger können sich dafür zusammenschließen, unterstützend von Trägerverbünden oder Landes- und Bundesfachverbänden</a:t>
            </a:r>
            <a:endParaRPr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de-DE" sz="4800" dirty="0">
                <a:solidFill>
                  <a:srgbClr val="C00000"/>
                </a:solidFill>
              </a:rPr>
              <a:t>Gliederung</a:t>
            </a:r>
            <a:endParaRPr sz="4800" dirty="0">
              <a:solidFill>
                <a:srgbClr val="C00000"/>
              </a:solidFill>
            </a:endParaRPr>
          </a:p>
        </p:txBody>
      </p:sp>
      <p:sp>
        <p:nvSpPr>
          <p:cNvPr id="40" name="TextShape 2"/>
          <p:cNvSpPr txBox="1"/>
          <p:nvPr/>
        </p:nvSpPr>
        <p:spPr>
          <a:xfrm>
            <a:off x="504000" y="1769040"/>
            <a:ext cx="887004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endParaRPr dirty="0"/>
          </a:p>
        </p:txBody>
      </p:sp>
      <p:sp>
        <p:nvSpPr>
          <p:cNvPr id="5" name="Inhaltsplatzhalter 4"/>
          <p:cNvSpPr>
            <a:spLocks noGrp="1"/>
          </p:cNvSpPr>
          <p:nvPr>
            <p:ph idx="4294967295"/>
          </p:nvPr>
        </p:nvSpPr>
        <p:spPr>
          <a:xfrm>
            <a:off x="1511300" y="2195513"/>
            <a:ext cx="8569325" cy="4557712"/>
          </a:xfrm>
        </p:spPr>
        <p:txBody>
          <a:bodyPr/>
          <a:lstStyle/>
          <a:p>
            <a:pPr>
              <a:buSzPct val="25000"/>
              <a:buNone/>
            </a:pPr>
            <a:r>
              <a:rPr lang="de-DE" dirty="0" smtClean="0"/>
              <a:t>1. Strukturschwacher Raum</a:t>
            </a:r>
          </a:p>
          <a:p>
            <a:pPr>
              <a:buSzPct val="25000"/>
              <a:buNone/>
            </a:pPr>
            <a:r>
              <a:rPr lang="de-DE" dirty="0" smtClean="0"/>
              <a:t>2. Familienbildung</a:t>
            </a:r>
          </a:p>
          <a:p>
            <a:pPr>
              <a:buSzPct val="25000"/>
              <a:buNone/>
            </a:pPr>
            <a:r>
              <a:rPr lang="de-DE" dirty="0" smtClean="0"/>
              <a:t>3. Orte</a:t>
            </a:r>
          </a:p>
          <a:p>
            <a:pPr>
              <a:buSzPct val="25000"/>
              <a:buNone/>
            </a:pPr>
            <a:r>
              <a:rPr lang="de-DE" dirty="0" smtClean="0"/>
              <a:t>4. Zeit &amp; Wege</a:t>
            </a:r>
          </a:p>
          <a:p>
            <a:pPr>
              <a:buSzPct val="25000"/>
              <a:buNone/>
            </a:pPr>
            <a:r>
              <a:rPr lang="de-DE" dirty="0" smtClean="0"/>
              <a:t>5. Finanzierung</a:t>
            </a:r>
          </a:p>
          <a:p>
            <a:pPr>
              <a:buSzPct val="25000"/>
              <a:buNone/>
            </a:pPr>
            <a:r>
              <a:rPr lang="de-DE" dirty="0" smtClean="0"/>
              <a:t>6. Information &amp; Kommunikation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Shape 1"/>
          <p:cNvSpPr txBox="1"/>
          <p:nvPr/>
        </p:nvSpPr>
        <p:spPr>
          <a:xfrm>
            <a:off x="504000" y="-5040"/>
            <a:ext cx="9071640" cy="1875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>
              <a:buSzPct val="25000"/>
            </a:pPr>
            <a:r>
              <a:rPr lang="de-DE" sz="4800" dirty="0" smtClean="0">
                <a:solidFill>
                  <a:srgbClr val="C00000"/>
                </a:solidFill>
              </a:rPr>
              <a:t>3</a:t>
            </a:r>
            <a:r>
              <a:rPr lang="de-DE" sz="4800" dirty="0">
                <a:solidFill>
                  <a:srgbClr val="C00000"/>
                </a:solidFill>
              </a:rPr>
              <a:t>. Orte – </a:t>
            </a:r>
            <a:r>
              <a:rPr lang="de-DE" sz="4800" dirty="0" smtClean="0">
                <a:solidFill>
                  <a:srgbClr val="C00000"/>
                </a:solidFill>
              </a:rPr>
              <a:t>Internetplattform</a:t>
            </a:r>
            <a:endParaRPr sz="4800" dirty="0">
              <a:solidFill>
                <a:srgbClr val="C00000"/>
              </a:solidFill>
            </a:endParaRPr>
          </a:p>
        </p:txBody>
      </p:sp>
      <p:sp>
        <p:nvSpPr>
          <p:cNvPr id="72" name="TextShape 2"/>
          <p:cNvSpPr txBox="1"/>
          <p:nvPr/>
        </p:nvSpPr>
        <p:spPr>
          <a:xfrm>
            <a:off x="863848" y="1763613"/>
            <a:ext cx="8870040" cy="4384080"/>
          </a:xfrm>
          <a:prstGeom prst="rect">
            <a:avLst/>
          </a:prstGeom>
        </p:spPr>
        <p:txBody>
          <a:bodyPr wrap="square" lIns="0" tIns="0" rIns="0" bIns="0">
            <a:normAutofit lnSpcReduction="10000"/>
          </a:bodyPr>
          <a:lstStyle/>
          <a:p>
            <a:pPr marL="457200" indent="-457200">
              <a:buSzPct val="100000"/>
              <a:buFont typeface="StarSymbol"/>
              <a:buChar char=""/>
            </a:pPr>
            <a:r>
              <a:rPr lang="de-DE" sz="3200" dirty="0" smtClean="0"/>
              <a:t>E-</a:t>
            </a:r>
            <a:r>
              <a:rPr lang="de-DE" sz="3200" dirty="0" err="1" smtClean="0"/>
              <a:t>learning</a:t>
            </a:r>
            <a:endParaRPr sz="3200" dirty="0"/>
          </a:p>
          <a:p>
            <a:pPr marL="457200" indent="-457200">
              <a:buSzPct val="100000"/>
              <a:buFont typeface="StarSymbol"/>
              <a:buChar char=""/>
            </a:pPr>
            <a:r>
              <a:rPr lang="de-DE" sz="3200" dirty="0"/>
              <a:t>Bsp. IMPACT – </a:t>
            </a:r>
            <a:r>
              <a:rPr lang="de-DE" sz="3200" dirty="0" err="1" smtClean="0"/>
              <a:t>Improving</a:t>
            </a:r>
            <a:r>
              <a:rPr lang="de-DE" sz="3200" dirty="0" smtClean="0"/>
              <a:t> </a:t>
            </a:r>
            <a:r>
              <a:rPr lang="de-DE" sz="3200" dirty="0" err="1"/>
              <a:t>Parenting</a:t>
            </a:r>
            <a:r>
              <a:rPr lang="de-DE" sz="3200" dirty="0"/>
              <a:t> </a:t>
            </a:r>
            <a:r>
              <a:rPr lang="de-DE" sz="3200" dirty="0" err="1"/>
              <a:t>Competences</a:t>
            </a:r>
            <a:r>
              <a:rPr lang="de-DE" sz="3200" dirty="0"/>
              <a:t> </a:t>
            </a:r>
            <a:endParaRPr sz="3200" dirty="0"/>
          </a:p>
          <a:p>
            <a:pPr marL="895350" lvl="1" indent="-438150">
              <a:buSzPct val="100000"/>
              <a:buFont typeface="StarSymbol"/>
              <a:buChar char=""/>
            </a:pPr>
            <a:r>
              <a:rPr lang="de-DE" sz="3200" dirty="0"/>
              <a:t>z</a:t>
            </a:r>
            <a:r>
              <a:rPr lang="de-DE" sz="3200" dirty="0" smtClean="0"/>
              <a:t>u absolvierendes </a:t>
            </a:r>
            <a:r>
              <a:rPr lang="de-DE" sz="3200" dirty="0"/>
              <a:t>Kursangebot mit verschiedenen Modulen mit </a:t>
            </a:r>
            <a:r>
              <a:rPr lang="de-DE" sz="3200" dirty="0" smtClean="0"/>
              <a:t>typ. </a:t>
            </a:r>
            <a:r>
              <a:rPr lang="de-DE" sz="3200" dirty="0"/>
              <a:t>Szenen aus </a:t>
            </a:r>
            <a:r>
              <a:rPr lang="de-DE" sz="3200" dirty="0" err="1"/>
              <a:t>Fam.alltag</a:t>
            </a:r>
            <a:endParaRPr sz="3200" dirty="0"/>
          </a:p>
          <a:p>
            <a:pPr marL="895350" lvl="1" indent="-438150">
              <a:buSzPct val="100000"/>
              <a:buFont typeface="StarSymbol"/>
              <a:buChar char=""/>
            </a:pPr>
            <a:r>
              <a:rPr lang="de-DE" sz="3200" dirty="0"/>
              <a:t>d</a:t>
            </a:r>
            <a:r>
              <a:rPr lang="de-DE" sz="3200" dirty="0" smtClean="0"/>
              <a:t>arüber </a:t>
            </a:r>
            <a:r>
              <a:rPr lang="de-DE" sz="3200" dirty="0"/>
              <a:t>hinaus Austausch der teilnehmenden Eltern </a:t>
            </a:r>
            <a:r>
              <a:rPr lang="de-DE" sz="3200" dirty="0" err="1"/>
              <a:t>mgl</a:t>
            </a:r>
            <a:r>
              <a:rPr lang="de-DE" sz="3200" dirty="0"/>
              <a:t>.</a:t>
            </a:r>
            <a:endParaRPr sz="3200" dirty="0"/>
          </a:p>
          <a:p>
            <a:pPr marL="895350" lvl="1" indent="-438150">
              <a:buSzPct val="100000"/>
              <a:buFont typeface="StarSymbol"/>
              <a:buChar char=""/>
            </a:pPr>
            <a:r>
              <a:rPr lang="de-DE" sz="3200" dirty="0">
                <a:solidFill>
                  <a:srgbClr val="0070C0"/>
                </a:solidFill>
              </a:rPr>
              <a:t>w</a:t>
            </a:r>
            <a:r>
              <a:rPr lang="de-DE" sz="3200" dirty="0" smtClean="0">
                <a:solidFill>
                  <a:srgbClr val="0070C0"/>
                </a:solidFill>
              </a:rPr>
              <a:t>ww.familienbildung.de</a:t>
            </a:r>
            <a:endParaRPr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Shape 1"/>
          <p:cNvSpPr txBox="1"/>
          <p:nvPr/>
        </p:nvSpPr>
        <p:spPr>
          <a:xfrm>
            <a:off x="504000" y="-5040"/>
            <a:ext cx="9071640" cy="1875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>
              <a:buSzPct val="25000"/>
            </a:pPr>
            <a:r>
              <a:rPr lang="de-DE" sz="4800" dirty="0" smtClean="0">
                <a:solidFill>
                  <a:srgbClr val="C00000"/>
                </a:solidFill>
              </a:rPr>
              <a:t>3</a:t>
            </a:r>
            <a:r>
              <a:rPr lang="de-DE" sz="4800" dirty="0">
                <a:solidFill>
                  <a:srgbClr val="C00000"/>
                </a:solidFill>
              </a:rPr>
              <a:t>. Orte – </a:t>
            </a:r>
            <a:r>
              <a:rPr lang="de-DE" sz="4800" dirty="0" smtClean="0">
                <a:solidFill>
                  <a:srgbClr val="C00000"/>
                </a:solidFill>
              </a:rPr>
              <a:t>Gesundheitswesen</a:t>
            </a:r>
            <a:endParaRPr sz="4800" dirty="0">
              <a:solidFill>
                <a:srgbClr val="C00000"/>
              </a:solidFill>
            </a:endParaRPr>
          </a:p>
        </p:txBody>
      </p:sp>
      <p:sp>
        <p:nvSpPr>
          <p:cNvPr id="74" name="TextShape 2"/>
          <p:cNvSpPr txBox="1"/>
          <p:nvPr/>
        </p:nvSpPr>
        <p:spPr>
          <a:xfrm>
            <a:off x="863848" y="1619597"/>
            <a:ext cx="8870040" cy="5544616"/>
          </a:xfrm>
          <a:prstGeom prst="rect">
            <a:avLst/>
          </a:prstGeom>
        </p:spPr>
        <p:txBody>
          <a:bodyPr wrap="square" lIns="0" tIns="0" rIns="0" bIns="0">
            <a:normAutofit fontScale="92500" lnSpcReduction="20000"/>
          </a:bodyPr>
          <a:lstStyle/>
          <a:p>
            <a:pPr marL="457200" indent="-457200">
              <a:buSzPct val="100000"/>
              <a:buFont typeface="StarSymbol"/>
              <a:buChar char=""/>
            </a:pPr>
            <a:r>
              <a:rPr lang="de-DE" sz="3200" dirty="0" smtClean="0"/>
              <a:t>Kinderärzte</a:t>
            </a:r>
            <a:r>
              <a:rPr lang="de-DE" sz="3200" dirty="0"/>
              <a:t>, Logopäden, weitere Therapeuten, Gynäkologen</a:t>
            </a:r>
            <a:endParaRPr sz="3200" dirty="0"/>
          </a:p>
          <a:p>
            <a:pPr marL="457200" indent="-457200">
              <a:buSzPct val="100000"/>
              <a:buFont typeface="StarSymbol"/>
              <a:buChar char=""/>
            </a:pPr>
            <a:r>
              <a:rPr lang="de-DE" sz="3200" dirty="0"/>
              <a:t>Geburtskliniken</a:t>
            </a:r>
            <a:endParaRPr sz="3200" dirty="0"/>
          </a:p>
          <a:p>
            <a:pPr marL="457200" indent="-457200">
              <a:buSzPct val="100000"/>
              <a:buFont typeface="StarSymbol"/>
              <a:buChar char=""/>
            </a:pPr>
            <a:r>
              <a:rPr lang="de-DE" sz="3200" dirty="0" err="1"/>
              <a:t>Hebammenpraxen</a:t>
            </a:r>
            <a:endParaRPr sz="3200" dirty="0"/>
          </a:p>
          <a:p>
            <a:pPr marL="457200" indent="-457200">
              <a:buSzPct val="100000"/>
              <a:buFont typeface="StarSymbol"/>
              <a:buChar char=""/>
            </a:pPr>
            <a:r>
              <a:rPr lang="de-DE" sz="3200" dirty="0"/>
              <a:t>„Lokale Netzwerke Gesunde Kinder“</a:t>
            </a:r>
            <a:endParaRPr sz="3200" dirty="0"/>
          </a:p>
          <a:p>
            <a:pPr marL="800100" lvl="1" indent="-342900">
              <a:buSzPct val="100000"/>
              <a:buFont typeface="Symbol" pitchFamily="18" charset="2"/>
              <a:buChar char="-"/>
            </a:pPr>
            <a:r>
              <a:rPr lang="de-DE" sz="3200" dirty="0"/>
              <a:t>im Rahmen eines Landesprogramms vom brandenburgischen Ministerium für Arbeit, Soziales, Gesundheit und Familie gefördert</a:t>
            </a:r>
            <a:endParaRPr sz="3200" dirty="0"/>
          </a:p>
          <a:p>
            <a:pPr marL="800100" lvl="1" indent="-342900">
              <a:buSzPct val="100000"/>
              <a:buFont typeface="Symbol" pitchFamily="18" charset="2"/>
              <a:buChar char="-"/>
            </a:pPr>
            <a:r>
              <a:rPr lang="de-DE" sz="3200" dirty="0"/>
              <a:t>Besuchsdienst von geschulten, ehrenamtlich tätigen Patinnen und Paten</a:t>
            </a:r>
            <a:endParaRPr sz="3200" dirty="0"/>
          </a:p>
          <a:p>
            <a:pPr marL="800100" lvl="1" indent="-342900">
              <a:buSzPct val="100000"/>
              <a:buFont typeface="Symbol" pitchFamily="18" charset="2"/>
              <a:buChar char="-"/>
            </a:pPr>
            <a:r>
              <a:rPr lang="de-DE" sz="3200" dirty="0"/>
              <a:t>Alle </a:t>
            </a:r>
            <a:r>
              <a:rPr lang="de-DE" sz="3200" dirty="0" smtClean="0"/>
              <a:t>existierenden </a:t>
            </a:r>
            <a:r>
              <a:rPr lang="de-DE" sz="3200" dirty="0"/>
              <a:t>Strukturen der Kommune vernetzend</a:t>
            </a:r>
            <a:endParaRPr sz="3200" dirty="0"/>
          </a:p>
          <a:p>
            <a:pPr marL="800100" lvl="1" indent="-342900">
              <a:buSzPct val="100000"/>
              <a:buFont typeface="Symbol" pitchFamily="18" charset="2"/>
              <a:buChar char="-"/>
            </a:pPr>
            <a:r>
              <a:rPr lang="de-DE" sz="3200" dirty="0"/>
              <a:t>Eine Klinik im Zentrum der Netzwerkarbeit, zur Koordinierung und Bereitstellung von Räumlichkeiten</a:t>
            </a:r>
            <a:endParaRPr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Shape 1"/>
          <p:cNvSpPr txBox="1"/>
          <p:nvPr/>
        </p:nvSpPr>
        <p:spPr>
          <a:xfrm>
            <a:off x="504000" y="-5040"/>
            <a:ext cx="9071640" cy="1875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>
              <a:buSzPct val="25000"/>
            </a:pPr>
            <a:r>
              <a:rPr lang="de-DE" sz="4800" dirty="0" smtClean="0">
                <a:solidFill>
                  <a:srgbClr val="C00000"/>
                </a:solidFill>
              </a:rPr>
              <a:t>3</a:t>
            </a:r>
            <a:r>
              <a:rPr lang="de-DE" sz="4800" dirty="0">
                <a:solidFill>
                  <a:srgbClr val="C00000"/>
                </a:solidFill>
              </a:rPr>
              <a:t>. kommerziell genutzte </a:t>
            </a:r>
            <a:r>
              <a:rPr lang="de-DE" sz="4800" dirty="0" smtClean="0">
                <a:solidFill>
                  <a:srgbClr val="C00000"/>
                </a:solidFill>
              </a:rPr>
              <a:t>Orte</a:t>
            </a:r>
            <a:endParaRPr sz="4800" dirty="0">
              <a:solidFill>
                <a:srgbClr val="C00000"/>
              </a:solidFill>
            </a:endParaRPr>
          </a:p>
        </p:txBody>
      </p:sp>
      <p:sp>
        <p:nvSpPr>
          <p:cNvPr id="76" name="TextShape 2"/>
          <p:cNvSpPr txBox="1"/>
          <p:nvPr/>
        </p:nvSpPr>
        <p:spPr>
          <a:xfrm>
            <a:off x="935856" y="1763613"/>
            <a:ext cx="887004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100000"/>
              <a:buFont typeface="StarSymbol"/>
              <a:buChar char=""/>
            </a:pPr>
            <a:r>
              <a:rPr lang="de-DE" sz="3200" dirty="0"/>
              <a:t>Gastronomische Einrichtungen</a:t>
            </a:r>
            <a:endParaRPr sz="3200" dirty="0"/>
          </a:p>
          <a:p>
            <a:pPr>
              <a:buSzPct val="100000"/>
              <a:buFont typeface="StarSymbol"/>
              <a:buChar char=""/>
            </a:pPr>
            <a:r>
              <a:rPr lang="de-DE" sz="3200" dirty="0"/>
              <a:t>Markttreffs</a:t>
            </a:r>
            <a:endParaRPr sz="3200" dirty="0"/>
          </a:p>
          <a:p>
            <a:pPr>
              <a:buSzPct val="100000"/>
              <a:buFont typeface="StarSymbol"/>
              <a:buChar char=""/>
            </a:pPr>
            <a:r>
              <a:rPr lang="de-DE" sz="3200" dirty="0" smtClean="0"/>
              <a:t>Einzelhandelsgeschäfte</a:t>
            </a:r>
            <a:endParaRPr sz="3200" dirty="0"/>
          </a:p>
          <a:p>
            <a:pPr>
              <a:buSzPct val="100000"/>
              <a:buFont typeface="StarSymbol"/>
              <a:buChar char=""/>
            </a:pPr>
            <a:r>
              <a:rPr lang="de-DE" sz="3200" dirty="0" smtClean="0"/>
              <a:t>Fahrschulen</a:t>
            </a:r>
            <a:r>
              <a:rPr lang="de-DE" sz="3200" dirty="0"/>
              <a:t>, Friseure, </a:t>
            </a:r>
            <a:r>
              <a:rPr lang="de-DE" sz="3200" dirty="0" smtClean="0"/>
              <a:t>Bioläden</a:t>
            </a:r>
            <a:endParaRPr lang="de-DE" sz="3200" dirty="0"/>
          </a:p>
          <a:p>
            <a:pPr>
              <a:buSzPct val="100000"/>
            </a:pPr>
            <a:r>
              <a:rPr lang="de-DE" sz="3200" dirty="0"/>
              <a:t> </a:t>
            </a:r>
            <a:r>
              <a:rPr lang="de-DE" sz="3200" dirty="0" smtClean="0"/>
              <a:t>= a</a:t>
            </a:r>
            <a:r>
              <a:rPr lang="de-DE" sz="3200" dirty="0" smtClean="0"/>
              <a:t>ls </a:t>
            </a:r>
            <a:r>
              <a:rPr lang="de-DE" sz="3200" dirty="0"/>
              <a:t>neutrale Orte</a:t>
            </a:r>
            <a:endParaRPr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Shape 1"/>
          <p:cNvSpPr txBox="1"/>
          <p:nvPr/>
        </p:nvSpPr>
        <p:spPr>
          <a:xfrm>
            <a:off x="504000" y="-5040"/>
            <a:ext cx="9071640" cy="1875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>
              <a:buSzPct val="25000"/>
            </a:pPr>
            <a:r>
              <a:rPr lang="de-DE" sz="4800" dirty="0" smtClean="0">
                <a:solidFill>
                  <a:srgbClr val="C00000"/>
                </a:solidFill>
              </a:rPr>
              <a:t>3</a:t>
            </a:r>
            <a:r>
              <a:rPr lang="de-DE" sz="4800" dirty="0">
                <a:solidFill>
                  <a:srgbClr val="C00000"/>
                </a:solidFill>
              </a:rPr>
              <a:t>. Orte - </a:t>
            </a:r>
            <a:r>
              <a:rPr lang="de-DE" sz="4800" dirty="0" smtClean="0">
                <a:solidFill>
                  <a:srgbClr val="C00000"/>
                </a:solidFill>
              </a:rPr>
              <a:t>Arbeitsstätten</a:t>
            </a:r>
            <a:endParaRPr sz="4800" dirty="0">
              <a:solidFill>
                <a:srgbClr val="C00000"/>
              </a:solidFill>
            </a:endParaRPr>
          </a:p>
        </p:txBody>
      </p:sp>
      <p:sp>
        <p:nvSpPr>
          <p:cNvPr id="78" name="TextShape 2"/>
          <p:cNvSpPr txBox="1"/>
          <p:nvPr/>
        </p:nvSpPr>
        <p:spPr>
          <a:xfrm>
            <a:off x="935856" y="1691605"/>
            <a:ext cx="887004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100000"/>
              <a:buFont typeface="StarSymbol"/>
              <a:buChar char=""/>
            </a:pPr>
            <a:r>
              <a:rPr lang="de-DE" sz="3200" dirty="0"/>
              <a:t>Kooperationen</a:t>
            </a:r>
            <a:endParaRPr sz="3200" dirty="0"/>
          </a:p>
          <a:p>
            <a:pPr>
              <a:buSzPct val="100000"/>
              <a:buFont typeface="StarSymbol"/>
              <a:buChar char=""/>
            </a:pPr>
            <a:r>
              <a:rPr lang="de-DE" sz="3200" dirty="0"/>
              <a:t>Vereinbarkeit Familie und Beruf</a:t>
            </a:r>
            <a:endParaRPr sz="3200" dirty="0"/>
          </a:p>
          <a:p>
            <a:pPr>
              <a:buSzPct val="100000"/>
              <a:buFont typeface="StarSymbol"/>
              <a:buChar char=""/>
            </a:pPr>
            <a:r>
              <a:rPr lang="de-DE" sz="3200" dirty="0"/>
              <a:t>w</a:t>
            </a:r>
            <a:r>
              <a:rPr lang="de-DE" sz="3200" dirty="0" smtClean="0"/>
              <a:t>eiterer </a:t>
            </a:r>
            <a:r>
              <a:rPr lang="de-DE" sz="3200" dirty="0"/>
              <a:t>Zugang zu der Zielgruppe der Väter</a:t>
            </a:r>
            <a:endParaRPr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504000" y="-5040"/>
            <a:ext cx="9071640" cy="1875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>
              <a:buSzPct val="25000"/>
            </a:pPr>
            <a:r>
              <a:rPr lang="de-DE" sz="4800" dirty="0" smtClean="0">
                <a:solidFill>
                  <a:srgbClr val="C00000"/>
                </a:solidFill>
              </a:rPr>
              <a:t>3. </a:t>
            </a:r>
            <a:r>
              <a:rPr lang="de-DE" sz="4800" dirty="0">
                <a:solidFill>
                  <a:srgbClr val="C00000"/>
                </a:solidFill>
              </a:rPr>
              <a:t>Orte </a:t>
            </a:r>
            <a:r>
              <a:rPr lang="de-DE" sz="4800" dirty="0" smtClean="0">
                <a:solidFill>
                  <a:srgbClr val="C00000"/>
                </a:solidFill>
              </a:rPr>
              <a:t>– Pflegestützpunkte</a:t>
            </a:r>
            <a:endParaRPr sz="4800" dirty="0">
              <a:solidFill>
                <a:srgbClr val="C00000"/>
              </a:solidFill>
            </a:endParaRPr>
          </a:p>
        </p:txBody>
      </p:sp>
      <p:sp>
        <p:nvSpPr>
          <p:cNvPr id="80" name="TextShape 2"/>
          <p:cNvSpPr txBox="1"/>
          <p:nvPr/>
        </p:nvSpPr>
        <p:spPr>
          <a:xfrm>
            <a:off x="935856" y="1763613"/>
            <a:ext cx="8870040" cy="438408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/>
          <a:p>
            <a:pPr marL="457200" indent="-457200">
              <a:buSzPct val="100000"/>
              <a:buFont typeface="StarSymbol"/>
              <a:buChar char=""/>
            </a:pPr>
            <a:r>
              <a:rPr lang="de-DE" sz="3200" dirty="0"/>
              <a:t>a</a:t>
            </a:r>
            <a:r>
              <a:rPr lang="de-DE" sz="3200" dirty="0" smtClean="0"/>
              <a:t>uch </a:t>
            </a:r>
            <a:r>
              <a:rPr lang="de-DE" sz="3200" dirty="0"/>
              <a:t>bei häuslicher Pflege für Austausch sorgen</a:t>
            </a:r>
            <a:endParaRPr sz="3200" dirty="0"/>
          </a:p>
          <a:p>
            <a:pPr marL="457200" indent="-457200">
              <a:buSzPct val="100000"/>
              <a:buFont typeface="StarSymbol"/>
              <a:buChar char=""/>
            </a:pPr>
            <a:r>
              <a:rPr lang="de-DE" sz="3200" dirty="0"/>
              <a:t>z.B. „Entlastende Hilfen für pflegende Angehörige“ vom DRK</a:t>
            </a:r>
            <a:endParaRPr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504000" y="-5040"/>
            <a:ext cx="9071640" cy="1875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>
              <a:buSzPct val="25000"/>
            </a:pPr>
            <a:r>
              <a:rPr lang="de-DE" sz="4800" dirty="0" smtClean="0">
                <a:solidFill>
                  <a:srgbClr val="C00000"/>
                </a:solidFill>
              </a:rPr>
              <a:t>4</a:t>
            </a:r>
            <a:r>
              <a:rPr lang="de-DE" sz="4800" dirty="0">
                <a:solidFill>
                  <a:srgbClr val="C00000"/>
                </a:solidFill>
              </a:rPr>
              <a:t>. Zeit &amp; </a:t>
            </a:r>
            <a:r>
              <a:rPr lang="de-DE" sz="4800" dirty="0" smtClean="0">
                <a:solidFill>
                  <a:srgbClr val="C00000"/>
                </a:solidFill>
              </a:rPr>
              <a:t>Wege</a:t>
            </a:r>
            <a:endParaRPr sz="4800" dirty="0">
              <a:solidFill>
                <a:srgbClr val="C00000"/>
              </a:solidFill>
            </a:endParaRPr>
          </a:p>
        </p:txBody>
      </p:sp>
      <p:sp>
        <p:nvSpPr>
          <p:cNvPr id="82" name="TextShape 2"/>
          <p:cNvSpPr txBox="1"/>
          <p:nvPr/>
        </p:nvSpPr>
        <p:spPr>
          <a:xfrm>
            <a:off x="863848" y="1691605"/>
            <a:ext cx="8856984" cy="5472608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/>
          <a:p>
            <a:pPr marL="457200" indent="-457200">
              <a:buSzPct val="100000"/>
              <a:buFont typeface="StarSymbol"/>
              <a:buChar char=""/>
            </a:pPr>
            <a:r>
              <a:rPr lang="de-DE" sz="3200" dirty="0"/>
              <a:t>Hol- und </a:t>
            </a:r>
            <a:r>
              <a:rPr lang="de-DE" sz="3200" dirty="0" err="1"/>
              <a:t>Bringedienste</a:t>
            </a:r>
            <a:endParaRPr sz="3200" dirty="0"/>
          </a:p>
          <a:p>
            <a:pPr marL="457200" indent="-457200">
              <a:buSzPct val="100000"/>
              <a:buFont typeface="StarSymbol"/>
              <a:buChar char=""/>
            </a:pPr>
            <a:r>
              <a:rPr lang="de-DE" sz="3200" dirty="0"/>
              <a:t>z</a:t>
            </a:r>
            <a:r>
              <a:rPr lang="de-DE" sz="3200" dirty="0" smtClean="0"/>
              <a:t>usätzliche </a:t>
            </a:r>
            <a:r>
              <a:rPr lang="de-DE" sz="3200" dirty="0"/>
              <a:t>Entlastung</a:t>
            </a:r>
            <a:endParaRPr sz="3200" dirty="0"/>
          </a:p>
          <a:p>
            <a:pPr marL="457200" indent="-457200">
              <a:buSzPct val="100000"/>
              <a:buFont typeface="StarSymbol"/>
              <a:buChar char=""/>
            </a:pPr>
            <a:r>
              <a:rPr lang="de-DE" sz="3200" dirty="0"/>
              <a:t>Flexibilität nötig für Raum- und </a:t>
            </a:r>
            <a:r>
              <a:rPr lang="de-DE" sz="3200" dirty="0" smtClean="0"/>
              <a:t>Zeitmanagement </a:t>
            </a:r>
            <a:r>
              <a:rPr lang="de-DE" sz="3200" dirty="0"/>
              <a:t>der Fam.</a:t>
            </a:r>
            <a:endParaRPr sz="3200" dirty="0"/>
          </a:p>
          <a:p>
            <a:pPr marL="457200" indent="-457200">
              <a:buSzPct val="100000"/>
              <a:buFont typeface="StarSymbol"/>
              <a:buChar char=""/>
            </a:pPr>
            <a:r>
              <a:rPr lang="de-DE" sz="3200" dirty="0"/>
              <a:t>a</a:t>
            </a:r>
            <a:r>
              <a:rPr lang="de-DE" sz="3200" dirty="0" smtClean="0"/>
              <a:t>ufsuchende </a:t>
            </a:r>
            <a:r>
              <a:rPr lang="de-DE" sz="3200" dirty="0"/>
              <a:t>FB</a:t>
            </a:r>
            <a:endParaRPr sz="3200" dirty="0"/>
          </a:p>
          <a:p>
            <a:pPr lvl="1">
              <a:buSzPct val="100000"/>
              <a:buFont typeface="StarSymbol"/>
              <a:buChar char=""/>
            </a:pPr>
            <a:r>
              <a:rPr lang="de-DE" sz="3200" dirty="0"/>
              <a:t>Mobile Angebote von </a:t>
            </a:r>
            <a:r>
              <a:rPr lang="de-DE" sz="3200" dirty="0" err="1"/>
              <a:t>FBträgern</a:t>
            </a:r>
            <a:endParaRPr sz="3200" dirty="0"/>
          </a:p>
          <a:p>
            <a:pPr marL="1352550" lvl="2" indent="-438150">
              <a:buSzPct val="100000"/>
              <a:buFont typeface="StarSymbol"/>
              <a:buChar char=""/>
            </a:pPr>
            <a:r>
              <a:rPr lang="de-DE" sz="3200" dirty="0"/>
              <a:t>a</a:t>
            </a:r>
            <a:r>
              <a:rPr lang="de-DE" sz="3200" dirty="0" smtClean="0"/>
              <a:t>usgebildete </a:t>
            </a:r>
            <a:r>
              <a:rPr lang="de-DE" sz="3200" dirty="0"/>
              <a:t>Familienberater zu den Familien</a:t>
            </a:r>
            <a:endParaRPr sz="3200" dirty="0"/>
          </a:p>
          <a:p>
            <a:pPr marL="1352550" lvl="2" indent="-438150">
              <a:buSzPct val="100000"/>
              <a:buFont typeface="StarSymbol"/>
              <a:buChar char=""/>
            </a:pPr>
            <a:r>
              <a:rPr lang="de-DE" sz="3200" dirty="0"/>
              <a:t>Träger zu den öffentlichen Räumen hin</a:t>
            </a:r>
            <a:endParaRPr sz="3200" dirty="0"/>
          </a:p>
          <a:p>
            <a:pPr marL="1352550" lvl="2" indent="-438150">
              <a:buSzPct val="100000"/>
              <a:buFont typeface="StarSymbol"/>
              <a:buChar char=""/>
            </a:pPr>
            <a:r>
              <a:rPr lang="de-DE" sz="3200" dirty="0"/>
              <a:t>Bus</a:t>
            </a:r>
            <a:endParaRPr sz="3200" dirty="0"/>
          </a:p>
          <a:p>
            <a:pPr>
              <a:buSzPct val="100000"/>
            </a:pPr>
            <a:endParaRPr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504000" y="-5040"/>
            <a:ext cx="9071640" cy="1875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>
              <a:buSzPct val="25000"/>
            </a:pPr>
            <a:r>
              <a:rPr lang="de-DE" sz="4800" dirty="0" smtClean="0">
                <a:solidFill>
                  <a:srgbClr val="C00000"/>
                </a:solidFill>
              </a:rPr>
              <a:t>4</a:t>
            </a:r>
            <a:r>
              <a:rPr lang="de-DE" sz="4800" dirty="0">
                <a:solidFill>
                  <a:srgbClr val="C00000"/>
                </a:solidFill>
              </a:rPr>
              <a:t>. Zeit &amp; </a:t>
            </a:r>
            <a:r>
              <a:rPr lang="de-DE" sz="4800" dirty="0" smtClean="0">
                <a:solidFill>
                  <a:srgbClr val="C00000"/>
                </a:solidFill>
              </a:rPr>
              <a:t>Wege</a:t>
            </a:r>
            <a:endParaRPr sz="4800" dirty="0">
              <a:solidFill>
                <a:srgbClr val="C00000"/>
              </a:solidFill>
            </a:endParaRPr>
          </a:p>
        </p:txBody>
      </p:sp>
      <p:sp>
        <p:nvSpPr>
          <p:cNvPr id="84" name="TextShape 2"/>
          <p:cNvSpPr txBox="1"/>
          <p:nvPr/>
        </p:nvSpPr>
        <p:spPr>
          <a:xfrm>
            <a:off x="504000" y="1769039"/>
            <a:ext cx="8870040" cy="5395173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/>
          <a:p>
            <a:pPr lvl="1">
              <a:buSzPct val="100000"/>
              <a:buFont typeface="StarSymbol"/>
              <a:buChar char=""/>
            </a:pPr>
            <a:r>
              <a:rPr lang="de-DE" sz="3200" dirty="0"/>
              <a:t>Bus</a:t>
            </a:r>
            <a:endParaRPr sz="3200" dirty="0"/>
          </a:p>
          <a:p>
            <a:pPr marL="1352550" lvl="2" indent="-438150">
              <a:buSzPct val="100000"/>
              <a:buFont typeface="StarSymbol"/>
              <a:buChar char=""/>
            </a:pPr>
            <a:r>
              <a:rPr lang="de-DE" sz="3200" dirty="0"/>
              <a:t>„Familienbus“ des ASB-Mehrgenerationshauses Neustadt in Sachsen</a:t>
            </a:r>
            <a:endParaRPr sz="3200" dirty="0"/>
          </a:p>
          <a:p>
            <a:pPr marL="1352550" lvl="2" indent="-438150">
              <a:buSzPct val="100000"/>
              <a:buFont typeface="StarSymbol"/>
              <a:buChar char=""/>
            </a:pPr>
            <a:r>
              <a:rPr lang="de-DE" sz="3200" dirty="0"/>
              <a:t>Bewegungsspiele, Spielgeräte, </a:t>
            </a:r>
            <a:r>
              <a:rPr lang="de-DE" sz="3200" dirty="0" smtClean="0"/>
              <a:t>für </a:t>
            </a:r>
            <a:r>
              <a:rPr lang="de-DE" sz="3200" dirty="0"/>
              <a:t>Kinder von 3-10 J.</a:t>
            </a:r>
            <a:endParaRPr sz="3200" dirty="0"/>
          </a:p>
          <a:p>
            <a:pPr marL="1352550" lvl="2" indent="-438150">
              <a:buSzPct val="100000"/>
              <a:buFont typeface="StarSymbol"/>
              <a:buChar char=""/>
            </a:pPr>
            <a:r>
              <a:rPr lang="de-DE" sz="3200" dirty="0"/>
              <a:t>g</a:t>
            </a:r>
            <a:r>
              <a:rPr lang="de-DE" sz="3200" dirty="0" smtClean="0"/>
              <a:t>leichzeitig </a:t>
            </a:r>
            <a:r>
              <a:rPr lang="de-DE" sz="3200" dirty="0"/>
              <a:t>werden Eltern von </a:t>
            </a:r>
            <a:r>
              <a:rPr lang="de-DE" sz="3200" dirty="0"/>
              <a:t>F</a:t>
            </a:r>
            <a:r>
              <a:rPr lang="de-DE" sz="3200" dirty="0" smtClean="0"/>
              <a:t>achkräften </a:t>
            </a:r>
            <a:r>
              <a:rPr lang="de-DE" sz="3200" dirty="0"/>
              <a:t>angesprochen und über </a:t>
            </a:r>
            <a:r>
              <a:rPr lang="de-DE" sz="3200" dirty="0" smtClean="0"/>
              <a:t>FB-</a:t>
            </a:r>
            <a:r>
              <a:rPr lang="de-DE" sz="3200" dirty="0" err="1" smtClean="0"/>
              <a:t>angebote</a:t>
            </a:r>
            <a:r>
              <a:rPr lang="de-DE" sz="3200" dirty="0" smtClean="0"/>
              <a:t> </a:t>
            </a:r>
            <a:r>
              <a:rPr lang="de-DE" sz="3200" dirty="0"/>
              <a:t>informiert</a:t>
            </a:r>
            <a:endParaRPr sz="3200" dirty="0"/>
          </a:p>
          <a:p>
            <a:pPr marL="1352550" lvl="2" indent="-438150">
              <a:buSzPct val="100000"/>
              <a:buFont typeface="StarSymbol"/>
              <a:buChar char=""/>
            </a:pPr>
            <a:r>
              <a:rPr lang="de-DE" sz="3200" dirty="0" smtClean="0"/>
              <a:t>f</a:t>
            </a:r>
            <a:r>
              <a:rPr lang="de-DE" sz="3200" dirty="0" smtClean="0"/>
              <a:t>amilienbildnerische Angebote </a:t>
            </a:r>
            <a:r>
              <a:rPr lang="de-DE" sz="3200" dirty="0"/>
              <a:t>in </a:t>
            </a:r>
            <a:r>
              <a:rPr lang="de-DE" sz="3200" dirty="0" smtClean="0"/>
              <a:t>Räumlichkeiten </a:t>
            </a:r>
            <a:r>
              <a:rPr lang="de-DE" sz="3200" dirty="0"/>
              <a:t>der Kommune </a:t>
            </a:r>
            <a:r>
              <a:rPr lang="de-DE" sz="3200" dirty="0" smtClean="0"/>
              <a:t>verlegend</a:t>
            </a:r>
            <a:endParaRPr sz="3200" dirty="0"/>
          </a:p>
          <a:p>
            <a:pPr>
              <a:buSzPct val="100000"/>
            </a:pPr>
            <a:endParaRPr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504000" y="-5040"/>
            <a:ext cx="9071640" cy="1875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>
              <a:buSzPct val="25000"/>
            </a:pPr>
            <a:r>
              <a:rPr lang="de-DE" sz="4800" dirty="0" smtClean="0">
                <a:solidFill>
                  <a:srgbClr val="C00000"/>
                </a:solidFill>
              </a:rPr>
              <a:t>4</a:t>
            </a:r>
            <a:r>
              <a:rPr lang="de-DE" sz="4800" dirty="0">
                <a:solidFill>
                  <a:srgbClr val="C00000"/>
                </a:solidFill>
              </a:rPr>
              <a:t>. Zeit &amp; </a:t>
            </a:r>
            <a:r>
              <a:rPr lang="de-DE" sz="4800" dirty="0" smtClean="0">
                <a:solidFill>
                  <a:srgbClr val="C00000"/>
                </a:solidFill>
              </a:rPr>
              <a:t>Wege</a:t>
            </a:r>
            <a:endParaRPr sz="4800" dirty="0">
              <a:solidFill>
                <a:srgbClr val="C00000"/>
              </a:solidFill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935856" y="1691605"/>
            <a:ext cx="8870040" cy="5256584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/>
          <a:p>
            <a:r>
              <a:rPr lang="de-DE" sz="3200" dirty="0"/>
              <a:t>Am Wochenende FB:</a:t>
            </a:r>
            <a:endParaRPr sz="3200" dirty="0"/>
          </a:p>
          <a:p>
            <a:pPr marL="1352550" lvl="2" indent="-438150">
              <a:buSzPct val="100000"/>
              <a:buFont typeface="StarSymbol"/>
              <a:buChar char=""/>
            </a:pPr>
            <a:r>
              <a:rPr lang="de-DE" sz="3200" dirty="0"/>
              <a:t>SAFE-Programm – Sichere Ausbildung für Eltern</a:t>
            </a:r>
            <a:endParaRPr sz="3200" dirty="0"/>
          </a:p>
          <a:p>
            <a:pPr marL="1352550" lvl="2" indent="-438150">
              <a:buSzPct val="100000"/>
              <a:buFont typeface="StarSymbol"/>
              <a:buChar char=""/>
            </a:pPr>
            <a:r>
              <a:rPr lang="de-DE" sz="3200" dirty="0"/>
              <a:t>4 Sonntage vor der Geburt und 6 Sonntage nach der Geburt</a:t>
            </a:r>
            <a:endParaRPr sz="3200" dirty="0"/>
          </a:p>
          <a:p>
            <a:pPr marL="1352550" lvl="2" indent="-438150">
              <a:buSzPct val="100000"/>
              <a:buFont typeface="StarSymbol"/>
              <a:buChar char=""/>
            </a:pPr>
            <a:r>
              <a:rPr lang="de-DE" sz="3200" dirty="0"/>
              <a:t>Für sichere Bindungsausbildung</a:t>
            </a:r>
            <a:endParaRPr sz="3200" dirty="0"/>
          </a:p>
          <a:p>
            <a:pPr marL="1352550" lvl="2" indent="-438150">
              <a:buSzPct val="100000"/>
              <a:buFont typeface="StarSymbol"/>
              <a:buChar char=""/>
            </a:pPr>
            <a:r>
              <a:rPr lang="de-DE" sz="3200" dirty="0"/>
              <a:t>v</a:t>
            </a:r>
            <a:r>
              <a:rPr lang="de-DE" sz="3200" dirty="0" smtClean="0"/>
              <a:t>on </a:t>
            </a:r>
            <a:r>
              <a:rPr lang="de-DE" sz="3200" dirty="0"/>
              <a:t>ausgebildeten </a:t>
            </a:r>
            <a:r>
              <a:rPr lang="de-DE" sz="3200" dirty="0" err="1" smtClean="0"/>
              <a:t>ModeratorInnen</a:t>
            </a:r>
            <a:r>
              <a:rPr lang="de-DE" sz="3200" dirty="0" smtClean="0"/>
              <a:t> </a:t>
            </a:r>
            <a:r>
              <a:rPr lang="de-DE" sz="3200" dirty="0"/>
              <a:t>geleitet</a:t>
            </a:r>
            <a:endParaRPr sz="3200" dirty="0"/>
          </a:p>
          <a:p>
            <a:pPr marL="1352550" lvl="2" indent="-438150">
              <a:buSzPct val="100000"/>
              <a:buFont typeface="StarSymbol"/>
              <a:buChar char=""/>
            </a:pPr>
            <a:r>
              <a:rPr lang="de-DE" sz="3200" dirty="0"/>
              <a:t>f</a:t>
            </a:r>
            <a:r>
              <a:rPr lang="de-DE" sz="3200" dirty="0" smtClean="0"/>
              <a:t>ür </a:t>
            </a:r>
            <a:r>
              <a:rPr lang="de-DE" sz="3200" dirty="0"/>
              <a:t>beide Elternteile</a:t>
            </a:r>
            <a:endParaRPr sz="3200" dirty="0"/>
          </a:p>
          <a:p>
            <a:endParaRPr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504000" y="-5040"/>
            <a:ext cx="9071640" cy="1875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>
              <a:buSzPct val="25000"/>
            </a:pPr>
            <a:r>
              <a:rPr lang="de-DE" sz="4800" dirty="0" smtClean="0">
                <a:solidFill>
                  <a:srgbClr val="C00000"/>
                </a:solidFill>
              </a:rPr>
              <a:t>4</a:t>
            </a:r>
            <a:r>
              <a:rPr lang="de-DE" sz="4800" dirty="0">
                <a:solidFill>
                  <a:srgbClr val="C00000"/>
                </a:solidFill>
              </a:rPr>
              <a:t>. Zeit &amp; </a:t>
            </a:r>
            <a:r>
              <a:rPr lang="de-DE" sz="4800" dirty="0" smtClean="0">
                <a:solidFill>
                  <a:srgbClr val="C00000"/>
                </a:solidFill>
              </a:rPr>
              <a:t>Wege</a:t>
            </a:r>
            <a:endParaRPr sz="4800" dirty="0">
              <a:solidFill>
                <a:srgbClr val="C00000"/>
              </a:solidFill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1007864" y="1835621"/>
            <a:ext cx="8870040" cy="438408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/>
          <a:p>
            <a:pPr marL="457200" indent="-457200">
              <a:buSzPct val="100000"/>
              <a:buFont typeface="StarSymbol"/>
              <a:buChar char=""/>
            </a:pPr>
            <a:r>
              <a:rPr lang="de-DE" sz="3200" dirty="0"/>
              <a:t>FB als Zeit für gemeinsame Geselligkeit der Fam., für Gespräche, für Aktivitäten der Eltern mit den Kindern</a:t>
            </a:r>
            <a:endParaRPr sz="3200" dirty="0"/>
          </a:p>
          <a:p>
            <a:pPr marL="457200" indent="-457200">
              <a:buSzPct val="100000"/>
              <a:buFont typeface="StarSymbol"/>
              <a:buChar char=""/>
            </a:pPr>
            <a:r>
              <a:rPr lang="de-DE" sz="3200" dirty="0"/>
              <a:t>Erholung</a:t>
            </a:r>
            <a:endParaRPr sz="3200" dirty="0"/>
          </a:p>
          <a:p>
            <a:pPr marL="457200" indent="-457200">
              <a:buSzPct val="100000"/>
              <a:buFont typeface="StarSymbol"/>
              <a:buChar char=""/>
            </a:pPr>
            <a:r>
              <a:rPr lang="de-DE" sz="3200" dirty="0"/>
              <a:t>Regeneration</a:t>
            </a:r>
            <a:endParaRPr sz="3200" dirty="0"/>
          </a:p>
          <a:p>
            <a:pPr marL="457200" indent="-457200">
              <a:buSzPct val="100000"/>
            </a:pPr>
            <a:endParaRPr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504000" y="-5040"/>
            <a:ext cx="9071640" cy="1875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>
              <a:buSzPct val="25000"/>
            </a:pPr>
            <a:r>
              <a:rPr lang="de-DE" sz="4800" dirty="0" smtClean="0">
                <a:solidFill>
                  <a:srgbClr val="C00000"/>
                </a:solidFill>
              </a:rPr>
              <a:t>4</a:t>
            </a:r>
            <a:r>
              <a:rPr lang="de-DE" sz="4800" dirty="0">
                <a:solidFill>
                  <a:srgbClr val="C00000"/>
                </a:solidFill>
              </a:rPr>
              <a:t>. Zeit &amp; </a:t>
            </a:r>
            <a:r>
              <a:rPr lang="de-DE" sz="4800" dirty="0" smtClean="0">
                <a:solidFill>
                  <a:srgbClr val="C00000"/>
                </a:solidFill>
              </a:rPr>
              <a:t>Wege</a:t>
            </a:r>
            <a:endParaRPr sz="4800" dirty="0">
              <a:solidFill>
                <a:srgbClr val="C00000"/>
              </a:solidFill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935856" y="1763613"/>
            <a:ext cx="8870040" cy="5184576"/>
          </a:xfrm>
          <a:prstGeom prst="rect">
            <a:avLst/>
          </a:prstGeom>
        </p:spPr>
        <p:txBody>
          <a:bodyPr wrap="square" lIns="0" tIns="0" rIns="0" bIns="0">
            <a:normAutofit fontScale="92500" lnSpcReduction="20000"/>
          </a:bodyPr>
          <a:lstStyle/>
          <a:p>
            <a:pPr>
              <a:buSzPct val="100000"/>
            </a:pPr>
            <a:r>
              <a:rPr lang="de-DE" sz="3200" dirty="0" smtClean="0"/>
              <a:t>Bsp. </a:t>
            </a:r>
            <a:r>
              <a:rPr lang="de-DE" sz="3200" dirty="0" err="1" smtClean="0"/>
              <a:t>FuN</a:t>
            </a:r>
            <a:r>
              <a:rPr lang="de-DE" sz="3200" dirty="0" smtClean="0"/>
              <a:t> – </a:t>
            </a:r>
            <a:r>
              <a:rPr lang="de-DE" sz="3200" dirty="0" err="1" smtClean="0"/>
              <a:t>Famile</a:t>
            </a:r>
            <a:r>
              <a:rPr lang="de-DE" sz="3200" dirty="0" smtClean="0"/>
              <a:t> und Nachbarschaft</a:t>
            </a:r>
            <a:endParaRPr sz="3200" dirty="0" smtClean="0"/>
          </a:p>
          <a:p>
            <a:pPr marL="895350" lvl="1" indent="-438150">
              <a:buSzPct val="100000"/>
              <a:buFont typeface="StarSymbol"/>
              <a:buChar char=""/>
            </a:pPr>
            <a:r>
              <a:rPr lang="de-DE" sz="3200" dirty="0" smtClean="0"/>
              <a:t>im Auftrag des Landesinstituts für Qualifizierung NRW in Kooperation mit dem nordrhein-westfälischen Institut </a:t>
            </a:r>
            <a:r>
              <a:rPr lang="de-DE" sz="3200" dirty="0" err="1" smtClean="0"/>
              <a:t>praepaed</a:t>
            </a:r>
            <a:endParaRPr sz="3200" dirty="0" smtClean="0"/>
          </a:p>
          <a:p>
            <a:pPr marL="895350" lvl="1" indent="-438150">
              <a:buSzPct val="100000"/>
              <a:buFont typeface="StarSymbol"/>
              <a:buChar char=""/>
            </a:pPr>
            <a:r>
              <a:rPr lang="de-DE" sz="3200" dirty="0"/>
              <a:t>p</a:t>
            </a:r>
            <a:r>
              <a:rPr lang="de-DE" sz="3200" dirty="0" smtClean="0"/>
              <a:t>räventiv</a:t>
            </a:r>
            <a:endParaRPr sz="3200" dirty="0" smtClean="0"/>
          </a:p>
          <a:p>
            <a:pPr marL="895350" lvl="1" indent="-438150">
              <a:buSzPct val="100000"/>
              <a:buFont typeface="StarSymbol"/>
              <a:buChar char=""/>
            </a:pPr>
            <a:r>
              <a:rPr lang="de-DE" sz="3200" dirty="0" smtClean="0"/>
              <a:t>8 Wochen</a:t>
            </a:r>
            <a:endParaRPr sz="3200" dirty="0" smtClean="0"/>
          </a:p>
          <a:p>
            <a:pPr marL="895350" lvl="1" indent="-438150">
              <a:buSzPct val="100000"/>
              <a:buFont typeface="StarSymbol"/>
              <a:buChar char=""/>
            </a:pPr>
            <a:r>
              <a:rPr lang="de-DE" sz="3200" dirty="0" smtClean="0"/>
              <a:t>Zielgruppe: bildungsungewohnte und sozial benachteiligte Fam. &amp; Fam. mit Migrationshintergrund</a:t>
            </a:r>
            <a:endParaRPr sz="3200" dirty="0" smtClean="0"/>
          </a:p>
          <a:p>
            <a:pPr marL="895350" lvl="1" indent="-438150">
              <a:buSzPct val="100000"/>
              <a:buFont typeface="StarSymbol"/>
              <a:buChar char=""/>
            </a:pPr>
            <a:r>
              <a:rPr lang="de-DE" sz="3200" dirty="0"/>
              <a:t>p</a:t>
            </a:r>
            <a:r>
              <a:rPr lang="de-DE" sz="3200" dirty="0" smtClean="0"/>
              <a:t>ersönlich eingeladen</a:t>
            </a:r>
            <a:endParaRPr sz="3200" dirty="0" smtClean="0"/>
          </a:p>
          <a:p>
            <a:pPr marL="895350" lvl="1" indent="-438150">
              <a:buSzPct val="100000"/>
              <a:buFont typeface="StarSymbol"/>
              <a:buChar char=""/>
            </a:pPr>
            <a:r>
              <a:rPr lang="de-DE" sz="3200" dirty="0"/>
              <a:t>s</a:t>
            </a:r>
            <a:r>
              <a:rPr lang="de-DE" sz="3200" dirty="0" smtClean="0"/>
              <a:t>peziell zur Teilnahme motiviert</a:t>
            </a:r>
            <a:endParaRPr sz="3200" dirty="0" smtClean="0"/>
          </a:p>
          <a:p>
            <a:pPr marL="895350" lvl="1" indent="-438150">
              <a:buSzPct val="100000"/>
              <a:buFont typeface="StarSymbol"/>
              <a:buChar char=""/>
            </a:pPr>
            <a:r>
              <a:rPr lang="de-DE" sz="3200" dirty="0" smtClean="0"/>
              <a:t>Kooperations- und Kommunikationsspiele</a:t>
            </a:r>
            <a:endParaRPr sz="3200" dirty="0" smtClean="0"/>
          </a:p>
          <a:p>
            <a:pPr marL="895350" lvl="1" indent="-438150">
              <a:buSzPct val="100000"/>
              <a:buFont typeface="StarSymbol"/>
              <a:buChar char=""/>
            </a:pPr>
            <a:r>
              <a:rPr lang="de-DE" sz="3200" dirty="0"/>
              <a:t>g</a:t>
            </a:r>
            <a:r>
              <a:rPr lang="de-DE" sz="3200" dirty="0" smtClean="0"/>
              <a:t>emeinsames Essen</a:t>
            </a:r>
            <a:endParaRPr sz="3200" dirty="0" smtClean="0"/>
          </a:p>
          <a:p>
            <a:pPr marL="895350" lvl="1" indent="-438150">
              <a:buSzPct val="100000"/>
              <a:buFont typeface="StarSymbol"/>
              <a:buChar char=""/>
            </a:pPr>
            <a:r>
              <a:rPr lang="de-DE" sz="3200" dirty="0" smtClean="0"/>
              <a:t>Elternaustausch</a:t>
            </a:r>
            <a:endParaRPr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-5040"/>
            <a:ext cx="9071640" cy="1875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>
              <a:buSzPct val="25000"/>
            </a:pPr>
            <a:r>
              <a:rPr lang="de-DE" sz="4800" dirty="0" smtClean="0">
                <a:solidFill>
                  <a:srgbClr val="C00000"/>
                </a:solidFill>
              </a:rPr>
              <a:t>1</a:t>
            </a:r>
            <a:r>
              <a:rPr lang="de-DE" sz="4800" dirty="0">
                <a:solidFill>
                  <a:srgbClr val="C00000"/>
                </a:solidFill>
              </a:rPr>
              <a:t>. Strukturschwacher </a:t>
            </a:r>
            <a:r>
              <a:rPr lang="de-DE" sz="4800" dirty="0" smtClean="0">
                <a:solidFill>
                  <a:srgbClr val="C00000"/>
                </a:solidFill>
              </a:rPr>
              <a:t>Raum</a:t>
            </a:r>
            <a:endParaRPr sz="4800" dirty="0">
              <a:solidFill>
                <a:srgbClr val="C00000"/>
              </a:solidFill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1223888" y="1769040"/>
            <a:ext cx="8150152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</a:pPr>
            <a:r>
              <a:rPr lang="de-DE" sz="4400" dirty="0"/>
              <a:t>55 Mio.</a:t>
            </a:r>
            <a:r>
              <a:rPr lang="de-DE" dirty="0"/>
              <a:t> </a:t>
            </a:r>
            <a:r>
              <a:rPr lang="de-DE" sz="3200" dirty="0"/>
              <a:t>Menschen in </a:t>
            </a:r>
            <a:r>
              <a:rPr lang="de-DE" sz="3200" dirty="0" smtClean="0"/>
              <a:t>D. </a:t>
            </a:r>
            <a:r>
              <a:rPr lang="de-DE" sz="3200" dirty="0"/>
              <a:t>leben </a:t>
            </a:r>
            <a:endParaRPr sz="3200" dirty="0"/>
          </a:p>
          <a:p>
            <a:pPr>
              <a:buSzPct val="25000"/>
            </a:pPr>
            <a:r>
              <a:rPr lang="de-DE" sz="4400" dirty="0"/>
              <a:t>außerhalb von Ballungsräumen</a:t>
            </a:r>
            <a:endParaRPr dirty="0"/>
          </a:p>
          <a:p>
            <a:pPr>
              <a:buSzPct val="25000"/>
            </a:pPr>
            <a:endParaRPr lang="de-DE" sz="3200" dirty="0" smtClean="0"/>
          </a:p>
          <a:p>
            <a:pPr>
              <a:buSzPct val="25000"/>
            </a:pPr>
            <a:r>
              <a:rPr lang="de-DE" sz="3200" dirty="0" smtClean="0"/>
              <a:t>			= Anteil </a:t>
            </a:r>
            <a:r>
              <a:rPr lang="de-DE" sz="3200" dirty="0"/>
              <a:t>von </a:t>
            </a:r>
            <a:r>
              <a:rPr lang="de-DE" sz="4400" b="1" dirty="0"/>
              <a:t>68</a:t>
            </a:r>
            <a:r>
              <a:rPr lang="de-DE" sz="4400" b="1" dirty="0" smtClean="0"/>
              <a:t>%</a:t>
            </a:r>
          </a:p>
          <a:p>
            <a:pPr>
              <a:buSzPct val="25000"/>
            </a:pPr>
            <a:endParaRPr dirty="0"/>
          </a:p>
          <a:p>
            <a:pPr>
              <a:buSzPct val="100000"/>
              <a:buFont typeface="Arial" pitchFamily="34" charset="0"/>
              <a:buChar char="•"/>
            </a:pPr>
            <a:r>
              <a:rPr lang="de-DE" sz="3200" dirty="0"/>
              <a:t>e</a:t>
            </a:r>
            <a:r>
              <a:rPr lang="de-DE" sz="3200" dirty="0" smtClean="0"/>
              <a:t>in </a:t>
            </a:r>
            <a:r>
              <a:rPr lang="de-DE" sz="3200" dirty="0"/>
              <a:t>kleinerer, zahlenmäßig </a:t>
            </a:r>
            <a:endParaRPr lang="de-DE" sz="3200" dirty="0" smtClean="0"/>
          </a:p>
          <a:p>
            <a:pPr>
              <a:buSzPct val="100000"/>
            </a:pPr>
            <a:r>
              <a:rPr lang="de-DE" sz="3200" dirty="0" smtClean="0"/>
              <a:t>nicht </a:t>
            </a:r>
            <a:r>
              <a:rPr lang="de-DE" sz="3200" dirty="0"/>
              <a:t>näher bestimmbarer Teil davon </a:t>
            </a:r>
            <a:endParaRPr lang="de-DE" sz="3200" dirty="0" smtClean="0"/>
          </a:p>
          <a:p>
            <a:pPr>
              <a:buSzPct val="100000"/>
            </a:pPr>
            <a:r>
              <a:rPr lang="de-DE" sz="3200" dirty="0" smtClean="0"/>
              <a:t>lebt </a:t>
            </a:r>
            <a:r>
              <a:rPr lang="de-DE" sz="3200" dirty="0"/>
              <a:t>im ländlichen strukturschwachen Raum</a:t>
            </a:r>
            <a:r>
              <a:rPr lang="de-DE" dirty="0"/>
              <a:t>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504000" y="-5040"/>
            <a:ext cx="9071640" cy="1875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>
              <a:buSzPct val="25000"/>
            </a:pPr>
            <a:r>
              <a:rPr lang="de-DE" sz="4800" dirty="0" smtClean="0">
                <a:solidFill>
                  <a:srgbClr val="C00000"/>
                </a:solidFill>
              </a:rPr>
              <a:t>5</a:t>
            </a:r>
            <a:r>
              <a:rPr lang="de-DE" sz="4800" dirty="0">
                <a:solidFill>
                  <a:srgbClr val="C00000"/>
                </a:solidFill>
              </a:rPr>
              <a:t>. </a:t>
            </a:r>
            <a:r>
              <a:rPr lang="de-DE" sz="4800" dirty="0" smtClean="0">
                <a:solidFill>
                  <a:srgbClr val="C00000"/>
                </a:solidFill>
              </a:rPr>
              <a:t>Finanzierung</a:t>
            </a:r>
            <a:endParaRPr sz="4800" dirty="0">
              <a:solidFill>
                <a:srgbClr val="C00000"/>
              </a:solidFill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922800" y="1769039"/>
            <a:ext cx="8870040" cy="5323165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/>
          <a:p>
            <a:pPr marL="457200" indent="-457200">
              <a:buSzPct val="100000"/>
              <a:buFont typeface="StarSymbol"/>
              <a:buChar char=""/>
            </a:pPr>
            <a:r>
              <a:rPr lang="de-DE" sz="3200" dirty="0"/>
              <a:t>In starker Abhängigkeit der jeweiligen Haushaltslage des öffentlichen Jugendhilfeträgers und der Länderzuschüsse</a:t>
            </a:r>
            <a:endParaRPr sz="3200" dirty="0"/>
          </a:p>
          <a:p>
            <a:pPr marL="457200" indent="-457200">
              <a:buSzPct val="100000"/>
              <a:buFont typeface="StarSymbol"/>
              <a:buChar char=""/>
            </a:pPr>
            <a:r>
              <a:rPr lang="de-DE" sz="3200" dirty="0" smtClean="0"/>
              <a:t>Gegenüber </a:t>
            </a:r>
            <a:r>
              <a:rPr lang="de-DE" sz="3200" dirty="0"/>
              <a:t>anderen Pflichtaufgaben nachrangig </a:t>
            </a:r>
            <a:r>
              <a:rPr lang="de-DE" sz="3200" dirty="0" smtClean="0"/>
              <a:t>behandeltes </a:t>
            </a:r>
            <a:r>
              <a:rPr lang="de-DE" sz="3200" dirty="0"/>
              <a:t>Thema</a:t>
            </a:r>
            <a:endParaRPr sz="3200" dirty="0"/>
          </a:p>
          <a:p>
            <a:pPr marL="457200" indent="-457200">
              <a:buSzPct val="100000"/>
              <a:buFont typeface="StarSymbol"/>
              <a:buChar char=""/>
            </a:pPr>
            <a:r>
              <a:rPr lang="de-DE" sz="3200" dirty="0"/>
              <a:t>r</a:t>
            </a:r>
            <a:r>
              <a:rPr lang="de-DE" sz="3200" dirty="0" smtClean="0"/>
              <a:t>egionale </a:t>
            </a:r>
            <a:r>
              <a:rPr lang="de-DE" sz="3200" dirty="0"/>
              <a:t>Bedarfs-, Bestands- und Standortanalyse um vorhandene Ressourcen optimal zu nutzen </a:t>
            </a:r>
            <a:endParaRPr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504000" y="-5040"/>
            <a:ext cx="9071640" cy="1875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>
              <a:buSzPct val="25000"/>
            </a:pPr>
            <a:r>
              <a:rPr lang="de-DE" sz="4800" dirty="0" smtClean="0">
                <a:solidFill>
                  <a:srgbClr val="C00000"/>
                </a:solidFill>
              </a:rPr>
              <a:t>5</a:t>
            </a:r>
            <a:r>
              <a:rPr lang="de-DE" sz="4800" dirty="0">
                <a:solidFill>
                  <a:srgbClr val="C00000"/>
                </a:solidFill>
              </a:rPr>
              <a:t>. </a:t>
            </a:r>
            <a:r>
              <a:rPr lang="de-DE" sz="4800" dirty="0" smtClean="0">
                <a:solidFill>
                  <a:srgbClr val="C00000"/>
                </a:solidFill>
              </a:rPr>
              <a:t>Finanzierung</a:t>
            </a:r>
            <a:endParaRPr sz="4800" dirty="0">
              <a:solidFill>
                <a:srgbClr val="C00000"/>
              </a:solidFill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922800" y="1769039"/>
            <a:ext cx="8870040" cy="5395173"/>
          </a:xfrm>
          <a:prstGeom prst="rect">
            <a:avLst/>
          </a:prstGeom>
        </p:spPr>
        <p:txBody>
          <a:bodyPr wrap="square" lIns="0" tIns="0" rIns="0" bIns="0">
            <a:normAutofit fontScale="77500" lnSpcReduction="20000"/>
          </a:bodyPr>
          <a:lstStyle/>
          <a:p>
            <a:pPr marL="361950" indent="-361950">
              <a:buSzPct val="100000"/>
              <a:buFont typeface="StarSymbol"/>
              <a:buChar char=""/>
            </a:pPr>
            <a:r>
              <a:rPr lang="de-DE" sz="3200" dirty="0"/>
              <a:t>Bsp. MV: </a:t>
            </a:r>
            <a:endParaRPr sz="3200" dirty="0"/>
          </a:p>
          <a:p>
            <a:pPr marL="361950" indent="-361950">
              <a:buSzPct val="100000"/>
              <a:buFont typeface="StarSymbol"/>
              <a:buChar char=""/>
            </a:pPr>
            <a:r>
              <a:rPr lang="de-DE" sz="3200" dirty="0"/>
              <a:t>Umstrukturierung der Finanzen um FB zu strukturieren, besser zu koordinieren, zu vernetzen und </a:t>
            </a:r>
            <a:r>
              <a:rPr lang="de-DE" sz="3200" dirty="0" err="1" smtClean="0"/>
              <a:t>vorallem</a:t>
            </a:r>
            <a:r>
              <a:rPr lang="de-DE" sz="3200" dirty="0" smtClean="0"/>
              <a:t> </a:t>
            </a:r>
            <a:r>
              <a:rPr lang="de-DE" sz="3200" dirty="0"/>
              <a:t>wieder in den Fokus zu rücken</a:t>
            </a:r>
            <a:endParaRPr sz="3200" dirty="0"/>
          </a:p>
          <a:p>
            <a:pPr marL="361950" indent="-361950">
              <a:buSzPct val="100000"/>
              <a:buFont typeface="StarSymbol"/>
              <a:buChar char=""/>
            </a:pPr>
            <a:r>
              <a:rPr lang="de-DE" sz="3200" dirty="0" err="1"/>
              <a:t>Bsp</a:t>
            </a:r>
            <a:r>
              <a:rPr lang="de-DE" sz="3200" dirty="0"/>
              <a:t>: BWB : Landesprogramm STÄRKE</a:t>
            </a:r>
            <a:endParaRPr sz="3200" dirty="0"/>
          </a:p>
          <a:p>
            <a:pPr marL="361950" indent="-361950">
              <a:buSzPct val="100000"/>
              <a:buFont typeface="StarSymbol"/>
              <a:buChar char=""/>
            </a:pPr>
            <a:r>
              <a:rPr lang="de-DE" sz="3200" dirty="0"/>
              <a:t>Gutschein von </a:t>
            </a:r>
            <a:r>
              <a:rPr lang="de-DE" sz="3200" dirty="0" smtClean="0"/>
              <a:t>40 € </a:t>
            </a:r>
            <a:r>
              <a:rPr lang="de-DE" sz="3200" dirty="0"/>
              <a:t>für alle Eltern von Neugeborenen von 2009-2013 ( </a:t>
            </a:r>
            <a:r>
              <a:rPr lang="de-DE" sz="3200" dirty="0" err="1"/>
              <a:t>jährl</a:t>
            </a:r>
            <a:r>
              <a:rPr lang="de-DE" sz="3200" dirty="0"/>
              <a:t>. 4 </a:t>
            </a:r>
            <a:r>
              <a:rPr lang="de-DE" sz="3200" dirty="0" err="1"/>
              <a:t>Mio</a:t>
            </a:r>
            <a:r>
              <a:rPr lang="de-DE" sz="3200" dirty="0"/>
              <a:t> € vom Land)</a:t>
            </a:r>
            <a:endParaRPr sz="3200" dirty="0"/>
          </a:p>
          <a:p>
            <a:pPr marL="800100" lvl="1" indent="-342900">
              <a:buSzPct val="100000"/>
              <a:buFont typeface="StarSymbol"/>
              <a:buChar char=""/>
            </a:pPr>
            <a:r>
              <a:rPr lang="de-DE" sz="3200" dirty="0"/>
              <a:t>Zur Betonung des Stellenwerts von Familien- und Elternbildung, Kooperation der Träger, Weiterentwicklung des Netzwerks</a:t>
            </a:r>
            <a:endParaRPr sz="3200" dirty="0"/>
          </a:p>
          <a:p>
            <a:pPr marL="800100" lvl="1" indent="-342900">
              <a:buSzPct val="100000"/>
              <a:buFont typeface="StarSymbol"/>
              <a:buChar char=""/>
            </a:pPr>
            <a:r>
              <a:rPr lang="de-DE" sz="3200" dirty="0"/>
              <a:t>Landesjugendamt übernimmt Weitergabe und Verteilung der Gelder, koordiniert die Programmdurchführung und berät Jugendämter und Bildungsträger</a:t>
            </a:r>
            <a:endParaRPr sz="3200" dirty="0"/>
          </a:p>
          <a:p>
            <a:pPr marL="800100" lvl="1" indent="-342900">
              <a:buSzPct val="100000"/>
              <a:buFont typeface="StarSymbol"/>
              <a:buChar char=""/>
            </a:pPr>
            <a:r>
              <a:rPr lang="de-DE" sz="3200" dirty="0"/>
              <a:t>Öffentlichen Träger der öffentlichen Jugendhilfe erstatten den Veranstaltern den Wert der eingelösten Gutscheine</a:t>
            </a:r>
            <a:endParaRPr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504000" y="-5040"/>
            <a:ext cx="9071640" cy="1875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>
              <a:buSzPct val="25000"/>
            </a:pPr>
            <a:r>
              <a:rPr lang="de-DE" sz="4800" dirty="0" smtClean="0">
                <a:solidFill>
                  <a:srgbClr val="C00000"/>
                </a:solidFill>
              </a:rPr>
              <a:t>5</a:t>
            </a:r>
            <a:r>
              <a:rPr lang="de-DE" sz="4800" dirty="0">
                <a:solidFill>
                  <a:srgbClr val="C00000"/>
                </a:solidFill>
              </a:rPr>
              <a:t>. </a:t>
            </a:r>
            <a:r>
              <a:rPr lang="de-DE" sz="4800" dirty="0" smtClean="0">
                <a:solidFill>
                  <a:srgbClr val="C00000"/>
                </a:solidFill>
              </a:rPr>
              <a:t>Finanzierung</a:t>
            </a:r>
            <a:endParaRPr sz="4800" dirty="0">
              <a:solidFill>
                <a:srgbClr val="C00000"/>
              </a:solidFill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922800" y="1769039"/>
            <a:ext cx="8870040" cy="5539189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/>
          <a:p>
            <a:pPr marL="457200" indent="-457200">
              <a:buSzPct val="100000"/>
              <a:buFont typeface="StarSymbol"/>
              <a:buChar char=""/>
            </a:pPr>
            <a:r>
              <a:rPr lang="de-DE" sz="3200" dirty="0" err="1"/>
              <a:t>Zusätzl</a:t>
            </a:r>
            <a:r>
              <a:rPr lang="de-DE" sz="3200" dirty="0"/>
              <a:t>. zu </a:t>
            </a:r>
            <a:r>
              <a:rPr lang="de-DE" sz="3200" dirty="0" err="1"/>
              <a:t>aquirierende</a:t>
            </a:r>
            <a:r>
              <a:rPr lang="de-DE" sz="3200" dirty="0"/>
              <a:t> Mittel:</a:t>
            </a:r>
            <a:endParaRPr sz="3200" dirty="0"/>
          </a:p>
          <a:p>
            <a:pPr marL="895350" lvl="1" indent="-438150">
              <a:buSzPct val="100000"/>
              <a:buFont typeface="StarSymbol"/>
              <a:buChar char=""/>
            </a:pPr>
            <a:r>
              <a:rPr lang="de-DE" sz="3200" dirty="0"/>
              <a:t>Aus dem Europäischen Sozialfonds für regionale </a:t>
            </a:r>
            <a:r>
              <a:rPr lang="de-DE" sz="3200" dirty="0"/>
              <a:t>E</a:t>
            </a:r>
            <a:r>
              <a:rPr lang="de-DE" sz="3200" dirty="0" smtClean="0"/>
              <a:t>ntwicklung </a:t>
            </a:r>
            <a:r>
              <a:rPr lang="de-DE" sz="3200" dirty="0"/>
              <a:t>(EFRE)</a:t>
            </a:r>
            <a:endParaRPr sz="3200" dirty="0"/>
          </a:p>
          <a:p>
            <a:pPr marL="895350" lvl="1" indent="-438150">
              <a:buSzPct val="100000"/>
              <a:buFont typeface="StarSymbol"/>
              <a:buChar char=""/>
            </a:pPr>
            <a:r>
              <a:rPr lang="de-DE" sz="3200" dirty="0"/>
              <a:t>Europäischen Sozialfonds (ESF)</a:t>
            </a:r>
            <a:endParaRPr sz="3200" dirty="0"/>
          </a:p>
          <a:p>
            <a:pPr marL="895350" lvl="1" indent="-438150">
              <a:buSzPct val="100000"/>
              <a:buFont typeface="StarSymbol"/>
              <a:buChar char=""/>
            </a:pPr>
            <a:r>
              <a:rPr lang="de-DE" sz="3200" dirty="0"/>
              <a:t>Europäischen </a:t>
            </a:r>
            <a:r>
              <a:rPr lang="de-DE" sz="3200" dirty="0" err="1"/>
              <a:t>Landwirschaftsfonds</a:t>
            </a:r>
            <a:r>
              <a:rPr lang="de-DE" sz="3200" dirty="0"/>
              <a:t> für die </a:t>
            </a:r>
            <a:r>
              <a:rPr lang="de-DE" sz="3200" dirty="0" smtClean="0"/>
              <a:t>Entwicklung </a:t>
            </a:r>
            <a:r>
              <a:rPr lang="de-DE" sz="3200" dirty="0"/>
              <a:t>des ländlichen  Raums (ELER)</a:t>
            </a:r>
            <a:endParaRPr sz="3200" dirty="0"/>
          </a:p>
          <a:p>
            <a:pPr marL="457200" indent="-457200">
              <a:buSzPct val="100000"/>
              <a:buFont typeface="StarSymbol"/>
              <a:buChar char=""/>
            </a:pPr>
            <a:r>
              <a:rPr lang="de-DE" sz="3200" dirty="0"/>
              <a:t>kombinierbar mit Drittmitteln der Träger, Kommunen und Modellprojektgelder des Landes</a:t>
            </a:r>
            <a:endParaRPr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504000" y="-5040"/>
            <a:ext cx="9071640" cy="1875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>
              <a:buSzPct val="25000"/>
            </a:pPr>
            <a:r>
              <a:rPr lang="de-DE" sz="4800" dirty="0" smtClean="0">
                <a:solidFill>
                  <a:srgbClr val="C00000"/>
                </a:solidFill>
              </a:rPr>
              <a:t>5</a:t>
            </a:r>
            <a:r>
              <a:rPr lang="de-DE" sz="4800" dirty="0">
                <a:solidFill>
                  <a:srgbClr val="C00000"/>
                </a:solidFill>
              </a:rPr>
              <a:t>. </a:t>
            </a:r>
            <a:r>
              <a:rPr lang="de-DE" sz="4800" dirty="0" smtClean="0">
                <a:solidFill>
                  <a:srgbClr val="C00000"/>
                </a:solidFill>
              </a:rPr>
              <a:t>Finanzierung</a:t>
            </a:r>
            <a:endParaRPr sz="4800" dirty="0">
              <a:solidFill>
                <a:srgbClr val="C00000"/>
              </a:solidFill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850792" y="1769040"/>
            <a:ext cx="8870040" cy="4384080"/>
          </a:xfrm>
          <a:prstGeom prst="rect">
            <a:avLst/>
          </a:prstGeom>
        </p:spPr>
        <p:txBody>
          <a:bodyPr wrap="square" lIns="0" tIns="0" rIns="0" bIns="0">
            <a:normAutofit lnSpcReduction="10000"/>
          </a:bodyPr>
          <a:lstStyle/>
          <a:p>
            <a:pPr marL="457200" indent="-457200">
              <a:buSzPct val="100000"/>
              <a:buFont typeface="StarSymbol"/>
              <a:buChar char=""/>
            </a:pPr>
            <a:r>
              <a:rPr lang="de-DE" sz="3200" dirty="0" err="1"/>
              <a:t>z</a:t>
            </a:r>
            <a:r>
              <a:rPr lang="de-DE" sz="3200" dirty="0" err="1" smtClean="0"/>
              <a:t>usätzl</a:t>
            </a:r>
            <a:r>
              <a:rPr lang="de-DE" sz="3200" dirty="0"/>
              <a:t>. zu </a:t>
            </a:r>
            <a:r>
              <a:rPr lang="de-DE" sz="3200" dirty="0" smtClean="0"/>
              <a:t>akquirierende </a:t>
            </a:r>
            <a:r>
              <a:rPr lang="de-DE" sz="3200" dirty="0"/>
              <a:t>Mittel für Durchführung eines Modellprojektes oder deutliche Modifizierung vorhandener Programme:</a:t>
            </a:r>
            <a:endParaRPr sz="3200" dirty="0"/>
          </a:p>
          <a:p>
            <a:pPr marL="895350" lvl="1" indent="-438150">
              <a:buSzPct val="100000"/>
              <a:buFont typeface="Symbol" pitchFamily="18" charset="2"/>
              <a:buChar char="-"/>
            </a:pPr>
            <a:r>
              <a:rPr lang="de-DE" sz="3200" dirty="0"/>
              <a:t>Landesmittel der </a:t>
            </a:r>
            <a:r>
              <a:rPr lang="de-DE" sz="3200" dirty="0" smtClean="0"/>
              <a:t>Toto- </a:t>
            </a:r>
            <a:r>
              <a:rPr lang="de-DE" sz="3200" dirty="0"/>
              <a:t>und Lottogesellschaften</a:t>
            </a:r>
            <a:endParaRPr sz="3200" dirty="0"/>
          </a:p>
          <a:p>
            <a:pPr marL="895350" lvl="1" indent="-438150">
              <a:buSzPct val="100000"/>
              <a:buFont typeface="Symbol" pitchFamily="18" charset="2"/>
              <a:buChar char="-"/>
            </a:pPr>
            <a:r>
              <a:rPr lang="de-DE" sz="3200" dirty="0"/>
              <a:t>Fördergelder der Aktion Mensch</a:t>
            </a:r>
            <a:endParaRPr sz="3200" dirty="0"/>
          </a:p>
          <a:p>
            <a:pPr marL="895350" lvl="1" indent="-438150">
              <a:buSzPct val="100000"/>
              <a:buFont typeface="Symbol" pitchFamily="18" charset="2"/>
              <a:buChar char="-"/>
            </a:pPr>
            <a:r>
              <a:rPr lang="de-DE" sz="3200" dirty="0"/>
              <a:t>Stiftung Deutsche Jugendmarke</a:t>
            </a:r>
            <a:endParaRPr sz="3200" dirty="0"/>
          </a:p>
          <a:p>
            <a:pPr marL="895350" lvl="1" indent="-438150">
              <a:buSzPct val="100000"/>
              <a:buFont typeface="Symbol" pitchFamily="18" charset="2"/>
              <a:buChar char="-"/>
            </a:pPr>
            <a:r>
              <a:rPr lang="de-DE" sz="3200" dirty="0"/>
              <a:t>a</a:t>
            </a:r>
            <a:r>
              <a:rPr lang="de-DE" sz="3200" dirty="0" smtClean="0"/>
              <a:t>ndere </a:t>
            </a:r>
            <a:r>
              <a:rPr lang="de-DE" sz="3200" dirty="0"/>
              <a:t>Soziallotterien</a:t>
            </a:r>
            <a:endParaRPr sz="3200" dirty="0"/>
          </a:p>
          <a:p>
            <a:pPr lvl="1">
              <a:buSzPct val="100000"/>
              <a:buFont typeface="StarSymbol"/>
              <a:buChar char=""/>
            </a:pPr>
            <a:endParaRPr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504000" y="-5040"/>
            <a:ext cx="9071640" cy="1875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>
              <a:buSzPct val="25000"/>
            </a:pPr>
            <a:r>
              <a:rPr lang="de-DE" sz="4800" dirty="0" smtClean="0">
                <a:solidFill>
                  <a:srgbClr val="C00000"/>
                </a:solidFill>
              </a:rPr>
              <a:t>5</a:t>
            </a:r>
            <a:r>
              <a:rPr lang="de-DE" sz="4800" dirty="0">
                <a:solidFill>
                  <a:srgbClr val="C00000"/>
                </a:solidFill>
              </a:rPr>
              <a:t>. </a:t>
            </a:r>
            <a:r>
              <a:rPr lang="de-DE" sz="4800" dirty="0" smtClean="0">
                <a:solidFill>
                  <a:srgbClr val="C00000"/>
                </a:solidFill>
              </a:rPr>
              <a:t>Finanzierung</a:t>
            </a:r>
            <a:endParaRPr sz="4800" dirty="0">
              <a:solidFill>
                <a:srgbClr val="C00000"/>
              </a:solidFill>
            </a:endParaRPr>
          </a:p>
        </p:txBody>
      </p:sp>
      <p:sp>
        <p:nvSpPr>
          <p:cNvPr id="100" name="TextShape 2"/>
          <p:cNvSpPr txBox="1"/>
          <p:nvPr/>
        </p:nvSpPr>
        <p:spPr>
          <a:xfrm>
            <a:off x="850792" y="1769039"/>
            <a:ext cx="8870040" cy="5539189"/>
          </a:xfrm>
          <a:prstGeom prst="rect">
            <a:avLst/>
          </a:prstGeom>
        </p:spPr>
        <p:txBody>
          <a:bodyPr wrap="square" lIns="0" tIns="0" rIns="0" bIns="0">
            <a:normAutofit fontScale="92500" lnSpcReduction="10000"/>
          </a:bodyPr>
          <a:lstStyle/>
          <a:p>
            <a:pPr>
              <a:buSzPct val="100000"/>
            </a:pPr>
            <a:r>
              <a:rPr lang="de-DE" sz="3200" dirty="0"/>
              <a:t>Beiträger der Teilnehmenden</a:t>
            </a:r>
            <a:endParaRPr sz="3200" dirty="0"/>
          </a:p>
          <a:p>
            <a:pPr lvl="1" indent="-457200">
              <a:buSzPct val="100000"/>
              <a:buFont typeface="StarSymbol"/>
              <a:buChar char=""/>
            </a:pPr>
            <a:r>
              <a:rPr lang="de-DE" sz="3200" dirty="0"/>
              <a:t>r</a:t>
            </a:r>
            <a:r>
              <a:rPr lang="de-DE" sz="3200" dirty="0" smtClean="0"/>
              <a:t>elevante </a:t>
            </a:r>
            <a:r>
              <a:rPr lang="de-DE" sz="3200" dirty="0"/>
              <a:t>Hemmnis</a:t>
            </a:r>
            <a:endParaRPr sz="3200" dirty="0"/>
          </a:p>
          <a:p>
            <a:pPr lvl="1" indent="-457200">
              <a:buSzPct val="100000"/>
              <a:buFont typeface="StarSymbol"/>
              <a:buChar char=""/>
            </a:pPr>
            <a:r>
              <a:rPr lang="de-DE" sz="3200" dirty="0"/>
              <a:t>d</a:t>
            </a:r>
            <a:r>
              <a:rPr lang="de-DE" sz="3200" dirty="0" smtClean="0"/>
              <a:t>eshalb </a:t>
            </a:r>
            <a:r>
              <a:rPr lang="de-DE" sz="3200" dirty="0"/>
              <a:t>hohe Bedeutung </a:t>
            </a:r>
            <a:r>
              <a:rPr lang="de-DE" sz="3200" dirty="0" err="1" smtClean="0"/>
              <a:t>niedrigschwelliger</a:t>
            </a:r>
            <a:r>
              <a:rPr lang="de-DE" sz="3200" dirty="0" smtClean="0"/>
              <a:t> </a:t>
            </a:r>
            <a:r>
              <a:rPr lang="de-DE" sz="3200" dirty="0"/>
              <a:t>beitragsfreier Angebote, z.B. „offenen Treffs“</a:t>
            </a:r>
            <a:endParaRPr sz="3200" dirty="0"/>
          </a:p>
          <a:p>
            <a:pPr lvl="1" indent="-457200">
              <a:buSzPct val="100000"/>
              <a:buFont typeface="StarSymbol"/>
              <a:buChar char=""/>
            </a:pPr>
            <a:r>
              <a:rPr lang="de-DE" sz="3200" dirty="0"/>
              <a:t>Beitrag hat auch positive </a:t>
            </a:r>
            <a:r>
              <a:rPr lang="de-DE" sz="3200" dirty="0" err="1"/>
              <a:t>Steuerungfkt</a:t>
            </a:r>
            <a:r>
              <a:rPr lang="de-DE" sz="3200" dirty="0"/>
              <a:t>. </a:t>
            </a:r>
            <a:r>
              <a:rPr lang="de-DE" sz="3200" dirty="0" smtClean="0"/>
              <a:t>hinsichtl</a:t>
            </a:r>
            <a:r>
              <a:rPr lang="de-DE" sz="3200" dirty="0"/>
              <a:t>. </a:t>
            </a:r>
            <a:r>
              <a:rPr lang="de-DE" sz="3200" dirty="0" err="1"/>
              <a:t>r</a:t>
            </a:r>
            <a:r>
              <a:rPr lang="de-DE" sz="3200" dirty="0" err="1" smtClean="0"/>
              <a:t>egelm</a:t>
            </a:r>
            <a:r>
              <a:rPr lang="de-DE" sz="3200" dirty="0"/>
              <a:t>. Teilnahme</a:t>
            </a:r>
            <a:endParaRPr sz="3200" dirty="0"/>
          </a:p>
          <a:p>
            <a:pPr lvl="1" indent="-457200">
              <a:buSzPct val="100000"/>
              <a:buFont typeface="StarSymbol"/>
              <a:buChar char=""/>
            </a:pPr>
            <a:r>
              <a:rPr lang="de-DE" sz="3200" dirty="0"/>
              <a:t>f</a:t>
            </a:r>
            <a:r>
              <a:rPr lang="de-DE" sz="3200" dirty="0" smtClean="0"/>
              <a:t>ür </a:t>
            </a:r>
            <a:r>
              <a:rPr lang="de-DE" sz="3200" dirty="0"/>
              <a:t>bessere strukturelle Bedingung: Erhebung von Gebühren an die Einkommenssituation der Familie angepasst</a:t>
            </a:r>
            <a:endParaRPr sz="3200" dirty="0"/>
          </a:p>
          <a:p>
            <a:pPr lvl="1" indent="-457200">
              <a:buSzPct val="100000"/>
              <a:buFont typeface="StarSymbol"/>
              <a:buChar char=""/>
            </a:pPr>
            <a:r>
              <a:rPr lang="de-DE" sz="3200" dirty="0"/>
              <a:t>Berücksichtigung von Einzelfällen, bei denen Gebühr erlassen werden kann</a:t>
            </a:r>
            <a:endParaRPr sz="3200" dirty="0"/>
          </a:p>
          <a:p>
            <a:pPr lvl="1" indent="-457200">
              <a:buSzPct val="100000"/>
              <a:buFont typeface="StarSymbol"/>
              <a:buChar char=""/>
            </a:pPr>
            <a:r>
              <a:rPr lang="de-DE" sz="3200" dirty="0" smtClean="0"/>
              <a:t>Familienbildungsgutscheine</a:t>
            </a:r>
            <a:r>
              <a:rPr lang="de-DE" sz="3200" dirty="0"/>
              <a:t>, die von der Kommune ausgegeben werden</a:t>
            </a:r>
            <a:endParaRPr sz="3200" dirty="0"/>
          </a:p>
          <a:p>
            <a:pPr lvl="1">
              <a:buSzPct val="100000"/>
              <a:buFont typeface="StarSymbol"/>
              <a:buChar char=""/>
            </a:pPr>
            <a:endParaRPr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504000" y="-5040"/>
            <a:ext cx="9071640" cy="1875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>
              <a:buSzPct val="25000"/>
            </a:pPr>
            <a:r>
              <a:rPr lang="de-DE" sz="4800" dirty="0" smtClean="0">
                <a:solidFill>
                  <a:srgbClr val="C00000"/>
                </a:solidFill>
              </a:rPr>
              <a:t>5</a:t>
            </a:r>
            <a:r>
              <a:rPr lang="de-DE" sz="4800" dirty="0">
                <a:solidFill>
                  <a:srgbClr val="C00000"/>
                </a:solidFill>
              </a:rPr>
              <a:t>. </a:t>
            </a:r>
            <a:r>
              <a:rPr lang="de-DE" sz="4800" dirty="0" smtClean="0">
                <a:solidFill>
                  <a:srgbClr val="C00000"/>
                </a:solidFill>
              </a:rPr>
              <a:t>Finanzierung</a:t>
            </a:r>
            <a:endParaRPr sz="4800" dirty="0">
              <a:solidFill>
                <a:srgbClr val="C00000"/>
              </a:solidFill>
            </a:endParaRPr>
          </a:p>
        </p:txBody>
      </p:sp>
      <p:sp>
        <p:nvSpPr>
          <p:cNvPr id="102" name="TextShape 2"/>
          <p:cNvSpPr txBox="1"/>
          <p:nvPr/>
        </p:nvSpPr>
        <p:spPr>
          <a:xfrm>
            <a:off x="850792" y="1769040"/>
            <a:ext cx="8870040" cy="438408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/>
          <a:p>
            <a:pPr marL="361950" indent="-361950">
              <a:buSzPct val="100000"/>
              <a:buFont typeface="Wingdings" pitchFamily="2" charset="2"/>
              <a:buChar char="Ø"/>
            </a:pPr>
            <a:r>
              <a:rPr lang="de-DE" sz="3200" dirty="0"/>
              <a:t>Einbindung lokaler Wirtschaft im Rahmen eines Sponsorings </a:t>
            </a:r>
            <a:r>
              <a:rPr lang="de-DE" sz="3200" dirty="0" smtClean="0"/>
              <a:t>(für </a:t>
            </a:r>
            <a:r>
              <a:rPr lang="de-DE" sz="3200" dirty="0"/>
              <a:t>z.B. Fahrtkostenabdeckung der </a:t>
            </a:r>
            <a:r>
              <a:rPr lang="de-DE" sz="3200" dirty="0" smtClean="0"/>
              <a:t>Ehrenämter</a:t>
            </a:r>
            <a:r>
              <a:rPr lang="de-DE" sz="3200" dirty="0"/>
              <a:t>)</a:t>
            </a:r>
            <a:endParaRPr sz="3200" dirty="0"/>
          </a:p>
          <a:p>
            <a:pPr lvl="1">
              <a:buSzPct val="25000"/>
              <a:buFont typeface="StarSymbol"/>
              <a:buChar char=""/>
            </a:pPr>
            <a:endParaRPr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>
              <a:buSzPct val="25000"/>
            </a:pPr>
            <a:r>
              <a:rPr lang="de-DE" sz="4800" dirty="0">
                <a:solidFill>
                  <a:srgbClr val="C00000"/>
                </a:solidFill>
              </a:rPr>
              <a:t>6. Information &amp; Kommunikation</a:t>
            </a:r>
            <a:endParaRPr sz="4800" dirty="0">
              <a:solidFill>
                <a:srgbClr val="C00000"/>
              </a:solidFill>
            </a:endParaRPr>
          </a:p>
        </p:txBody>
      </p:sp>
      <p:sp>
        <p:nvSpPr>
          <p:cNvPr id="104" name="TextShape 2"/>
          <p:cNvSpPr txBox="1"/>
          <p:nvPr/>
        </p:nvSpPr>
        <p:spPr>
          <a:xfrm>
            <a:off x="850792" y="1769040"/>
            <a:ext cx="8870040" cy="438408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/>
          <a:p>
            <a:pPr marL="457200" indent="-457200">
              <a:buSzPct val="100000"/>
              <a:buFont typeface="StarSymbol"/>
              <a:buChar char=""/>
            </a:pPr>
            <a:r>
              <a:rPr lang="de-DE" sz="3200" dirty="0"/>
              <a:t>Niedrigschwelliger Zugang zu Infos für Familien</a:t>
            </a:r>
            <a:endParaRPr sz="3200" dirty="0"/>
          </a:p>
          <a:p>
            <a:pPr marL="457200" indent="-457200">
              <a:buSzPct val="100000"/>
              <a:buFont typeface="StarSymbol"/>
              <a:buChar char=""/>
            </a:pPr>
            <a:r>
              <a:rPr lang="de-DE" sz="3200" dirty="0"/>
              <a:t>Information </a:t>
            </a:r>
            <a:r>
              <a:rPr lang="de-DE" sz="3200" dirty="0" err="1" smtClean="0"/>
              <a:t>zwichen</a:t>
            </a:r>
            <a:r>
              <a:rPr lang="de-DE" sz="3200" dirty="0" smtClean="0"/>
              <a:t> </a:t>
            </a:r>
            <a:r>
              <a:rPr lang="de-DE" sz="3200" dirty="0"/>
              <a:t>öffentlichen und verschiedenen freien Trägern untereinander ebenso wichtig</a:t>
            </a:r>
            <a:endParaRPr sz="3200" dirty="0"/>
          </a:p>
          <a:p>
            <a:pPr marL="457200" indent="-457200">
              <a:buSzPct val="100000"/>
              <a:buFont typeface="StarSymbol"/>
              <a:buChar char=""/>
            </a:pPr>
            <a:r>
              <a:rPr lang="de-DE" sz="3200" dirty="0"/>
              <a:t>B</a:t>
            </a:r>
            <a:r>
              <a:rPr lang="de-DE" sz="3200" dirty="0" smtClean="0"/>
              <a:t>eides </a:t>
            </a:r>
            <a:r>
              <a:rPr lang="de-DE" sz="3200" dirty="0"/>
              <a:t>ist von erheblicher Bedeutung für Wahrnehmung des Angebots.</a:t>
            </a:r>
            <a:endParaRPr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>
              <a:buSzPct val="25000"/>
            </a:pPr>
            <a:r>
              <a:rPr lang="de-DE" sz="4800" dirty="0">
                <a:solidFill>
                  <a:srgbClr val="C00000"/>
                </a:solidFill>
              </a:rPr>
              <a:t>6. Information &amp; Kommunikation</a:t>
            </a:r>
            <a:endParaRPr sz="4800" dirty="0">
              <a:solidFill>
                <a:srgbClr val="C00000"/>
              </a:solidFill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850792" y="1769040"/>
            <a:ext cx="8870040" cy="438408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/>
          <a:p>
            <a:pPr marL="457200" indent="-457200">
              <a:buSzPct val="100000"/>
              <a:buFont typeface="StarSymbol"/>
              <a:buChar char=""/>
            </a:pPr>
            <a:r>
              <a:rPr lang="de-DE" sz="3200" dirty="0"/>
              <a:t>Fam. sind nicht mit dem Begriff FB vertraut</a:t>
            </a:r>
            <a:endParaRPr sz="3200" dirty="0"/>
          </a:p>
          <a:p>
            <a:pPr marL="457200" indent="-457200">
              <a:buSzPct val="100000"/>
              <a:buFont typeface="StarSymbol"/>
              <a:buChar char=""/>
            </a:pPr>
            <a:r>
              <a:rPr lang="de-DE" sz="3200" dirty="0"/>
              <a:t>Fam. </a:t>
            </a:r>
            <a:r>
              <a:rPr lang="de-DE" sz="3200" dirty="0" smtClean="0"/>
              <a:t>kennt institutionellen </a:t>
            </a:r>
            <a:r>
              <a:rPr lang="de-DE" sz="3200" dirty="0"/>
              <a:t>Strukturen nicht</a:t>
            </a:r>
            <a:endParaRPr sz="3200" dirty="0"/>
          </a:p>
          <a:p>
            <a:pPr marL="457200" indent="-457200">
              <a:buSzPct val="100000"/>
              <a:buFont typeface="StarSymbol"/>
              <a:buChar char=""/>
            </a:pPr>
            <a:endParaRPr sz="3200" dirty="0"/>
          </a:p>
          <a:p>
            <a:pPr marL="457200" indent="-457200">
              <a:buSzPct val="100000"/>
              <a:buFont typeface="StarSymbol"/>
              <a:buChar char=""/>
            </a:pPr>
            <a:r>
              <a:rPr lang="de-DE" sz="3200" dirty="0"/>
              <a:t>Flyer mit konkreten Kursplänen und Veranstaltungen an gut überdachte Orte</a:t>
            </a:r>
            <a:endParaRPr sz="3200" dirty="0"/>
          </a:p>
          <a:p>
            <a:pPr marL="457200" indent="-457200">
              <a:buSzPct val="100000"/>
              <a:buFont typeface="StarSymbol"/>
              <a:buChar char=""/>
            </a:pPr>
            <a:r>
              <a:rPr lang="de-DE" sz="3200" dirty="0"/>
              <a:t>a</a:t>
            </a:r>
            <a:r>
              <a:rPr lang="de-DE" sz="3200" dirty="0" smtClean="0"/>
              <a:t>nlassbezogene </a:t>
            </a:r>
            <a:r>
              <a:rPr lang="de-DE" sz="3200" dirty="0"/>
              <a:t>Verteilung oder persönliche Weitergabe durch </a:t>
            </a:r>
            <a:r>
              <a:rPr lang="de-DE" sz="3200" dirty="0" err="1"/>
              <a:t>MultiplikatorInnen</a:t>
            </a:r>
            <a:endParaRPr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>
              <a:buSzPct val="25000"/>
            </a:pPr>
            <a:r>
              <a:rPr lang="de-DE" sz="4800" dirty="0">
                <a:solidFill>
                  <a:srgbClr val="C00000"/>
                </a:solidFill>
              </a:rPr>
              <a:t>6. Information &amp; Kommunikation</a:t>
            </a:r>
            <a:endParaRPr sz="4800" dirty="0">
              <a:solidFill>
                <a:srgbClr val="C00000"/>
              </a:solidFill>
            </a:endParaRPr>
          </a:p>
        </p:txBody>
      </p:sp>
      <p:sp>
        <p:nvSpPr>
          <p:cNvPr id="108" name="TextShape 2"/>
          <p:cNvSpPr txBox="1"/>
          <p:nvPr/>
        </p:nvSpPr>
        <p:spPr>
          <a:xfrm>
            <a:off x="994808" y="1769040"/>
            <a:ext cx="8870040" cy="438408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/>
          <a:p>
            <a:pPr>
              <a:buSzPct val="25000"/>
            </a:pPr>
            <a:r>
              <a:rPr lang="de-DE" sz="3200" dirty="0"/>
              <a:t>Im ländlichen Raum hat sich vor allem die </a:t>
            </a:r>
            <a:r>
              <a:rPr lang="de-DE" sz="3200" dirty="0" smtClean="0"/>
              <a:t>persönliche </a:t>
            </a:r>
            <a:r>
              <a:rPr lang="de-DE" sz="3200" dirty="0"/>
              <a:t>Ansprache besonders bewährt.</a:t>
            </a:r>
            <a:endParaRPr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>
              <a:buSzPct val="25000"/>
            </a:pPr>
            <a:r>
              <a:rPr lang="de-DE" sz="4800" dirty="0">
                <a:solidFill>
                  <a:srgbClr val="C00000"/>
                </a:solidFill>
              </a:rPr>
              <a:t>6. Information &amp; Kommunikation</a:t>
            </a:r>
            <a:endParaRPr sz="4800" dirty="0">
              <a:solidFill>
                <a:srgbClr val="C00000"/>
              </a:solidFill>
            </a:endParaRPr>
          </a:p>
        </p:txBody>
      </p:sp>
      <p:sp>
        <p:nvSpPr>
          <p:cNvPr id="112" name="TextShape 2"/>
          <p:cNvSpPr txBox="1"/>
          <p:nvPr/>
        </p:nvSpPr>
        <p:spPr>
          <a:xfrm>
            <a:off x="850792" y="1769039"/>
            <a:ext cx="8870040" cy="5467181"/>
          </a:xfrm>
          <a:prstGeom prst="rect">
            <a:avLst/>
          </a:prstGeom>
        </p:spPr>
        <p:txBody>
          <a:bodyPr wrap="square" lIns="0" tIns="0" rIns="0" bIns="0">
            <a:normAutofit fontScale="92500" lnSpcReduction="20000"/>
          </a:bodyPr>
          <a:lstStyle/>
          <a:p>
            <a:pPr marL="457200" indent="-457200">
              <a:buSzPct val="100000"/>
              <a:buFont typeface="StarSymbol"/>
              <a:buChar char=""/>
            </a:pPr>
            <a:r>
              <a:rPr lang="de-DE" sz="3200" dirty="0" err="1" smtClean="0"/>
              <a:t>Bsp</a:t>
            </a:r>
            <a:r>
              <a:rPr lang="de-DE" sz="3200" dirty="0" smtClean="0"/>
              <a:t>: Mobiles Familienbüro im Landkreis Erlangen-Höchstadt seit 2008</a:t>
            </a:r>
            <a:endParaRPr sz="3200" dirty="0" smtClean="0"/>
          </a:p>
          <a:p>
            <a:pPr marL="457200" indent="-457200">
              <a:buSzPct val="100000"/>
              <a:buFont typeface="StarSymbol"/>
              <a:buChar char=""/>
            </a:pPr>
            <a:r>
              <a:rPr lang="de-DE" sz="3200" dirty="0" smtClean="0"/>
              <a:t>„Beratung, die ankommt!“ Info-Mobil für mehr Orts- und Bürgernähe für die Familien</a:t>
            </a:r>
            <a:endParaRPr sz="3200" dirty="0" smtClean="0"/>
          </a:p>
          <a:p>
            <a:pPr marL="895350" lvl="1" indent="-438150">
              <a:buSzPct val="100000"/>
              <a:buFont typeface="Symbol" pitchFamily="18" charset="2"/>
              <a:buChar char="-"/>
            </a:pPr>
            <a:r>
              <a:rPr lang="de-DE" sz="3200" dirty="0" smtClean="0"/>
              <a:t>Unterstützung</a:t>
            </a:r>
            <a:r>
              <a:rPr lang="de-DE" sz="3200" dirty="0"/>
              <a:t>, Beratung und Service „vor die Haustür“</a:t>
            </a:r>
            <a:endParaRPr sz="3200" dirty="0"/>
          </a:p>
          <a:p>
            <a:pPr marL="895350" lvl="1" indent="-438150">
              <a:buSzPct val="100000"/>
              <a:buFont typeface="Symbol" pitchFamily="18" charset="2"/>
              <a:buChar char="-"/>
            </a:pPr>
            <a:r>
              <a:rPr lang="de-DE" sz="3200" dirty="0"/>
              <a:t>Mobiles Familienbüro mit Teams unterschiedlicher institutioneller Herkunft, auf Abruf, für Einsatz in den Gemeinden; direkte Informationsweitergabe an die Fam. zu bestimmten Themen</a:t>
            </a:r>
            <a:endParaRPr sz="3200" dirty="0"/>
          </a:p>
          <a:p>
            <a:pPr marL="895350" lvl="1" indent="-438150">
              <a:buSzPct val="100000"/>
              <a:buFont typeface="Symbol" pitchFamily="18" charset="2"/>
              <a:buChar char="-"/>
            </a:pPr>
            <a:r>
              <a:rPr lang="de-DE" sz="3200" dirty="0" smtClean="0"/>
              <a:t>Nutzung vorhandener Räume der – Bürgertreffs, Gemeinde, Kirche, Freizeitheime, Rathäuser</a:t>
            </a:r>
            <a:endParaRPr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-5040"/>
            <a:ext cx="9071640" cy="1875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>
              <a:buSzPct val="25000"/>
            </a:pPr>
            <a:r>
              <a:rPr lang="de-DE" sz="4800" dirty="0" smtClean="0">
                <a:solidFill>
                  <a:srgbClr val="C00000"/>
                </a:solidFill>
              </a:rPr>
              <a:t>1</a:t>
            </a:r>
            <a:r>
              <a:rPr lang="de-DE" sz="4800" dirty="0">
                <a:solidFill>
                  <a:srgbClr val="C00000"/>
                </a:solidFill>
              </a:rPr>
              <a:t>. Strukturschwacher </a:t>
            </a:r>
            <a:r>
              <a:rPr lang="de-DE" sz="4800" dirty="0" smtClean="0">
                <a:solidFill>
                  <a:srgbClr val="C00000"/>
                </a:solidFill>
              </a:rPr>
              <a:t>Raum</a:t>
            </a:r>
            <a:endParaRPr sz="4800" dirty="0">
              <a:solidFill>
                <a:srgbClr val="C00000"/>
              </a:solidFill>
            </a:endParaRPr>
          </a:p>
        </p:txBody>
      </p:sp>
      <p:sp>
        <p:nvSpPr>
          <p:cNvPr id="44" name="TextShape 2"/>
          <p:cNvSpPr txBox="1"/>
          <p:nvPr/>
        </p:nvSpPr>
        <p:spPr>
          <a:xfrm>
            <a:off x="2087984" y="1979637"/>
            <a:ext cx="6984776" cy="5140435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</a:pPr>
            <a:r>
              <a:rPr lang="de-DE" sz="3200" dirty="0"/>
              <a:t>Kriterien für </a:t>
            </a:r>
            <a:r>
              <a:rPr lang="de-DE" sz="3200" dirty="0" err="1" smtClean="0"/>
              <a:t>Def</a:t>
            </a:r>
            <a:r>
              <a:rPr lang="de-DE" sz="3200" dirty="0" smtClean="0"/>
              <a:t>.:</a:t>
            </a:r>
          </a:p>
          <a:p>
            <a:pPr>
              <a:buSzPct val="25000"/>
              <a:buFont typeface="StarSymbol"/>
              <a:buChar char=""/>
            </a:pPr>
            <a:endParaRPr sz="3200" dirty="0"/>
          </a:p>
          <a:p>
            <a:pPr lvl="1">
              <a:buSzPct val="25000"/>
            </a:pPr>
            <a:r>
              <a:rPr lang="de-DE" sz="3200" dirty="0" smtClean="0"/>
              <a:t>- Abwanderung vorwiegend</a:t>
            </a:r>
          </a:p>
          <a:p>
            <a:pPr lvl="1">
              <a:buSzPct val="25000"/>
            </a:pPr>
            <a:r>
              <a:rPr lang="de-DE" sz="3200" dirty="0" smtClean="0"/>
              <a:t>	junger </a:t>
            </a:r>
            <a:r>
              <a:rPr lang="de-DE" sz="3200" dirty="0"/>
              <a:t>Bevölkerungsgruppen</a:t>
            </a:r>
            <a:endParaRPr sz="3200" dirty="0"/>
          </a:p>
          <a:p>
            <a:pPr lvl="1">
              <a:buSzPct val="25000"/>
            </a:pPr>
            <a:r>
              <a:rPr lang="de-DE" sz="3200" dirty="0" smtClean="0"/>
              <a:t>- Verlagerung </a:t>
            </a:r>
            <a:r>
              <a:rPr lang="de-DE" sz="3200" dirty="0"/>
              <a:t>von Betrieben</a:t>
            </a:r>
            <a:endParaRPr sz="3200" dirty="0"/>
          </a:p>
          <a:p>
            <a:pPr lvl="1">
              <a:buSzPct val="25000"/>
            </a:pPr>
            <a:r>
              <a:rPr lang="de-DE" sz="3200" dirty="0" smtClean="0"/>
              <a:t>- Fehlen </a:t>
            </a:r>
            <a:r>
              <a:rPr lang="de-DE" sz="3200" dirty="0"/>
              <a:t>von </a:t>
            </a:r>
            <a:r>
              <a:rPr lang="de-DE" sz="3200" dirty="0" err="1"/>
              <a:t>wirtschaftl</a:t>
            </a:r>
            <a:r>
              <a:rPr lang="de-DE" sz="3200" dirty="0"/>
              <a:t>. Alternativen  </a:t>
            </a:r>
            <a:endParaRPr sz="3200" dirty="0"/>
          </a:p>
          <a:p>
            <a:pPr lvl="1">
              <a:buSzPct val="25000"/>
            </a:pPr>
            <a:r>
              <a:rPr lang="de-DE" sz="3200" dirty="0" smtClean="0"/>
              <a:t>- Rückläufige </a:t>
            </a:r>
            <a:r>
              <a:rPr lang="de-DE" sz="3200" dirty="0"/>
              <a:t>Entwicklung </a:t>
            </a:r>
            <a:endParaRPr lang="de-DE" sz="3200" dirty="0" smtClean="0"/>
          </a:p>
          <a:p>
            <a:pPr lvl="2">
              <a:buSzPct val="25000"/>
            </a:pPr>
            <a:r>
              <a:rPr lang="de-DE" sz="3200" dirty="0" smtClean="0"/>
              <a:t>der Versorgungsangebote</a:t>
            </a:r>
          </a:p>
          <a:p>
            <a:pPr lvl="2">
              <a:buSzPct val="25000"/>
            </a:pPr>
            <a:endParaRPr lang="de-DE" sz="3200" dirty="0" smtClean="0"/>
          </a:p>
          <a:p>
            <a:pPr lvl="2">
              <a:buSzPct val="25000"/>
            </a:pPr>
            <a:endParaRPr lang="de-DE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>
              <a:buSzPct val="25000"/>
            </a:pPr>
            <a:r>
              <a:rPr lang="de-DE" sz="4800" dirty="0">
                <a:solidFill>
                  <a:srgbClr val="C00000"/>
                </a:solidFill>
              </a:rPr>
              <a:t>6. Information &amp; Kommunikation</a:t>
            </a:r>
            <a:endParaRPr sz="4800" dirty="0">
              <a:solidFill>
                <a:srgbClr val="C00000"/>
              </a:solidFill>
            </a:endParaRPr>
          </a:p>
        </p:txBody>
      </p:sp>
      <p:sp>
        <p:nvSpPr>
          <p:cNvPr id="114" name="TextShape 2"/>
          <p:cNvSpPr txBox="1"/>
          <p:nvPr/>
        </p:nvSpPr>
        <p:spPr>
          <a:xfrm>
            <a:off x="850792" y="1769040"/>
            <a:ext cx="8870040" cy="438408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/>
          <a:p>
            <a:pPr marL="457200" indent="-457200">
              <a:buSzPct val="100000"/>
              <a:buFont typeface="StarSymbol"/>
              <a:buChar char=""/>
            </a:pPr>
            <a:r>
              <a:rPr lang="de-DE" sz="3200" dirty="0"/>
              <a:t>Lokale und regionale Rundfunk- und Printmedien nutzend</a:t>
            </a:r>
            <a:endParaRPr sz="3200" dirty="0"/>
          </a:p>
          <a:p>
            <a:pPr marL="457200" indent="-457200">
              <a:buSzPct val="100000"/>
              <a:buFont typeface="StarSymbol"/>
              <a:buChar char=""/>
            </a:pPr>
            <a:r>
              <a:rPr lang="de-DE" sz="3200" dirty="0"/>
              <a:t>Kommunale Amtsblätter</a:t>
            </a:r>
            <a:endParaRPr sz="3200" dirty="0"/>
          </a:p>
          <a:p>
            <a:pPr marL="457200" indent="-457200">
              <a:buSzPct val="100000"/>
              <a:buFont typeface="StarSymbol"/>
              <a:buChar char=""/>
            </a:pPr>
            <a:r>
              <a:rPr lang="de-DE" sz="3200" dirty="0"/>
              <a:t>Aushänge</a:t>
            </a:r>
            <a:endParaRPr sz="3200" dirty="0"/>
          </a:p>
          <a:p>
            <a:pPr marL="457200" indent="-457200">
              <a:buSzPct val="100000"/>
              <a:buFont typeface="StarSymbol"/>
              <a:buChar char=""/>
            </a:pPr>
            <a:r>
              <a:rPr lang="de-DE" sz="3200" dirty="0"/>
              <a:t>Broschüre der Kommune</a:t>
            </a:r>
            <a:endParaRPr sz="3200" dirty="0"/>
          </a:p>
          <a:p>
            <a:pPr marL="457200" indent="-457200">
              <a:buSzPct val="100000"/>
              <a:buFont typeface="StarSymbol"/>
              <a:buChar char=""/>
            </a:pPr>
            <a:r>
              <a:rPr lang="de-DE" sz="3200" dirty="0"/>
              <a:t>Internet</a:t>
            </a:r>
            <a:endParaRPr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de-DE" sz="4800" dirty="0">
                <a:solidFill>
                  <a:srgbClr val="C00000"/>
                </a:solidFill>
              </a:rPr>
              <a:t>Verwendete Literatur</a:t>
            </a:r>
            <a:endParaRPr sz="4800" dirty="0">
              <a:solidFill>
                <a:srgbClr val="C00000"/>
              </a:solidFill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504000" y="1769040"/>
            <a:ext cx="887004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 dirty="0"/>
          </a:p>
        </p:txBody>
      </p:sp>
      <p:sp>
        <p:nvSpPr>
          <p:cNvPr id="4" name="Textfeld 3"/>
          <p:cNvSpPr txBox="1"/>
          <p:nvPr/>
        </p:nvSpPr>
        <p:spPr>
          <a:xfrm>
            <a:off x="1123942" y="1691605"/>
            <a:ext cx="8020826" cy="5868070"/>
          </a:xfrm>
          <a:prstGeom prst="rect">
            <a:avLst/>
          </a:prstGeom>
          <a:noFill/>
        </p:spPr>
        <p:txBody>
          <a:bodyPr wrap="square" rtlCol="0">
            <a:normAutofit fontScale="62500" lnSpcReduction="20000"/>
          </a:bodyPr>
          <a:lstStyle/>
          <a:p>
            <a:r>
              <a:rPr lang="de-DE" sz="3200" dirty="0" smtClean="0"/>
              <a:t>Bayerisches Staatsministerium für Arbeit und Soziales, Familien und Frauen. (2003). Innovative Ansätze in der Eltern- und Familienbildung. Modellprojekte in Bayern. München: </a:t>
            </a:r>
            <a:r>
              <a:rPr lang="de-DE" sz="3200" dirty="0" err="1" smtClean="0"/>
              <a:t>Mintzel</a:t>
            </a:r>
            <a:r>
              <a:rPr lang="de-DE" sz="3200" dirty="0" smtClean="0"/>
              <a:t> Druck.</a:t>
            </a:r>
          </a:p>
          <a:p>
            <a:endParaRPr lang="de-DE" sz="3200" b="1" dirty="0"/>
          </a:p>
          <a:p>
            <a:r>
              <a:rPr lang="de-DE" sz="3200" b="1" dirty="0" smtClean="0"/>
              <a:t>Bird, K., Hübner, W. (2013). Handbuch der Eltern- und Familienbildung mit Familien in benachteiligten Lebenslagen. Opladen: Verlag Barbara </a:t>
            </a:r>
            <a:r>
              <a:rPr lang="de-DE" sz="3200" b="1" dirty="0" err="1" smtClean="0"/>
              <a:t>Budrich</a:t>
            </a:r>
            <a:r>
              <a:rPr lang="de-DE" sz="3200" b="1" dirty="0" smtClean="0"/>
              <a:t>.</a:t>
            </a:r>
          </a:p>
          <a:p>
            <a:endParaRPr lang="de-DE" sz="3200" b="1" dirty="0" smtClean="0"/>
          </a:p>
          <a:p>
            <a:r>
              <a:rPr lang="de-DE" sz="3200" b="1" dirty="0" smtClean="0"/>
              <a:t>Deutscher  Verein für öffentliche und private Fürsorge e.V. (2009). Empfehlungen des Deutschen Vereins zur Familienbildung im ländlichen strukturschwachen Raum. Berlin: Deutscher Verein.</a:t>
            </a:r>
            <a:endParaRPr lang="de-DE" sz="3200" dirty="0" smtClean="0"/>
          </a:p>
          <a:p>
            <a:endParaRPr lang="de-DE" sz="3200" dirty="0"/>
          </a:p>
          <a:p>
            <a:r>
              <a:rPr lang="de-DE" sz="3200" dirty="0" err="1" smtClean="0"/>
              <a:t>Sächsiches</a:t>
            </a:r>
            <a:r>
              <a:rPr lang="de-DE" sz="3200" dirty="0" smtClean="0"/>
              <a:t> Landesamt für Familie und Soziales. (2007). Modellprojekt „Familienbildung in Kooperation mit Kindertageseinrichtungen“. Dresden: Druckfabrik Dresden.</a:t>
            </a:r>
          </a:p>
          <a:p>
            <a:endParaRPr lang="de-DE" sz="3200" dirty="0"/>
          </a:p>
          <a:p>
            <a:r>
              <a:rPr lang="de-DE" sz="3200" b="1" dirty="0" smtClean="0"/>
              <a:t>Stange, W., Krüger, R., Henschel, A. (2013). Familie im Zentrum – ‚</a:t>
            </a:r>
            <a:r>
              <a:rPr lang="de-DE" sz="3200" b="1" dirty="0" err="1" smtClean="0"/>
              <a:t>FiZ</a:t>
            </a:r>
            <a:r>
              <a:rPr lang="de-DE" sz="3200" b="1" dirty="0" smtClean="0"/>
              <a:t>‘ Präventive Familienförderung. Berlin: Lehmanns Media.</a:t>
            </a:r>
            <a:endParaRPr lang="de-DE" sz="3200" dirty="0"/>
          </a:p>
          <a:p>
            <a:endParaRPr lang="de-DE" sz="3200" dirty="0"/>
          </a:p>
          <a:p>
            <a:r>
              <a:rPr lang="de-DE" sz="3200" dirty="0" smtClean="0"/>
              <a:t>Stadt Köln, Jugendamt, Abteilung Jugendförderung (Hrsg.). (1995). Familienbildung heute: Prävention oder Luxus. Köln: </a:t>
            </a:r>
            <a:r>
              <a:rPr lang="de-DE" sz="3200" dirty="0" err="1" smtClean="0"/>
              <a:t>Maternus</a:t>
            </a:r>
            <a:r>
              <a:rPr lang="de-DE" sz="3200" dirty="0"/>
              <a:t>.</a:t>
            </a:r>
            <a:endParaRPr lang="de-DE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18" name="TextShape 2"/>
          <p:cNvSpPr txBox="1"/>
          <p:nvPr/>
        </p:nvSpPr>
        <p:spPr>
          <a:xfrm>
            <a:off x="1210585" y="1763613"/>
            <a:ext cx="887004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</a:pPr>
            <a:r>
              <a:rPr lang="de-DE" sz="3200" dirty="0"/>
              <a:t>Herzlichen Dank für Ihre </a:t>
            </a:r>
            <a:r>
              <a:rPr lang="de-DE" sz="3200" dirty="0" smtClean="0"/>
              <a:t>Aufmerksamkeit!</a:t>
            </a:r>
            <a:endParaRPr sz="3200" dirty="0"/>
          </a:p>
          <a:p>
            <a:pPr>
              <a:buSzPct val="25000"/>
            </a:pPr>
            <a:endParaRPr sz="3200" dirty="0"/>
          </a:p>
          <a:p>
            <a:pPr>
              <a:buSzPct val="25000"/>
            </a:pPr>
            <a:r>
              <a:rPr lang="de-DE" sz="3200" dirty="0">
                <a:hlinkClick r:id="rId2"/>
              </a:rPr>
              <a:t>Robeck@hs-nb.de</a:t>
            </a:r>
            <a:endParaRPr sz="3200" dirty="0"/>
          </a:p>
          <a:p>
            <a:pPr>
              <a:buSzPct val="25000"/>
            </a:pPr>
            <a:r>
              <a:rPr lang="de-DE" sz="3200" dirty="0" smtClean="0">
                <a:hlinkClick r:id="rId3"/>
              </a:rPr>
              <a:t>Ackermann@hs-nb.de</a:t>
            </a:r>
            <a:endParaRPr lang="de-DE" sz="3200" dirty="0" smtClean="0"/>
          </a:p>
          <a:p>
            <a:pPr>
              <a:buSzPct val="25000"/>
            </a:pPr>
            <a:endParaRPr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4000" y="-5040"/>
            <a:ext cx="9071640" cy="1875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>
              <a:buSzPct val="25000"/>
            </a:pPr>
            <a:r>
              <a:rPr lang="de-DE" sz="4800" dirty="0" smtClean="0">
                <a:solidFill>
                  <a:srgbClr val="C00000"/>
                </a:solidFill>
              </a:rPr>
              <a:t>1</a:t>
            </a:r>
            <a:r>
              <a:rPr lang="de-DE" sz="4800" dirty="0">
                <a:solidFill>
                  <a:srgbClr val="C00000"/>
                </a:solidFill>
              </a:rPr>
              <a:t>. Strukturschwacher Raum</a:t>
            </a:r>
            <a:r>
              <a:rPr lang="de-DE" sz="1400" dirty="0">
                <a:solidFill>
                  <a:srgbClr val="C00000"/>
                </a:solidFill>
              </a:rPr>
              <a:t>
</a:t>
            </a:r>
            <a:endParaRPr sz="1400" dirty="0">
              <a:solidFill>
                <a:srgbClr val="C00000"/>
              </a:solidFill>
            </a:endParaRPr>
          </a:p>
        </p:txBody>
      </p:sp>
      <p:sp>
        <p:nvSpPr>
          <p:cNvPr id="46" name="TextShape 2"/>
          <p:cNvSpPr txBox="1"/>
          <p:nvPr/>
        </p:nvSpPr>
        <p:spPr>
          <a:xfrm>
            <a:off x="1151880" y="2051644"/>
            <a:ext cx="8352120" cy="4212355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</a:pPr>
            <a:r>
              <a:rPr lang="de-DE" sz="3200" dirty="0"/>
              <a:t>Kriterien für </a:t>
            </a:r>
            <a:r>
              <a:rPr lang="de-DE" sz="3200" dirty="0" err="1"/>
              <a:t>Def</a:t>
            </a:r>
            <a:r>
              <a:rPr lang="de-DE" sz="3200" dirty="0" smtClean="0"/>
              <a:t>.:</a:t>
            </a:r>
          </a:p>
          <a:p>
            <a:pPr>
              <a:buSzPct val="25000"/>
              <a:buFont typeface="StarSymbol"/>
              <a:buChar char=""/>
            </a:pPr>
            <a:endParaRPr lang="de-DE" sz="3200" dirty="0" smtClean="0"/>
          </a:p>
          <a:p>
            <a:pPr lvl="1">
              <a:buSzPct val="25000"/>
            </a:pPr>
            <a:r>
              <a:rPr lang="de-DE" sz="3200" dirty="0" smtClean="0"/>
              <a:t>"</a:t>
            </a:r>
            <a:r>
              <a:rPr lang="de-DE" sz="3200" dirty="0" err="1" smtClean="0"/>
              <a:t>Pheripheres</a:t>
            </a:r>
            <a:r>
              <a:rPr lang="de-DE" sz="3200" dirty="0" smtClean="0"/>
              <a:t>, häufig weit von den</a:t>
            </a:r>
          </a:p>
          <a:p>
            <a:pPr lvl="1">
              <a:buSzPct val="25000"/>
            </a:pPr>
            <a:r>
              <a:rPr lang="de-DE" sz="3200" dirty="0" smtClean="0"/>
              <a:t>Zentralräumen gelegenes Gebiet“</a:t>
            </a:r>
          </a:p>
          <a:p>
            <a:pPr lvl="3">
              <a:buSzPct val="25000"/>
            </a:pPr>
            <a:endParaRPr lang="de-DE" sz="3200" dirty="0" smtClean="0"/>
          </a:p>
          <a:p>
            <a:pPr lvl="3">
              <a:buSzPct val="25000"/>
            </a:pPr>
            <a:r>
              <a:rPr lang="de-DE" sz="2000" dirty="0" smtClean="0"/>
              <a:t>laut Akademie für Raumforschung und Landesplanung</a:t>
            </a:r>
          </a:p>
          <a:p>
            <a:pPr>
              <a:buSzPct val="25000"/>
              <a:buFont typeface="StarSymbol"/>
              <a:buChar char=""/>
            </a:pPr>
            <a:endParaRPr sz="3200" dirty="0"/>
          </a:p>
          <a:p>
            <a:endParaRPr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504000" y="320421"/>
            <a:ext cx="9071640" cy="1875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>
              <a:buSzPct val="25000"/>
            </a:pPr>
            <a:r>
              <a:rPr lang="de-DE" sz="4800" dirty="0" smtClean="0">
                <a:solidFill>
                  <a:srgbClr val="C00000"/>
                </a:solidFill>
              </a:rPr>
              <a:t>1</a:t>
            </a:r>
            <a:r>
              <a:rPr lang="de-DE" sz="4800" dirty="0">
                <a:solidFill>
                  <a:srgbClr val="C00000"/>
                </a:solidFill>
              </a:rPr>
              <a:t>. Strukturschwacher Raum
</a:t>
            </a:r>
            <a:endParaRPr sz="4800" dirty="0">
              <a:solidFill>
                <a:srgbClr val="C00000"/>
              </a:solidFill>
            </a:endParaRPr>
          </a:p>
        </p:txBody>
      </p:sp>
      <p:sp>
        <p:nvSpPr>
          <p:cNvPr id="48" name="TextShape 2"/>
          <p:cNvSpPr txBox="1"/>
          <p:nvPr/>
        </p:nvSpPr>
        <p:spPr>
          <a:xfrm>
            <a:off x="1295896" y="1907629"/>
            <a:ext cx="8424936" cy="44319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buSzPct val="100000"/>
              <a:buFontTx/>
              <a:buChar char="-"/>
            </a:pPr>
            <a:r>
              <a:rPr lang="de-DE" sz="3200" dirty="0" smtClean="0"/>
              <a:t>Lebenszusammenhänge des strukturschwachen Raums unterscheidet </a:t>
            </a:r>
            <a:r>
              <a:rPr lang="de-DE" sz="3200" dirty="0"/>
              <a:t>sich deutlich </a:t>
            </a:r>
            <a:r>
              <a:rPr lang="de-DE" sz="3200" dirty="0" smtClean="0"/>
              <a:t>von städtischen </a:t>
            </a:r>
            <a:r>
              <a:rPr lang="de-DE" sz="3200" dirty="0"/>
              <a:t>Gebieten in der Zusammensetzung </a:t>
            </a:r>
            <a:endParaRPr lang="de-DE" sz="3200" dirty="0"/>
          </a:p>
          <a:p>
            <a:pPr lvl="2">
              <a:buSzPct val="25000"/>
            </a:pPr>
            <a:endParaRPr lang="de-DE" sz="3200" dirty="0" smtClean="0"/>
          </a:p>
          <a:p>
            <a:pPr lvl="2">
              <a:buSzPct val="25000"/>
            </a:pPr>
            <a:r>
              <a:rPr lang="de-DE" sz="3200" dirty="0" smtClean="0"/>
              <a:t>- </a:t>
            </a:r>
            <a:r>
              <a:rPr lang="de-DE" sz="3200" dirty="0" smtClean="0"/>
              <a:t>seiner </a:t>
            </a:r>
            <a:r>
              <a:rPr lang="de-DE" sz="3200" dirty="0"/>
              <a:t>Einwohner, </a:t>
            </a:r>
            <a:endParaRPr sz="3200" dirty="0"/>
          </a:p>
          <a:p>
            <a:pPr>
              <a:buSzPct val="25000"/>
            </a:pPr>
            <a:r>
              <a:rPr lang="de-DE" sz="3200" dirty="0" smtClean="0"/>
              <a:t>	- dem </a:t>
            </a:r>
            <a:r>
              <a:rPr lang="de-DE" sz="3200" dirty="0"/>
              <a:t>Aufbau der </a:t>
            </a:r>
            <a:r>
              <a:rPr lang="de-DE" sz="3200" dirty="0" smtClean="0"/>
              <a:t>Siedlungsstruktur,</a:t>
            </a:r>
            <a:endParaRPr sz="3200" dirty="0"/>
          </a:p>
          <a:p>
            <a:pPr>
              <a:buSzPct val="25000"/>
            </a:pPr>
            <a:r>
              <a:rPr lang="de-DE" sz="3200" dirty="0" smtClean="0"/>
              <a:t>	- der </a:t>
            </a:r>
            <a:r>
              <a:rPr lang="de-DE" sz="3200" dirty="0"/>
              <a:t>Infrastruktur</a:t>
            </a:r>
            <a:endParaRPr sz="3200" dirty="0"/>
          </a:p>
          <a:p>
            <a:endParaRPr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504000" y="-5040"/>
            <a:ext cx="9071640" cy="18752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>
              <a:buSzPct val="25000"/>
            </a:pPr>
            <a:r>
              <a:rPr lang="de-DE" sz="4800" dirty="0" smtClean="0">
                <a:solidFill>
                  <a:srgbClr val="C00000"/>
                </a:solidFill>
              </a:rPr>
              <a:t>1</a:t>
            </a:r>
            <a:r>
              <a:rPr lang="de-DE" sz="4800" dirty="0">
                <a:solidFill>
                  <a:srgbClr val="C00000"/>
                </a:solidFill>
              </a:rPr>
              <a:t>. Strukturschwacher </a:t>
            </a:r>
            <a:r>
              <a:rPr lang="de-DE" sz="4800" dirty="0" smtClean="0">
                <a:solidFill>
                  <a:srgbClr val="C00000"/>
                </a:solidFill>
              </a:rPr>
              <a:t>Raum</a:t>
            </a:r>
            <a:endParaRPr sz="4800" dirty="0">
              <a:solidFill>
                <a:srgbClr val="C00000"/>
              </a:solidFill>
            </a:endParaRPr>
          </a:p>
        </p:txBody>
      </p:sp>
      <p:sp>
        <p:nvSpPr>
          <p:cNvPr id="50" name="TextShape 2"/>
          <p:cNvSpPr txBox="1"/>
          <p:nvPr/>
        </p:nvSpPr>
        <p:spPr>
          <a:xfrm>
            <a:off x="1223888" y="1979636"/>
            <a:ext cx="8280112" cy="4284363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</a:pPr>
            <a:r>
              <a:rPr lang="de-DE" sz="3200" dirty="0" smtClean="0"/>
              <a:t>- In </a:t>
            </a:r>
            <a:r>
              <a:rPr lang="de-DE" sz="3200" dirty="0"/>
              <a:t>ländlichen Räumen stärkere Orientierung an </a:t>
            </a:r>
            <a:endParaRPr lang="de-DE" sz="3200" dirty="0" smtClean="0"/>
          </a:p>
          <a:p>
            <a:pPr lvl="1">
              <a:buSzPct val="25000"/>
            </a:pPr>
            <a:r>
              <a:rPr lang="de-DE" sz="3200" dirty="0" smtClean="0"/>
              <a:t>Traditionen </a:t>
            </a:r>
            <a:r>
              <a:rPr lang="de-DE" sz="3200" dirty="0"/>
              <a:t>sowie an Familien- und </a:t>
            </a:r>
            <a:endParaRPr lang="de-DE" sz="3200" dirty="0" smtClean="0"/>
          </a:p>
          <a:p>
            <a:pPr lvl="1">
              <a:buSzPct val="25000"/>
            </a:pPr>
            <a:r>
              <a:rPr lang="de-DE" sz="3200" dirty="0" err="1" smtClean="0"/>
              <a:t>Verwandschaftsbezügen</a:t>
            </a:r>
            <a:endParaRPr sz="3200" dirty="0"/>
          </a:p>
          <a:p>
            <a:pPr>
              <a:buSzPct val="25000"/>
            </a:pPr>
            <a:r>
              <a:rPr lang="de-DE" sz="3200" dirty="0" smtClean="0"/>
              <a:t>- in </a:t>
            </a:r>
            <a:r>
              <a:rPr lang="de-DE" sz="3200" dirty="0"/>
              <a:t>West- als auch in Ostdeutschland</a:t>
            </a:r>
            <a:endParaRPr sz="3200" dirty="0"/>
          </a:p>
          <a:p>
            <a:pPr>
              <a:buSzPct val="25000"/>
            </a:pPr>
            <a:r>
              <a:rPr lang="de-DE" sz="3200" dirty="0" smtClean="0"/>
              <a:t>- daher </a:t>
            </a:r>
            <a:r>
              <a:rPr lang="de-DE" sz="3200" dirty="0"/>
              <a:t>konzeptionelle Anpassung der FB nötig</a:t>
            </a:r>
            <a:endParaRPr sz="3200" dirty="0"/>
          </a:p>
          <a:p>
            <a:pPr>
              <a:buSzPct val="25000"/>
              <a:buFont typeface="StarSymbol"/>
              <a:buChar char=""/>
            </a:pPr>
            <a:endParaRPr sz="3200" dirty="0"/>
          </a:p>
          <a:p>
            <a:pPr>
              <a:buSzPct val="25000"/>
            </a:pPr>
            <a:r>
              <a:rPr lang="de-DE" sz="3200" dirty="0" smtClean="0"/>
              <a:t>- derzeit </a:t>
            </a:r>
            <a:r>
              <a:rPr lang="de-DE" sz="3200" dirty="0"/>
              <a:t>regional sehr unterschiedliche </a:t>
            </a:r>
            <a:endParaRPr lang="de-DE" sz="3200" dirty="0" smtClean="0"/>
          </a:p>
          <a:p>
            <a:pPr lvl="1">
              <a:buSzPct val="25000"/>
              <a:buFontTx/>
              <a:buChar char="-"/>
            </a:pPr>
            <a:r>
              <a:rPr lang="de-DE" sz="3200" dirty="0" smtClean="0"/>
              <a:t>Angebotsdichte </a:t>
            </a:r>
            <a:r>
              <a:rPr lang="de-DE" sz="3200" dirty="0"/>
              <a:t>und -qualität der FB</a:t>
            </a:r>
            <a:endParaRPr sz="3200" dirty="0"/>
          </a:p>
          <a:p>
            <a:endParaRPr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>
              <a:buSzPct val="25000"/>
            </a:pPr>
            <a:r>
              <a:rPr lang="de-DE" sz="4800" dirty="0">
                <a:solidFill>
                  <a:srgbClr val="C00000"/>
                </a:solidFill>
              </a:rPr>
              <a:t>2. Familienbildung</a:t>
            </a:r>
            <a:endParaRPr sz="4800" dirty="0">
              <a:solidFill>
                <a:srgbClr val="C00000"/>
              </a:solidFill>
            </a:endParaRPr>
          </a:p>
        </p:txBody>
      </p:sp>
      <p:sp>
        <p:nvSpPr>
          <p:cNvPr id="52" name="TextShape 2"/>
          <p:cNvSpPr txBox="1"/>
          <p:nvPr/>
        </p:nvSpPr>
        <p:spPr>
          <a:xfrm>
            <a:off x="1151880" y="1619597"/>
            <a:ext cx="8496944" cy="5400599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/>
          <a:p>
            <a:pPr marL="171450" indent="-171450">
              <a:buSzPct val="100000"/>
              <a:buFont typeface="Arial" pitchFamily="34" charset="0"/>
              <a:buChar char="•"/>
            </a:pPr>
            <a:r>
              <a:rPr lang="de-DE" sz="3200" b="1" dirty="0" smtClean="0"/>
              <a:t>Präventive</a:t>
            </a:r>
            <a:r>
              <a:rPr lang="de-DE" sz="3200" dirty="0" smtClean="0"/>
              <a:t> Angebote der Familienbildung </a:t>
            </a:r>
          </a:p>
          <a:p>
            <a:pPr marL="171450" indent="-171450">
              <a:buSzPct val="100000"/>
            </a:pPr>
            <a:r>
              <a:rPr lang="de-DE" sz="3200" dirty="0" smtClean="0"/>
              <a:t>nach § 16 SGB VIII fördern Familien durch die </a:t>
            </a:r>
          </a:p>
          <a:p>
            <a:pPr marL="171450" indent="-171450">
              <a:buSzPct val="100000"/>
            </a:pPr>
            <a:r>
              <a:rPr lang="de-DE" sz="3200" b="1" dirty="0" smtClean="0"/>
              <a:t>Stärkung</a:t>
            </a:r>
            <a:r>
              <a:rPr lang="de-DE" sz="3200" dirty="0" smtClean="0"/>
              <a:t> der elterlichen </a:t>
            </a:r>
            <a:r>
              <a:rPr lang="de-DE" sz="3200" b="1" dirty="0" smtClean="0"/>
              <a:t>Erziehungskompetenz</a:t>
            </a:r>
            <a:r>
              <a:rPr lang="de-DE" sz="3200" dirty="0" smtClean="0"/>
              <a:t> </a:t>
            </a:r>
          </a:p>
          <a:p>
            <a:pPr marL="171450" indent="-171450">
              <a:buSzPct val="100000"/>
            </a:pPr>
            <a:r>
              <a:rPr lang="de-DE" sz="3200" dirty="0" smtClean="0"/>
              <a:t>und </a:t>
            </a:r>
            <a:r>
              <a:rPr lang="de-DE" sz="3200" b="1" dirty="0" smtClean="0"/>
              <a:t>unterstützen</a:t>
            </a:r>
            <a:r>
              <a:rPr lang="de-DE" sz="3200" dirty="0" smtClean="0"/>
              <a:t> sie bei der Bewältigung </a:t>
            </a:r>
          </a:p>
          <a:p>
            <a:pPr marL="171450" indent="-171450">
              <a:buSzPct val="100000"/>
            </a:pPr>
            <a:r>
              <a:rPr lang="de-DE" sz="3200" dirty="0" smtClean="0"/>
              <a:t>des komplexen </a:t>
            </a:r>
            <a:r>
              <a:rPr lang="de-DE" sz="3200" b="1" dirty="0" smtClean="0"/>
              <a:t>Familienalltags</a:t>
            </a:r>
            <a:r>
              <a:rPr lang="de-DE" sz="3200" dirty="0" smtClean="0"/>
              <a:t>.</a:t>
            </a:r>
            <a:endParaRPr sz="3200" dirty="0" smtClean="0"/>
          </a:p>
          <a:p>
            <a:pPr marL="171450" indent="-171450">
              <a:buSzPct val="100000"/>
              <a:buFont typeface="Arial" pitchFamily="34" charset="0"/>
              <a:buChar char="•"/>
            </a:pPr>
            <a:endParaRPr lang="de-DE" sz="3200" dirty="0" smtClean="0"/>
          </a:p>
          <a:p>
            <a:pPr marL="171450" indent="-171450">
              <a:buSzPct val="100000"/>
              <a:buFont typeface="Arial" pitchFamily="34" charset="0"/>
              <a:buChar char="•"/>
            </a:pPr>
            <a:r>
              <a:rPr lang="de-DE" sz="3200" dirty="0" smtClean="0"/>
              <a:t>lebensweltorientiert</a:t>
            </a:r>
            <a:endParaRPr sz="3200" dirty="0" smtClean="0"/>
          </a:p>
          <a:p>
            <a:pPr marL="171450" indent="-171450">
              <a:buSzPct val="100000"/>
              <a:buFont typeface="Arial" pitchFamily="34" charset="0"/>
              <a:buChar char="•"/>
            </a:pPr>
            <a:r>
              <a:rPr lang="de-DE" sz="3200" dirty="0" smtClean="0"/>
              <a:t>räumlich und inhaltlich erreichbar</a:t>
            </a:r>
            <a:endParaRPr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>
              <a:buSzPct val="25000"/>
            </a:pPr>
            <a:r>
              <a:rPr lang="de-DE" sz="4800" dirty="0">
                <a:solidFill>
                  <a:srgbClr val="C00000"/>
                </a:solidFill>
              </a:rPr>
              <a:t>2. Familienbildung</a:t>
            </a:r>
            <a:endParaRPr sz="4800" dirty="0">
              <a:solidFill>
                <a:srgbClr val="C00000"/>
              </a:solidFill>
            </a:endParaRPr>
          </a:p>
        </p:txBody>
      </p:sp>
      <p:sp>
        <p:nvSpPr>
          <p:cNvPr id="52" name="TextShape 2"/>
          <p:cNvSpPr txBox="1"/>
          <p:nvPr/>
        </p:nvSpPr>
        <p:spPr>
          <a:xfrm>
            <a:off x="1151880" y="1835621"/>
            <a:ext cx="8208912" cy="4384080"/>
          </a:xfrm>
          <a:prstGeom prst="rect">
            <a:avLst/>
          </a:prstGeom>
        </p:spPr>
        <p:txBody>
          <a:bodyPr wrap="square" lIns="0" tIns="0" rIns="0" bIns="0">
            <a:normAutofit fontScale="92500"/>
          </a:bodyPr>
          <a:lstStyle/>
          <a:p>
            <a:pPr>
              <a:buSzPct val="25000"/>
            </a:pPr>
            <a:r>
              <a:rPr lang="de-DE" sz="3200" dirty="0" smtClean="0"/>
              <a:t>Daraus folgt: </a:t>
            </a:r>
          </a:p>
          <a:p>
            <a:pPr>
              <a:buSzPct val="25000"/>
            </a:pPr>
            <a:endParaRPr lang="de-DE" sz="3200" dirty="0" smtClean="0"/>
          </a:p>
          <a:p>
            <a:pPr>
              <a:buSzPct val="100000"/>
              <a:buFont typeface="Wingdings" pitchFamily="2" charset="2"/>
              <a:buChar char="Ø"/>
            </a:pPr>
            <a:r>
              <a:rPr lang="de-DE" sz="3200" dirty="0" err="1" smtClean="0"/>
              <a:t>niedrigschwelliger</a:t>
            </a:r>
            <a:r>
              <a:rPr lang="de-DE" sz="3200" dirty="0" smtClean="0"/>
              <a:t> Zugang nötig, </a:t>
            </a:r>
          </a:p>
          <a:p>
            <a:pPr>
              <a:buSzPct val="100000"/>
              <a:buFont typeface="Wingdings" pitchFamily="2" charset="2"/>
              <a:buChar char="Ø"/>
            </a:pPr>
            <a:r>
              <a:rPr lang="de-DE" sz="3200" dirty="0" smtClean="0"/>
              <a:t>eingehend auf bestehende Wünsche &amp; Bedürfnisse</a:t>
            </a:r>
          </a:p>
          <a:p>
            <a:pPr>
              <a:buSzPct val="25000"/>
              <a:buFont typeface="StarSymbol"/>
              <a:buChar char=""/>
            </a:pPr>
            <a:endParaRPr lang="de-DE" sz="3200" dirty="0" smtClean="0"/>
          </a:p>
          <a:p>
            <a:pPr>
              <a:buSzPct val="100000"/>
              <a:buFont typeface="StarSymbol"/>
              <a:buChar char=""/>
            </a:pPr>
            <a:r>
              <a:rPr lang="de-DE" sz="3200" dirty="0" smtClean="0"/>
              <a:t>Präventivangebote verringern Kosten </a:t>
            </a:r>
          </a:p>
          <a:p>
            <a:pPr>
              <a:buSzPct val="100000"/>
              <a:buFont typeface="StarSymbol"/>
              <a:buChar char=""/>
            </a:pPr>
            <a:r>
              <a:rPr lang="de-DE" sz="3200" dirty="0" smtClean="0"/>
              <a:t>z. B. der Krisenintervention </a:t>
            </a:r>
          </a:p>
          <a:p>
            <a:pPr>
              <a:buSzPct val="100000"/>
              <a:buFont typeface="StarSymbol"/>
              <a:buChar char=""/>
            </a:pPr>
            <a:r>
              <a:rPr lang="de-DE" sz="3200" dirty="0" smtClean="0"/>
              <a:t>und verbessern Zugang zu fast allen Familien</a:t>
            </a:r>
            <a:endParaRPr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1558</Words>
  <Application>Microsoft Office PowerPoint</Application>
  <PresentationFormat>Benutzerdefiniert</PresentationFormat>
  <Paragraphs>277</Paragraphs>
  <Slides>42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42</vt:i4>
      </vt:variant>
    </vt:vector>
  </HeadingPairs>
  <TitlesOfParts>
    <vt:vector size="43" baseType="lpstr">
      <vt:lpstr>Standarddesign</vt:lpstr>
      <vt:lpstr>Empfehlungen  des Deutschen Vereins zur Familienbildung im ländlichen strukturschwachen Raum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  <vt:lpstr>Folie 21</vt:lpstr>
      <vt:lpstr>Folie 22</vt:lpstr>
      <vt:lpstr>Folie 23</vt:lpstr>
      <vt:lpstr>Folie 24</vt:lpstr>
      <vt:lpstr>Folie 25</vt:lpstr>
      <vt:lpstr>Folie 26</vt:lpstr>
      <vt:lpstr>Folie 27</vt:lpstr>
      <vt:lpstr>Folie 28</vt:lpstr>
      <vt:lpstr>Folie 29</vt:lpstr>
      <vt:lpstr>Folie 30</vt:lpstr>
      <vt:lpstr>Folie 31</vt:lpstr>
      <vt:lpstr>Folie 32</vt:lpstr>
      <vt:lpstr>Folie 33</vt:lpstr>
      <vt:lpstr>Folie 34</vt:lpstr>
      <vt:lpstr>Folie 35</vt:lpstr>
      <vt:lpstr>Folie 36</vt:lpstr>
      <vt:lpstr>Folie 37</vt:lpstr>
      <vt:lpstr>Folie 38</vt:lpstr>
      <vt:lpstr>Folie 39</vt:lpstr>
      <vt:lpstr>Folie 40</vt:lpstr>
      <vt:lpstr>Folie 41</vt:lpstr>
      <vt:lpstr>Folie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Martin Robeck</dc:creator>
  <cp:lastModifiedBy>Martin Robeck</cp:lastModifiedBy>
  <cp:revision>11</cp:revision>
  <dcterms:modified xsi:type="dcterms:W3CDTF">2014-09-18T18:12:07Z</dcterms:modified>
</cp:coreProperties>
</file>