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052"/>
    <a:srgbClr val="EEEEEE"/>
    <a:srgbClr val="DB0031"/>
    <a:srgbClr val="FF2F5C"/>
    <a:srgbClr val="FF6D8C"/>
    <a:srgbClr val="1F4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113" autoAdjust="0"/>
    <p:restoredTop sz="96122" autoAdjust="0"/>
  </p:normalViewPr>
  <p:slideViewPr>
    <p:cSldViewPr snapToGrid="0">
      <p:cViewPr>
        <p:scale>
          <a:sx n="160" d="100"/>
          <a:sy n="160" d="100"/>
        </p:scale>
        <p:origin x="1698" y="-5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36E766-B22B-401F-B9E4-7C7FFF95060F}" type="datetimeFigureOut">
              <a:rPr lang="de-DE" smtClean="0"/>
              <a:t>30.11.2023</a:t>
            </a:fld>
            <a:endParaRPr lang="de-DE"/>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C15503-F61C-48B7-B31C-034327753833}" type="slidenum">
              <a:rPr lang="de-DE" smtClean="0"/>
              <a:t>‹Nr.›</a:t>
            </a:fld>
            <a:endParaRPr lang="de-DE"/>
          </a:p>
        </p:txBody>
      </p:sp>
    </p:spTree>
    <p:extLst>
      <p:ext uri="{BB962C8B-B14F-4D97-AF65-F5344CB8AC3E}">
        <p14:creationId xmlns:p14="http://schemas.microsoft.com/office/powerpoint/2010/main" val="558966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D40DFEFA-FA36-4ECA-9B74-7FE87368F70A}" type="datetimeFigureOut">
              <a:rPr lang="de-DE" smtClean="0"/>
              <a:t>30.11.2023</a:t>
            </a:fld>
            <a:endParaRPr lang="de-DE"/>
          </a:p>
        </p:txBody>
      </p:sp>
    </p:spTree>
    <p:extLst>
      <p:ext uri="{BB962C8B-B14F-4D97-AF65-F5344CB8AC3E}">
        <p14:creationId xmlns:p14="http://schemas.microsoft.com/office/powerpoint/2010/main" val="256102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s-nb.de/digilehrbildu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Datumsplatzhalter 7"/>
          <p:cNvSpPr>
            <a:spLocks noGrp="1"/>
          </p:cNvSpPr>
          <p:nvPr>
            <p:ph type="dt" sz="half" idx="2"/>
          </p:nvPr>
        </p:nvSpPr>
        <p:spPr>
          <a:xfrm>
            <a:off x="519113" y="9979200"/>
            <a:ext cx="1701800" cy="569913"/>
          </a:xfrm>
          <a:prstGeom prst="rect">
            <a:avLst/>
          </a:prstGeom>
        </p:spPr>
        <p:txBody>
          <a:bodyPr vert="horz" lIns="91440" tIns="45720" rIns="91440" bIns="45720" rtlCol="0" anchor="ctr"/>
          <a:lstStyle>
            <a:lvl1pPr algn="l">
              <a:defRPr sz="1000">
                <a:solidFill>
                  <a:schemeClr val="tx1">
                    <a:tint val="75000"/>
                  </a:schemeClr>
                </a:solidFill>
                <a:latin typeface="Arial" panose="020B0604020202020204" pitchFamily="34" charset="0"/>
                <a:cs typeface="Arial" panose="020B0604020202020204" pitchFamily="34" charset="0"/>
              </a:defRPr>
            </a:lvl1pPr>
          </a:lstStyle>
          <a:p>
            <a:fld id="{D40DFEFA-FA36-4ECA-9B74-7FE87368F70A}" type="datetimeFigureOut">
              <a:rPr lang="de-DE" smtClean="0"/>
              <a:pPr/>
              <a:t>30.11.2023</a:t>
            </a:fld>
            <a:endParaRPr lang="de-DE" dirty="0"/>
          </a:p>
        </p:txBody>
      </p:sp>
      <p:sp>
        <p:nvSpPr>
          <p:cNvPr id="5" name="Fußzeilenplatzhalter 8"/>
          <p:cNvSpPr txBox="1">
            <a:spLocks/>
          </p:cNvSpPr>
          <p:nvPr userDrawn="1"/>
        </p:nvSpPr>
        <p:spPr>
          <a:xfrm>
            <a:off x="5008911" y="9977271"/>
            <a:ext cx="2031487" cy="569913"/>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a:t>Lizenz: CC BY-SA</a:t>
            </a:r>
            <a:endParaRPr lang="de-DE" dirty="0"/>
          </a:p>
        </p:txBody>
      </p:sp>
      <p:pic>
        <p:nvPicPr>
          <p:cNvPr id="6" name="Grafik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28707" y="10196260"/>
            <a:ext cx="592841" cy="207421"/>
          </a:xfrm>
          <a:prstGeom prst="rect">
            <a:avLst/>
          </a:prstGeom>
        </p:spPr>
      </p:pic>
      <p:sp>
        <p:nvSpPr>
          <p:cNvPr id="9" name="Fußzeilenplatzhalter 8"/>
          <p:cNvSpPr txBox="1">
            <a:spLocks/>
          </p:cNvSpPr>
          <p:nvPr userDrawn="1"/>
        </p:nvSpPr>
        <p:spPr>
          <a:xfrm>
            <a:off x="1517067" y="9983011"/>
            <a:ext cx="2031487" cy="569914"/>
          </a:xfrm>
          <a:prstGeom prst="rect">
            <a:avLst/>
          </a:prstGeom>
        </p:spPr>
        <p:txBody>
          <a:bodyPr vert="horz" lIns="91440" tIns="45719" rIns="91440" bIns="45719" rtlCol="0" anchor="ctr"/>
          <a:lstStyle>
            <a:defPPr>
              <a:defRPr lang="en-US"/>
            </a:defPPr>
            <a:lvl1pPr marL="0" algn="r" defTabSz="457200" rtl="0" eaLnBrk="1" latinLnBrk="0" hangingPunct="1">
              <a:defRPr sz="10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de-DE" sz="1000" dirty="0">
                <a:hlinkClick r:id="rId4" action="ppaction://hlinkfile"/>
              </a:rPr>
              <a:t>hs-nb.de/</a:t>
            </a:r>
            <a:r>
              <a:rPr lang="de-DE" sz="1000" dirty="0" err="1">
                <a:hlinkClick r:id="rId4" action="ppaction://hlinkfile"/>
              </a:rPr>
              <a:t>digilehrbildung</a:t>
            </a:r>
            <a:r>
              <a:rPr lang="de-DE" sz="1000" dirty="0">
                <a:hlinkClick r:id="rId4" action="ppaction://hlinkfile"/>
              </a:rPr>
              <a:t>/</a:t>
            </a:r>
            <a:endParaRPr lang="de-DE" sz="1000" dirty="0"/>
          </a:p>
        </p:txBody>
      </p:sp>
      <p:pic>
        <p:nvPicPr>
          <p:cNvPr id="3" name="Grafik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464800" y="432000"/>
            <a:ext cx="1650045" cy="432000"/>
          </a:xfrm>
          <a:prstGeom prst="rect">
            <a:avLst/>
          </a:prstGeom>
        </p:spPr>
      </p:pic>
    </p:spTree>
    <p:extLst>
      <p:ext uri="{BB962C8B-B14F-4D97-AF65-F5344CB8AC3E}">
        <p14:creationId xmlns:p14="http://schemas.microsoft.com/office/powerpoint/2010/main" val="2338698779"/>
      </p:ext>
    </p:extLst>
  </p:cSld>
  <p:clrMap bg1="lt1" tx1="dk1" bg2="lt2" tx2="dk2" accent1="accent1" accent2="accent2" accent3="accent3" accent4="accent4" accent5="accent5" accent6="accent6" hlink="hlink" folHlink="folHlink"/>
  <p:sldLayoutIdLst>
    <p:sldLayoutId id="2147483667" r:id="rId1"/>
  </p:sldLayoutIdLst>
  <p:hf sldNum="0"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hs-nb.de/studium-weiterbildung/digilehrbildung/tool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540000" y="1094238"/>
            <a:ext cx="5006627"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kumimoji="0" lang="de-DE" altLang="de-DE" sz="1200" b="0" i="0" u="none" strike="noStrike" cap="none" normalizeH="0" baseline="0" dirty="0">
                <a:ln>
                  <a:noFill/>
                </a:ln>
                <a:solidFill>
                  <a:srgbClr val="445052"/>
                </a:solidFill>
                <a:effectLst/>
                <a:latin typeface="Arial" panose="020B0604020202020204" pitchFamily="34" charset="0"/>
                <a:ea typeface="Calibri" panose="020F0502020204030204" pitchFamily="34" charset="0"/>
                <a:cs typeface="Arial" panose="020B0604020202020204" pitchFamily="34" charset="0"/>
              </a:rPr>
              <a:t>UNTERRICHTEN MIT DIGITALEN MEDIEN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500" b="0" i="0" u="none" strike="noStrike" cap="none" normalizeH="0" baseline="0" dirty="0">
              <a:ln>
                <a:noFill/>
              </a:ln>
              <a:solidFill>
                <a:schemeClr val="tx1"/>
              </a:solidFill>
              <a:effectLst/>
            </a:endParaRPr>
          </a:p>
          <a:p>
            <a:pPr defTabSz="914400" eaLnBrk="0" fontAlgn="base" hangingPunct="0">
              <a:spcBef>
                <a:spcPct val="0"/>
              </a:spcBef>
              <a:spcAft>
                <a:spcPct val="0"/>
              </a:spcAft>
            </a:pPr>
            <a:r>
              <a:rPr lang="de-DE" altLang="de-DE" dirty="0">
                <a:solidFill>
                  <a:srgbClr val="445052"/>
                </a:solidFill>
                <a:latin typeface="Arial" panose="020B0604020202020204" pitchFamily="34" charset="0"/>
                <a:ea typeface="Calibri" panose="020F0502020204030204" pitchFamily="34" charset="0"/>
                <a:cs typeface="Arial" panose="020B0604020202020204" pitchFamily="34" charset="0"/>
              </a:rPr>
              <a:t>INFOBLATT – KOLLABORATIVES ARBEITEN</a:t>
            </a:r>
            <a:endParaRPr lang="de-DE" altLang="de-DE" sz="700" dirty="0">
              <a:solidFill>
                <a:srgbClr val="445052"/>
              </a:solidFill>
            </a:endParaRPr>
          </a:p>
        </p:txBody>
      </p:sp>
      <p:sp>
        <p:nvSpPr>
          <p:cNvPr id="6" name="Rectangle 3"/>
          <p:cNvSpPr>
            <a:spLocks noChangeArrowheads="1"/>
          </p:cNvSpPr>
          <p:nvPr/>
        </p:nvSpPr>
        <p:spPr bwMode="auto">
          <a:xfrm>
            <a:off x="540000" y="1875600"/>
            <a:ext cx="648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de-DE" altLang="de-DE" sz="1000" dirty="0">
                <a:latin typeface="Arial" panose="020B0604020202020204" pitchFamily="34" charset="0"/>
                <a:cs typeface="Arial" panose="020B0604020202020204" pitchFamily="34" charset="0"/>
              </a:rPr>
              <a:t>Kollaboratives Arbeiten meint die aktive Zusammenarbeit zu einem Fachdiskurs mit anderen Lernenden, die mittels verschiedener Formate sowohl vor Ort, hybrid oder online arbeiten können.</a:t>
            </a:r>
          </a:p>
        </p:txBody>
      </p:sp>
      <p:sp>
        <p:nvSpPr>
          <p:cNvPr id="13" name="Rechteck 12"/>
          <p:cNvSpPr/>
          <p:nvPr/>
        </p:nvSpPr>
        <p:spPr>
          <a:xfrm>
            <a:off x="540001" y="2498400"/>
            <a:ext cx="3600211" cy="1777538"/>
          </a:xfrm>
          <a:prstGeom prst="rect">
            <a:avLst/>
          </a:prstGeom>
        </p:spPr>
        <p:txBody>
          <a:bodyPr wrap="square">
            <a:spAutoFit/>
          </a:bodyPr>
          <a:lstStyle/>
          <a:p>
            <a:pPr algn="just">
              <a:lnSpc>
                <a:spcPct val="107000"/>
              </a:lnSpc>
              <a:spcAft>
                <a:spcPts val="800"/>
              </a:spcAft>
            </a:pPr>
            <a:r>
              <a:rPr lang="de-DE" sz="1200" dirty="0">
                <a:solidFill>
                  <a:srgbClr val="445052"/>
                </a:solidFill>
                <a:latin typeface="Arial" panose="020B0604020202020204" pitchFamily="34" charset="0"/>
                <a:cs typeface="Arial" panose="020B0604020202020204" pitchFamily="34" charset="0"/>
              </a:rPr>
              <a:t>WAS IST KOLLABORATIVES ARBEITEN?</a:t>
            </a:r>
          </a:p>
          <a:p>
            <a:pPr algn="just">
              <a:spcAft>
                <a:spcPts val="800"/>
              </a:spcAft>
            </a:pPr>
            <a:r>
              <a:rPr lang="de-DE" sz="1000" dirty="0">
                <a:latin typeface="Arial" panose="020B0604020202020204" pitchFamily="34" charset="0"/>
                <a:cs typeface="Arial" panose="020B0604020202020204" pitchFamily="34" charset="0"/>
              </a:rPr>
              <a:t>Kollaboratives Arbeiten ist ein pädagogischer Ansatz, in dem in Gruppenkonstellationen Aufgaben bewältigt werden. Der Schwerpunkt liegt dabei vor allem in der Zusammenarbeit. Statt der üblichen Arbeitsteilung strebt der Ansatz eine kollektive und reflexive Bearbeitung, und damit einhergehend</a:t>
            </a:r>
            <a:br>
              <a:rPr lang="de-DE" sz="1000" dirty="0">
                <a:latin typeface="Arial" panose="020B0604020202020204" pitchFamily="34" charset="0"/>
                <a:cs typeface="Arial" panose="020B0604020202020204" pitchFamily="34" charset="0"/>
              </a:rPr>
            </a:br>
            <a:r>
              <a:rPr lang="de-DE" sz="1000" dirty="0">
                <a:latin typeface="Arial" panose="020B0604020202020204" pitchFamily="34" charset="0"/>
                <a:cs typeface="Arial" panose="020B0604020202020204" pitchFamily="34" charset="0"/>
              </a:rPr>
              <a:t>Diskussionen, Perspektivwechsel und Kompromisse, an.</a:t>
            </a:r>
            <a:br>
              <a:rPr lang="de-DE" sz="1000" dirty="0">
                <a:latin typeface="Arial" panose="020B0604020202020204" pitchFamily="34" charset="0"/>
                <a:cs typeface="Arial" panose="020B0604020202020204" pitchFamily="34" charset="0"/>
              </a:rPr>
            </a:br>
            <a:r>
              <a:rPr lang="de-DE" sz="1000" dirty="0">
                <a:latin typeface="Arial" panose="020B0604020202020204" pitchFamily="34" charset="0"/>
                <a:cs typeface="Arial" panose="020B0604020202020204" pitchFamily="34" charset="0"/>
              </a:rPr>
              <a:t>Das Bilden einer eigenen Position und das Verteidigen dieser erzeugt ein umfassenderes Verständnis für die Thematik. </a:t>
            </a:r>
          </a:p>
        </p:txBody>
      </p:sp>
      <p:sp>
        <p:nvSpPr>
          <p:cNvPr id="2" name="Textfeld 1"/>
          <p:cNvSpPr txBox="1"/>
          <p:nvPr/>
        </p:nvSpPr>
        <p:spPr>
          <a:xfrm>
            <a:off x="551185" y="4295536"/>
            <a:ext cx="3600211" cy="4254309"/>
          </a:xfrm>
          <a:prstGeom prst="rect">
            <a:avLst/>
          </a:prstGeom>
          <a:noFill/>
        </p:spPr>
        <p:txBody>
          <a:bodyPr wrap="square" numCol="1" spcCol="0" rtlCol="0">
            <a:noAutofit/>
          </a:bodyPr>
          <a:lstStyle/>
          <a:p>
            <a:r>
              <a:rPr lang="de-DE" sz="1000" b="1" dirty="0">
                <a:solidFill>
                  <a:prstClr val="black"/>
                </a:solidFill>
                <a:latin typeface="Arial" panose="020B0604020202020204" pitchFamily="34" charset="0"/>
                <a:cs typeface="Arial" panose="020B0604020202020204" pitchFamily="34" charset="0"/>
              </a:rPr>
              <a:t>Konzeptionierung der Aufgabenstellung</a:t>
            </a:r>
          </a:p>
          <a:p>
            <a:endParaRPr lang="de-DE" sz="1000" b="1" dirty="0">
              <a:solidFill>
                <a:prstClr val="black"/>
              </a:solidFill>
              <a:latin typeface="Arial" panose="020B0604020202020204" pitchFamily="34" charset="0"/>
              <a:cs typeface="Arial" panose="020B0604020202020204" pitchFamily="34" charset="0"/>
            </a:endParaRPr>
          </a:p>
          <a:p>
            <a:pPr algn="just"/>
            <a:r>
              <a:rPr lang="de-DE" sz="1000" dirty="0">
                <a:latin typeface="Arial" panose="020B0604020202020204" pitchFamily="34" charset="0"/>
                <a:cs typeface="Arial" panose="020B0604020202020204" pitchFamily="34" charset="0"/>
              </a:rPr>
              <a:t>Um kollaboratives Arbeiten in Gruppen zu fördern, ist es </a:t>
            </a:r>
            <a:br>
              <a:rPr lang="de-DE" sz="1000" dirty="0">
                <a:latin typeface="Arial" panose="020B0604020202020204" pitchFamily="34" charset="0"/>
                <a:cs typeface="Arial" panose="020B0604020202020204" pitchFamily="34" charset="0"/>
              </a:rPr>
            </a:br>
            <a:r>
              <a:rPr lang="de-DE" sz="1000" dirty="0">
                <a:latin typeface="Arial" panose="020B0604020202020204" pitchFamily="34" charset="0"/>
                <a:cs typeface="Arial" panose="020B0604020202020204" pitchFamily="34" charset="0"/>
              </a:rPr>
              <a:t>elementar, die Aufgabenstellung so zu stellen, dass die </a:t>
            </a:r>
            <a:br>
              <a:rPr lang="de-DE" sz="1000" dirty="0">
                <a:latin typeface="Arial" panose="020B0604020202020204" pitchFamily="34" charset="0"/>
                <a:cs typeface="Arial" panose="020B0604020202020204" pitchFamily="34" charset="0"/>
              </a:rPr>
            </a:br>
            <a:r>
              <a:rPr lang="de-DE" sz="1000" dirty="0">
                <a:latin typeface="Arial" panose="020B0604020202020204" pitchFamily="34" charset="0"/>
                <a:cs typeface="Arial" panose="020B0604020202020204" pitchFamily="34" charset="0"/>
              </a:rPr>
              <a:t>gemeinsame Arbeit sowie ein kollektiver Austausch gefördert  </a:t>
            </a:r>
            <a:br>
              <a:rPr lang="de-DE" sz="1000" dirty="0">
                <a:latin typeface="Arial" panose="020B0604020202020204" pitchFamily="34" charset="0"/>
                <a:cs typeface="Arial" panose="020B0604020202020204" pitchFamily="34" charset="0"/>
              </a:rPr>
            </a:br>
            <a:r>
              <a:rPr lang="de-DE" sz="1000" dirty="0">
                <a:latin typeface="Arial" panose="020B0604020202020204" pitchFamily="34" charset="0"/>
                <a:cs typeface="Arial" panose="020B0604020202020204" pitchFamily="34" charset="0"/>
              </a:rPr>
              <a:t>wird.</a:t>
            </a:r>
          </a:p>
          <a:p>
            <a:pPr algn="just"/>
            <a:endParaRPr lang="de-DE" sz="1000" dirty="0">
              <a:latin typeface="Arial" panose="020B0604020202020204" pitchFamily="34" charset="0"/>
              <a:cs typeface="Arial" panose="020B0604020202020204" pitchFamily="34" charset="0"/>
            </a:endParaRPr>
          </a:p>
          <a:p>
            <a:r>
              <a:rPr lang="de-DE" sz="1000" dirty="0">
                <a:solidFill>
                  <a:srgbClr val="445052"/>
                </a:solidFill>
                <a:latin typeface="Arial" panose="020B0604020202020204" pitchFamily="34" charset="0"/>
                <a:cs typeface="Arial" panose="020B0604020202020204" pitchFamily="34" charset="0"/>
              </a:rPr>
              <a:t>für die Gruppenarbeit können folgende Aspekte hilfreich sein:</a:t>
            </a:r>
          </a:p>
          <a:p>
            <a:endParaRPr lang="de-DE" sz="5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Darstellung des Nutzens kollaborativer Arbeit</a:t>
            </a:r>
          </a:p>
          <a:p>
            <a:endParaRPr lang="de-DE" sz="5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klare Arbeitsaufträge und Rollenverteilungen</a:t>
            </a:r>
          </a:p>
          <a:p>
            <a:pPr marL="171450" indent="-171450">
              <a:buFont typeface="Arial" panose="020B0604020202020204" pitchFamily="34" charset="0"/>
              <a:buChar char="•"/>
            </a:pPr>
            <a:endParaRPr lang="de-DE" sz="5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klar definierte Arbeitsregeln</a:t>
            </a:r>
          </a:p>
          <a:p>
            <a:pPr marL="171450" indent="-171450">
              <a:buFont typeface="Arial" panose="020B0604020202020204" pitchFamily="34" charset="0"/>
              <a:buChar char="•"/>
            </a:pPr>
            <a:endParaRPr lang="de-DE" sz="5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regelmäßiges Feedback</a:t>
            </a:r>
          </a:p>
          <a:p>
            <a:pPr marL="171450" indent="-171450">
              <a:buFont typeface="Arial" panose="020B0604020202020204" pitchFamily="34" charset="0"/>
              <a:buChar char="•"/>
            </a:pPr>
            <a:endParaRPr lang="de-DE" sz="5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Dokumentation des Arbeitsprozesses und anschließende Reflexion </a:t>
            </a:r>
          </a:p>
          <a:p>
            <a:pPr marL="171450" indent="-171450">
              <a:buFont typeface="Arial" panose="020B0604020202020204" pitchFamily="34" charset="0"/>
              <a:buChar char="•"/>
            </a:pPr>
            <a:endParaRPr lang="de-DE" sz="5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000" dirty="0">
                <a:latin typeface="Arial" panose="020B0604020202020204" pitchFamily="34" charset="0"/>
                <a:cs typeface="Arial" panose="020B0604020202020204" pitchFamily="34" charset="0"/>
              </a:rPr>
              <a:t>ggf. Einrichten einer Kennlernphase innerhalb der Gruppe</a:t>
            </a:r>
          </a:p>
          <a:p>
            <a:pPr algn="just"/>
            <a:br>
              <a:rPr lang="de-DE" sz="1000" b="1" dirty="0">
                <a:latin typeface="Arial" panose="020B0604020202020204" pitchFamily="34" charset="0"/>
                <a:cs typeface="Arial" panose="020B0604020202020204" pitchFamily="34" charset="0"/>
              </a:rPr>
            </a:br>
            <a:r>
              <a:rPr lang="de-DE" sz="1000" b="1" dirty="0">
                <a:latin typeface="Arial" panose="020B0604020202020204" pitchFamily="34" charset="0"/>
                <a:cs typeface="Arial" panose="020B0604020202020204" pitchFamily="34" charset="0"/>
              </a:rPr>
              <a:t>Praxistipp:</a:t>
            </a:r>
          </a:p>
          <a:p>
            <a:pPr algn="just"/>
            <a:r>
              <a:rPr lang="de-DE" sz="1000" dirty="0">
                <a:effectLst/>
                <a:latin typeface="Arial" panose="020B0604020202020204" pitchFamily="34" charset="0"/>
                <a:cs typeface="Arial" panose="020B0604020202020204" pitchFamily="34" charset="0"/>
              </a:rPr>
              <a:t>Beim kollaborativen Arbeiten rückt die Einzelleistung in den Hintergrund, weshalb Bewertungen und Benotungen angepasst werden müssen. Empfehlenswert ist eine transparente Darstellung der Beurteilungskriterien, die auch gemeinsam entwickelt beziehungsweise festgelegt werden können. Die Projektdokumentation kann zusätzlich zur Benotung herangezogen werden.</a:t>
            </a:r>
            <a:endParaRPr lang="de-DE" sz="1000" dirty="0">
              <a:latin typeface="Arial" panose="020B0604020202020204" pitchFamily="34" charset="0"/>
              <a:cs typeface="Arial" panose="020B0604020202020204" pitchFamily="34" charset="0"/>
            </a:endParaRPr>
          </a:p>
        </p:txBody>
      </p:sp>
      <p:sp>
        <p:nvSpPr>
          <p:cNvPr id="7" name="Rechteck 6"/>
          <p:cNvSpPr/>
          <p:nvPr/>
        </p:nvSpPr>
        <p:spPr>
          <a:xfrm>
            <a:off x="609214" y="8816214"/>
            <a:ext cx="3476983" cy="1162986"/>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609214" y="8892188"/>
            <a:ext cx="3476982" cy="1015663"/>
          </a:xfrm>
          <a:prstGeom prst="rect">
            <a:avLst/>
          </a:prstGeom>
          <a:noFill/>
        </p:spPr>
        <p:txBody>
          <a:bodyPr wrap="square" numCol="1" spcCol="0" rtlCol="0">
            <a:spAutoFit/>
          </a:bodyPr>
          <a:lstStyle/>
          <a:p>
            <a:pPr algn="just"/>
            <a:r>
              <a:rPr lang="de-DE" sz="1000" b="1" dirty="0">
                <a:solidFill>
                  <a:prstClr val="black"/>
                </a:solidFill>
                <a:latin typeface="Arial" panose="020B0604020202020204" pitchFamily="34" charset="0"/>
                <a:cs typeface="Arial" panose="020B0604020202020204" pitchFamily="34" charset="0"/>
              </a:rPr>
              <a:t>Profitipp:</a:t>
            </a:r>
          </a:p>
          <a:p>
            <a:pPr algn="just"/>
            <a:r>
              <a:rPr lang="de-DE" sz="1000" dirty="0">
                <a:solidFill>
                  <a:prstClr val="black"/>
                </a:solidFill>
                <a:latin typeface="Arial" panose="020B0604020202020204" pitchFamily="34" charset="0"/>
                <a:cs typeface="Arial" panose="020B0604020202020204" pitchFamily="34" charset="0"/>
              </a:rPr>
              <a:t>Die Verwendung von digitalen Tools erleichtert die Strukturierung der gemeinsamen Dokumentationen und Erarbeitungen zu einem Thema. Zeitgleich unterstützt es ortsunabhängiges und zeitlich flexibles Arbeiten je nach Lebenssituation der Mitwirkenden. </a:t>
            </a:r>
          </a:p>
        </p:txBody>
      </p:sp>
      <p:sp>
        <p:nvSpPr>
          <p:cNvPr id="8" name="Datumsplatzhalter 7"/>
          <p:cNvSpPr>
            <a:spLocks noGrp="1"/>
          </p:cNvSpPr>
          <p:nvPr>
            <p:ph type="dt" sz="half" idx="10"/>
          </p:nvPr>
        </p:nvSpPr>
        <p:spPr/>
        <p:txBody>
          <a:bodyPr/>
          <a:lstStyle/>
          <a:p>
            <a:fld id="{5B67E292-FDBF-47BD-A43A-F08851CB549E}" type="datetime1">
              <a:rPr lang="de-DE" smtClean="0"/>
              <a:t>30.11.2023</a:t>
            </a:fld>
            <a:endParaRPr lang="de-DE" dirty="0"/>
          </a:p>
        </p:txBody>
      </p:sp>
      <p:sp>
        <p:nvSpPr>
          <p:cNvPr id="21" name="Rechteck 20"/>
          <p:cNvSpPr/>
          <p:nvPr/>
        </p:nvSpPr>
        <p:spPr>
          <a:xfrm>
            <a:off x="4250461" y="4760649"/>
            <a:ext cx="2758029" cy="3598549"/>
          </a:xfrm>
          <a:prstGeom prst="rect">
            <a:avLst/>
          </a:prstGeom>
        </p:spPr>
        <p:txBody>
          <a:bodyPr wrap="square">
            <a:spAutoFit/>
          </a:bodyPr>
          <a:lstStyle/>
          <a:p>
            <a:pPr algn="just">
              <a:lnSpc>
                <a:spcPct val="107000"/>
              </a:lnSpc>
              <a:spcAft>
                <a:spcPts val="800"/>
              </a:spcAft>
            </a:pPr>
            <a:r>
              <a:rPr lang="de-DE" sz="1200" dirty="0">
                <a:solidFill>
                  <a:srgbClr val="445052"/>
                </a:solidFill>
                <a:latin typeface="Arial" panose="020B0604020202020204" pitchFamily="34" charset="0"/>
                <a:cs typeface="Arial" panose="020B0604020202020204" pitchFamily="34" charset="0"/>
              </a:rPr>
              <a:t>EINSATZMÖGLICHKEITEN</a:t>
            </a:r>
          </a:p>
          <a:p>
            <a:pPr algn="just">
              <a:spcAft>
                <a:spcPts val="800"/>
              </a:spcAft>
            </a:pPr>
            <a:r>
              <a:rPr lang="de-DE" sz="1000" dirty="0">
                <a:effectLst/>
                <a:latin typeface="Arial" panose="020B0604020202020204" pitchFamily="34" charset="0"/>
                <a:cs typeface="Arial" panose="020B0604020202020204" pitchFamily="34" charset="0"/>
              </a:rPr>
              <a:t>Kollaboratives Arbeiten bietet eine Bandbreite an Einsatzszenarien. Es kann als zeitlich begrenzte Aufgabe, zur Erstellung eines Konzepts, zur Planung eines Projektes, etc. eingesetzt werden. </a:t>
            </a:r>
            <a:r>
              <a:rPr lang="de-DE" sz="1000" dirty="0">
                <a:latin typeface="Arial" panose="020B0604020202020204" pitchFamily="34" charset="0"/>
                <a:cs typeface="Arial" panose="020B0604020202020204" pitchFamily="34" charset="0"/>
              </a:rPr>
              <a:t>Die Durchführung</a:t>
            </a:r>
            <a:r>
              <a:rPr lang="de-DE" sz="1000" dirty="0">
                <a:effectLst/>
                <a:latin typeface="Arial" panose="020B0604020202020204" pitchFamily="34" charset="0"/>
                <a:cs typeface="Arial" panose="020B0604020202020204" pitchFamily="34" charset="0"/>
              </a:rPr>
              <a:t> kann in Präsenz, als hybrides Format oder in Online-settings verwendet werden. (Nutzbare Online-tools finden Sie auf unserer </a:t>
            </a:r>
            <a:r>
              <a:rPr lang="de-DE" sz="1000" dirty="0">
                <a:effectLst/>
                <a:latin typeface="Arial" panose="020B0604020202020204" pitchFamily="34" charset="0"/>
                <a:cs typeface="Arial" panose="020B0604020202020204" pitchFamily="34" charset="0"/>
                <a:hlinkClick r:id="rId2"/>
              </a:rPr>
              <a:t>Projektwebsite</a:t>
            </a:r>
            <a:r>
              <a:rPr lang="de-DE" sz="1000" dirty="0">
                <a:effectLst/>
                <a:latin typeface="Arial" panose="020B0604020202020204" pitchFamily="34" charset="0"/>
                <a:cs typeface="Arial" panose="020B0604020202020204" pitchFamily="34" charset="0"/>
              </a:rPr>
              <a:t> unter Tools zum Lernen und Lehren).</a:t>
            </a:r>
          </a:p>
          <a:p>
            <a:pPr algn="just">
              <a:spcAft>
                <a:spcPts val="800"/>
              </a:spcAft>
            </a:pPr>
            <a:r>
              <a:rPr lang="de-DE" sz="1000" dirty="0">
                <a:solidFill>
                  <a:srgbClr val="445052"/>
                </a:solidFill>
                <a:effectLst/>
                <a:latin typeface="Arial" panose="020B0604020202020204" pitchFamily="34" charset="0"/>
                <a:cs typeface="Arial" panose="020B0604020202020204" pitchFamily="34" charset="0"/>
              </a:rPr>
              <a:t>konkrete Arbeitsszenarien:</a:t>
            </a:r>
            <a:endParaRPr lang="de-DE" sz="1000" dirty="0">
              <a:solidFill>
                <a:srgbClr val="445052"/>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000" dirty="0">
                <a:effectLst/>
                <a:latin typeface="Arial" panose="020B0604020202020204" pitchFamily="34" charset="0"/>
                <a:cs typeface="Arial" panose="020B0604020202020204" pitchFamily="34" charset="0"/>
              </a:rPr>
              <a:t>Die Lernenden arbeiten gemeinsam an Texten und diskutieren diesen</a:t>
            </a:r>
            <a:br>
              <a:rPr lang="de-DE" sz="1000" dirty="0">
                <a:latin typeface="Arial" panose="020B0604020202020204" pitchFamily="34" charset="0"/>
                <a:cs typeface="Arial" panose="020B0604020202020204" pitchFamily="34" charset="0"/>
              </a:rPr>
            </a:br>
            <a:endParaRPr lang="de-DE" sz="5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000" dirty="0">
                <a:effectLst/>
                <a:latin typeface="Arial" panose="020B0604020202020204" pitchFamily="34" charset="0"/>
                <a:cs typeface="Arial" panose="020B0604020202020204" pitchFamily="34" charset="0"/>
              </a:rPr>
              <a:t>Die Lernenden erarbeiten kooperativ einen Inhalt/ ein Konzep</a:t>
            </a:r>
            <a:r>
              <a:rPr lang="de-DE" sz="1000" dirty="0">
                <a:latin typeface="Arial" panose="020B0604020202020204" pitchFamily="34" charset="0"/>
                <a:cs typeface="Arial" panose="020B0604020202020204" pitchFamily="34" charset="0"/>
              </a:rPr>
              <a:t>t/ eine OER</a:t>
            </a:r>
            <a:br>
              <a:rPr lang="de-DE" sz="1000" dirty="0">
                <a:latin typeface="Arial" panose="020B0604020202020204" pitchFamily="34" charset="0"/>
                <a:cs typeface="Arial" panose="020B0604020202020204" pitchFamily="34" charset="0"/>
              </a:rPr>
            </a:br>
            <a:endParaRPr lang="de-DE" sz="5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000" dirty="0">
                <a:effectLst/>
                <a:latin typeface="Arial" panose="020B0604020202020204" pitchFamily="34" charset="0"/>
                <a:cs typeface="Arial" panose="020B0604020202020204" pitchFamily="34" charset="0"/>
              </a:rPr>
              <a:t>Die Lernenden tauschen sich zu einer Thematik aus</a:t>
            </a:r>
            <a:br>
              <a:rPr lang="de-DE" sz="1000" dirty="0">
                <a:latin typeface="Arial" panose="020B0604020202020204" pitchFamily="34" charset="0"/>
                <a:cs typeface="Arial" panose="020B0604020202020204" pitchFamily="34" charset="0"/>
              </a:rPr>
            </a:br>
            <a:endParaRPr lang="de-DE" sz="5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000" dirty="0">
                <a:effectLst/>
                <a:latin typeface="Arial" panose="020B0604020202020204" pitchFamily="34" charset="0"/>
                <a:cs typeface="Arial" panose="020B0604020202020204" pitchFamily="34" charset="0"/>
              </a:rPr>
              <a:t>Die Lernenden bilden eine Arbeits- und Lerngemeinschaft</a:t>
            </a:r>
            <a:endParaRPr lang="de-DE" sz="1000" dirty="0">
              <a:latin typeface="Arial" panose="020B0604020202020204" pitchFamily="34" charset="0"/>
              <a:cs typeface="Arial" panose="020B0604020202020204" pitchFamily="34" charset="0"/>
            </a:endParaRPr>
          </a:p>
        </p:txBody>
      </p:sp>
      <p:sp>
        <p:nvSpPr>
          <p:cNvPr id="59" name="Rechteck 58"/>
          <p:cNvSpPr/>
          <p:nvPr/>
        </p:nvSpPr>
        <p:spPr>
          <a:xfrm>
            <a:off x="4250461" y="8549846"/>
            <a:ext cx="2769539" cy="1429354"/>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Textfeld 56"/>
          <p:cNvSpPr txBox="1"/>
          <p:nvPr/>
        </p:nvSpPr>
        <p:spPr>
          <a:xfrm>
            <a:off x="4250461" y="8602803"/>
            <a:ext cx="2758029" cy="1338828"/>
          </a:xfrm>
          <a:prstGeom prst="rect">
            <a:avLst/>
          </a:prstGeom>
          <a:noFill/>
        </p:spPr>
        <p:txBody>
          <a:bodyPr wrap="square" numCol="1" spcCol="0" rtlCol="0">
            <a:spAutoFit/>
          </a:bodyPr>
          <a:lstStyle/>
          <a:p>
            <a:r>
              <a:rPr lang="de-DE" sz="1000" b="1" dirty="0">
                <a:solidFill>
                  <a:prstClr val="black"/>
                </a:solidFill>
                <a:latin typeface="Arial" panose="020B0604020202020204" pitchFamily="34" charset="0"/>
                <a:cs typeface="Arial" panose="020B0604020202020204" pitchFamily="34" charset="0"/>
              </a:rPr>
              <a:t>Take </a:t>
            </a:r>
            <a:r>
              <a:rPr lang="de-DE" sz="1000" b="1" dirty="0" err="1">
                <a:solidFill>
                  <a:prstClr val="black"/>
                </a:solidFill>
                <a:latin typeface="Arial" panose="020B0604020202020204" pitchFamily="34" charset="0"/>
                <a:cs typeface="Arial" panose="020B0604020202020204" pitchFamily="34" charset="0"/>
              </a:rPr>
              <a:t>Away</a:t>
            </a:r>
            <a:r>
              <a:rPr lang="de-DE" sz="1000" b="1" dirty="0">
                <a:solidFill>
                  <a:prstClr val="black"/>
                </a:solidFill>
                <a:latin typeface="Arial" panose="020B0604020202020204" pitchFamily="34" charset="0"/>
                <a:cs typeface="Arial" panose="020B0604020202020204" pitchFamily="34" charset="0"/>
              </a:rPr>
              <a:t> Botschaft: </a:t>
            </a:r>
            <a:endParaRPr lang="de-DE" sz="1000" dirty="0">
              <a:latin typeface="Arial" panose="020B0604020202020204" pitchFamily="34" charset="0"/>
              <a:cs typeface="Arial" panose="020B0604020202020204" pitchFamily="34" charset="0"/>
            </a:endParaRPr>
          </a:p>
          <a:p>
            <a:pPr algn="just"/>
            <a:r>
              <a:rPr lang="de-DE" sz="1000" dirty="0">
                <a:latin typeface="Arial" panose="020B0604020202020204" pitchFamily="34" charset="0"/>
                <a:cs typeface="Arial" panose="020B0604020202020204" pitchFamily="34" charset="0"/>
              </a:rPr>
              <a:t>Kollaboratives Arbeiten ist ein pädagogischer Ansatz, durch den die Zusammenarbeit gefördert wird. Die Gruppe erarbeitet kollektiv die Lösung eines Problems, ein Konzept oder einen Projektplan. Dabei werden sowohl das Wissens- als auch das Fähigkeitsspektrum nachhaltig erweitert. </a:t>
            </a:r>
            <a:endParaRPr lang="de-DE" sz="1000" dirty="0">
              <a:solidFill>
                <a:prstClr val="black"/>
              </a:solidFill>
              <a:latin typeface="Arial" panose="020B0604020202020204" pitchFamily="34" charset="0"/>
              <a:cs typeface="Arial" panose="020B0604020202020204" pitchFamily="34" charset="0"/>
            </a:endParaRPr>
          </a:p>
        </p:txBody>
      </p:sp>
      <p:pic>
        <p:nvPicPr>
          <p:cNvPr id="14" name="Grafik 13">
            <a:extLst>
              <a:ext uri="{FF2B5EF4-FFF2-40B4-BE49-F238E27FC236}">
                <a16:creationId xmlns:a16="http://schemas.microsoft.com/office/drawing/2014/main" id="{D7407E0C-F2B1-4ED7-BF3A-E12D4E6A24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7947" y="2488115"/>
            <a:ext cx="2761727" cy="2152075"/>
          </a:xfrm>
          <a:prstGeom prst="rect">
            <a:avLst/>
          </a:prstGeom>
        </p:spPr>
      </p:pic>
    </p:spTree>
    <p:extLst>
      <p:ext uri="{BB962C8B-B14F-4D97-AF65-F5344CB8AC3E}">
        <p14:creationId xmlns:p14="http://schemas.microsoft.com/office/powerpoint/2010/main" val="54810678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409</Words>
  <Application>Microsoft Office PowerPoint</Application>
  <PresentationFormat>Benutzerdefiniert</PresentationFormat>
  <Paragraphs>37</Paragraphs>
  <Slides>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Office</vt:lpstr>
      <vt:lpstr>PowerPoint-Präsentation</vt:lpstr>
    </vt:vector>
  </TitlesOfParts>
  <Company>Hochschule Neubrandenburg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Rösing, Claudia</dc:creator>
  <cp:lastModifiedBy>Rösing, Claudia</cp:lastModifiedBy>
  <cp:revision>174</cp:revision>
  <dcterms:created xsi:type="dcterms:W3CDTF">2021-09-14T14:03:36Z</dcterms:created>
  <dcterms:modified xsi:type="dcterms:W3CDTF">2023-11-30T11:31:28Z</dcterms:modified>
</cp:coreProperties>
</file>