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scherpe, Anton" initials="ZA" lastIdx="3" clrIdx="0">
    <p:extLst>
      <p:ext uri="{19B8F6BF-5375-455C-9EA6-DF929625EA0E}">
        <p15:presenceInfo xmlns:p15="http://schemas.microsoft.com/office/powerpoint/2012/main" userId="Zscherpe, An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445052"/>
    <a:srgbClr val="DB0031"/>
    <a:srgbClr val="FF2F5C"/>
    <a:srgbClr val="FF6D8C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559" autoAdjust="0"/>
    <p:restoredTop sz="92545" autoAdjust="0"/>
  </p:normalViewPr>
  <p:slideViewPr>
    <p:cSldViewPr snapToGrid="0">
      <p:cViewPr varScale="1">
        <p:scale>
          <a:sx n="50" d="100"/>
          <a:sy n="50" d="100"/>
        </p:scale>
        <p:origin x="3168" y="4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6E766-B22B-401F-B9E4-7C7FFF95060F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15503-F61C-48B7-B31C-0343277538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896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DFEFA-FA36-4ECA-9B74-7FE87368F70A}" type="datetimeFigureOut">
              <a:rPr lang="de-DE" smtClean="0"/>
              <a:t>21.11.2022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0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s-nb.de/digilehrbildun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2"/>
          </p:nvPr>
        </p:nvSpPr>
        <p:spPr>
          <a:xfrm>
            <a:off x="519113" y="9979200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0DFEFA-FA36-4ECA-9B74-7FE87368F70A}" type="datetimeFigureOut">
              <a:rPr lang="de-DE" smtClean="0"/>
              <a:pPr/>
              <a:t>21.11.2022</a:t>
            </a:fld>
            <a:endParaRPr lang="de-DE" dirty="0"/>
          </a:p>
        </p:txBody>
      </p:sp>
      <p:sp>
        <p:nvSpPr>
          <p:cNvPr id="5" name="Fußzeilenplatzhalter 8"/>
          <p:cNvSpPr txBox="1">
            <a:spLocks/>
          </p:cNvSpPr>
          <p:nvPr userDrawn="1"/>
        </p:nvSpPr>
        <p:spPr>
          <a:xfrm>
            <a:off x="5008911" y="9977271"/>
            <a:ext cx="2031487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mtClean="0"/>
              <a:t>Lizenz: CC BY-SA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707" y="10196260"/>
            <a:ext cx="592841" cy="207421"/>
          </a:xfrm>
          <a:prstGeom prst="rect">
            <a:avLst/>
          </a:prstGeom>
        </p:spPr>
      </p:pic>
      <p:sp>
        <p:nvSpPr>
          <p:cNvPr id="9" name="Fußzeilenplatzhalter 8"/>
          <p:cNvSpPr txBox="1">
            <a:spLocks/>
          </p:cNvSpPr>
          <p:nvPr userDrawn="1"/>
        </p:nvSpPr>
        <p:spPr>
          <a:xfrm>
            <a:off x="1517067" y="9983011"/>
            <a:ext cx="2031487" cy="569914"/>
          </a:xfrm>
          <a:prstGeom prst="rect">
            <a:avLst/>
          </a:prstGeom>
        </p:spPr>
        <p:txBody>
          <a:bodyPr vert="horz" lIns="91440" tIns="45719" rIns="91440" bIns="45719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1000" dirty="0" smtClean="0">
                <a:hlinkClick r:id="rId4" action="ppaction://hlinkfile"/>
              </a:rPr>
              <a:t>hs-nb.de/</a:t>
            </a:r>
            <a:r>
              <a:rPr lang="de-DE" sz="1000" dirty="0" err="1" smtClean="0">
                <a:hlinkClick r:id="rId4" action="ppaction://hlinkfile"/>
              </a:rPr>
              <a:t>digilehrbildung</a:t>
            </a:r>
            <a:r>
              <a:rPr lang="de-DE" sz="1000" dirty="0" smtClean="0">
                <a:hlinkClick r:id="rId4" action="ppaction://hlinkfile"/>
              </a:rPr>
              <a:t>/</a:t>
            </a:r>
            <a:endParaRPr lang="de-DE" sz="1000" dirty="0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800" y="432000"/>
            <a:ext cx="1650045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69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540000" y="8933557"/>
            <a:ext cx="3600211" cy="92198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40000" y="1094238"/>
            <a:ext cx="6199326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de-DE" altLang="de-DE" sz="1200" b="0" i="0" u="none" strike="noStrike" cap="none" normalizeH="0" baseline="0" dirty="0" smtClean="0">
                <a:ln>
                  <a:noFill/>
                </a:ln>
                <a:solidFill>
                  <a:srgbClr val="44505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UNTERRICHTEN MIT DIGITALEN MEDIEN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dirty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INFOBLATT </a:t>
            </a:r>
            <a:r>
              <a:rPr lang="de-DE" altLang="de-DE" dirty="0" smtClean="0">
                <a:solidFill>
                  <a:srgbClr val="44505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DATENSCHUTZ UND EINVERSTÄNDNIS</a:t>
            </a:r>
            <a:endParaRPr lang="de-DE" altLang="de-DE" sz="700" dirty="0">
              <a:solidFill>
                <a:srgbClr val="445052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0000" y="1764000"/>
            <a:ext cx="6480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Um im Unterricht Onlineangebote für das Lernen zu nutzen, müssen Schüler*innen bzw. Erziehungsberechtigte oft einer Verarbeitung von personenbezogenen Daten zustimmen. Lehrer*innen müssen dann das Einverständnis einholen.</a:t>
            </a:r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40000" y="2520000"/>
            <a:ext cx="3600211" cy="7389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200" dirty="0" smtClean="0">
                <a:solidFill>
                  <a:srgbClr val="4450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„OKAY“ VON DEN SCHÜLER*INNEN HOLEN</a:t>
            </a:r>
            <a:endParaRPr lang="de-DE" sz="1000" dirty="0" smtClean="0"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Apps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oder anderen Onlinetools, auch DSGVO-konforme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Angebote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, nutzen meist personenbezogene Daten der Schüler*innen.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Der Datenverarbeitung, also auch der </a:t>
            </a: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Erhe-bung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, der Speicherung und der Nutzung von personen-bezogenen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Daten, müssen die Schüler*innen ab 17 Jahren (Art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. 8, Absatz 1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, DSGVO) bzw.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deren Erziehungsberechtig-</a:t>
            </a: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ten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 zustimmen, wenn nicht die Verwendung einer Online-</a:t>
            </a: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plattform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 (oder Ähnliches) durch ein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G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esetz verpflichtend ist, beispielsweise durch die Bestimmung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als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Lehrmittel.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DE" sz="1000" dirty="0" smtClean="0"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Personenbezogene Daten von Schüler*innen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können zum Beispiel folgende Daten sein:</a:t>
            </a:r>
          </a:p>
          <a:p>
            <a:pPr marL="108000" indent="-10800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Kommunikationsdaten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 (z. B. IP-Adresse, Browser- und Geräteinformationen, Login- und Logout-Daten, Chatverläufe)</a:t>
            </a:r>
          </a:p>
          <a:p>
            <a:pPr marL="108000" indent="-10800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Kontaktdaten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 (z. B. Anschrift, E-Mail-Adresse, Telefonnummer)</a:t>
            </a:r>
          </a:p>
          <a:p>
            <a:pPr marL="108000" indent="-10800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Medien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 (z.B. Fotos, Videos und Sprachaufnahmen, auf denen Schüler*innen zu sehen bzw. zu hören sind)</a:t>
            </a:r>
          </a:p>
          <a:p>
            <a:pPr marL="108000" indent="-108000">
              <a:lnSpc>
                <a:spcPct val="107000"/>
              </a:lnSpc>
              <a:spcAft>
                <a:spcPts val="800"/>
              </a:spcAft>
              <a:buFont typeface="Arial" charset="0"/>
              <a:buChar char="•"/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Pädagogische Prozessdaten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 (z. B. Daten aus Aufgaben, Tests, Foren, Wiki-Einträgen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)</a:t>
            </a:r>
            <a:endParaRPr lang="de-DE" sz="1000" dirty="0"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07000"/>
              </a:lnSpc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Widerrufsrecht: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Schüler*innen haben das Recht, ihre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Ein-</a:t>
            </a:r>
            <a:br>
              <a:rPr lang="de-DE" sz="1000" dirty="0" smtClean="0">
                <a:latin typeface="Arial" charset="0"/>
                <a:ea typeface="Arial" charset="0"/>
                <a:cs typeface="Arial" charset="0"/>
              </a:rPr>
            </a:b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willligung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zur Verarbeitung der Daten zu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widerrufen.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Die Lehrkraft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muss bei Einholung der Einwilligung über die </a:t>
            </a: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Mög-lichkeit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und die Folgen eines Widerrufs informieren. </a:t>
            </a:r>
          </a:p>
          <a:p>
            <a:pPr algn="just">
              <a:lnSpc>
                <a:spcPct val="107000"/>
              </a:lnSpc>
            </a:pPr>
            <a:endParaRPr lang="de-DE" sz="1000" dirty="0"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07000"/>
              </a:lnSpc>
            </a:pPr>
            <a:r>
              <a:rPr lang="de-DE" sz="1000" b="1" dirty="0">
                <a:latin typeface="Arial" charset="0"/>
                <a:ea typeface="Arial" charset="0"/>
                <a:cs typeface="Arial" charset="0"/>
              </a:rPr>
              <a:t>Widerspruchsrecht: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Schüler*innen haben das Recht, einer Verarbeitung der Daten zu widersprechen. Die Lehrkraft muss auf die Möglichkeit des Widerspruchs und die Folgen eines Widerspruchs hinweisen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de-DE" sz="1000" dirty="0" smtClean="0">
              <a:latin typeface="Arial" charset="0"/>
              <a:ea typeface="Arial" charset="0"/>
              <a:cs typeface="Arial" charset="0"/>
            </a:endParaRPr>
          </a:p>
          <a:p>
            <a:pPr algn="just">
              <a:lnSpc>
                <a:spcPct val="107000"/>
              </a:lnSpc>
            </a:pPr>
            <a:endParaRPr lang="de-DE" sz="1000" dirty="0" smtClean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Praxistipp: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Jedes Onlineangebot, das personenbezogene Daten </a:t>
            </a:r>
            <a:r>
              <a:rPr lang="de-DE" sz="1000" dirty="0" err="1" smtClean="0">
                <a:latin typeface="Arial" charset="0"/>
                <a:ea typeface="Arial" charset="0"/>
                <a:cs typeface="Arial" charset="0"/>
              </a:rPr>
              <a:t>verar-beitet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de-DE" sz="1000" dirty="0">
                <a:latin typeface="Arial" charset="0"/>
                <a:ea typeface="Arial" charset="0"/>
                <a:cs typeface="Arial" charset="0"/>
              </a:rPr>
              <a:t>und im Unterricht zum Einsatz kommen soll, braucht eine eigenständige Zustimmung. Eine generelle Einwilligung für die Nutzung von Apps ist nicht </a:t>
            </a:r>
            <a:r>
              <a:rPr lang="de-DE" sz="1000" dirty="0" smtClean="0">
                <a:latin typeface="Arial" charset="0"/>
                <a:ea typeface="Arial" charset="0"/>
                <a:cs typeface="Arial" charset="0"/>
              </a:rPr>
              <a:t>zulässig.</a:t>
            </a:r>
            <a:endParaRPr lang="de-DE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320000" y="5101698"/>
            <a:ext cx="2700000" cy="3631763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r>
              <a:rPr lang="de-D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Profitipp:</a:t>
            </a:r>
          </a:p>
          <a:p>
            <a:pPr algn="just"/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Laden Sie Schüler*innen und Erziehungs-berechtigten zu einem Gespräch ein. Hier können die Tools vorgestellt und Fragen </a:t>
            </a:r>
            <a:r>
              <a:rPr lang="de-DE" sz="1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-antwortet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werden. So strukturieren Sie das Elterngespräch und gleichzeitig die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schrift-</a:t>
            </a:r>
            <a:r>
              <a:rPr lang="de-DE" sz="1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liche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Einwilligung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de-D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buFont typeface="+mj-lt"/>
              <a:buAutoNum type="arabicPeriod"/>
            </a:pP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Informieren Sie darüber, welche Daten von welchem Anbieter für welche Zwecke erhoben, wie diese gesichert werden und für welchen Zeitraum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44000" indent="-144000" algn="just">
              <a:buFont typeface="+mj-lt"/>
              <a:buAutoNum type="arabicPeriod"/>
            </a:pPr>
            <a:endParaRPr lang="de-D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buFont typeface="+mj-lt"/>
              <a:buAutoNum type="arabicPeriod"/>
            </a:pP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Teilen Sie mit, wer an Ihrer Schule für die Verarbeitung der Daten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verantwortlich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und für Rückfragen zur Verfügung steht. </a:t>
            </a:r>
            <a:endParaRPr lang="de-DE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buFont typeface="+mj-lt"/>
              <a:buAutoNum type="arabicPeriod"/>
            </a:pPr>
            <a:endParaRPr lang="de-D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000" indent="-144000" algn="just">
              <a:buFont typeface="+mj-lt"/>
              <a:buAutoNum type="arabicPeriod"/>
            </a:pP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Klären Sie über das Recht auf, dass der Erhebung und Speicherung der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personen-bezogenen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Daten ganz oder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teilweise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widersprochen und einer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unterschrie-</a:t>
            </a:r>
            <a:r>
              <a:rPr lang="de-DE" sz="1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benen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Einwilligung </a:t>
            </a:r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widerrufen </a:t>
            </a:r>
            <a:r>
              <a:rPr lang="de-DE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 kann.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519113" y="9979200"/>
            <a:ext cx="1701800" cy="569913"/>
          </a:xfrm>
        </p:spPr>
        <p:txBody>
          <a:bodyPr/>
          <a:lstStyle/>
          <a:p>
            <a:fld id="{5B67E292-FDBF-47BD-A43A-F08851CB549E}" type="datetime1">
              <a:rPr lang="de-DE" smtClean="0"/>
              <a:t>21.11.2022</a:t>
            </a:fld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4320000" y="8933557"/>
            <a:ext cx="2700000" cy="92198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4320000" y="8951658"/>
            <a:ext cx="2700000" cy="861774"/>
          </a:xfrm>
          <a:prstGeom prst="rect">
            <a:avLst/>
          </a:prstGeom>
          <a:noFill/>
        </p:spPr>
        <p:txBody>
          <a:bodyPr wrap="square" numCol="1" spcCol="0" rtlCol="0">
            <a:spAutoFit/>
          </a:bodyPr>
          <a:lstStyle/>
          <a:p>
            <a:r>
              <a:rPr lang="de-DE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de-DE" sz="10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Away</a:t>
            </a:r>
            <a:r>
              <a:rPr lang="de-DE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Botschaft: </a:t>
            </a:r>
            <a:endParaRPr lang="de-DE" sz="1000" dirty="0"/>
          </a:p>
          <a:p>
            <a:pPr algn="just"/>
            <a:r>
              <a:rPr lang="de-DE" sz="1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Einverständnis der Nutzer*innen führt zu Rechtssicherheit und stärkt das Recht auf die informationelle Selbstbestimmung von Schüler*innen.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022" y="2518094"/>
            <a:ext cx="2414225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66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430</Words>
  <Application>Microsoft Office PowerPoint</Application>
  <PresentationFormat>Benutzerdefiniert</PresentationFormat>
  <Paragraphs>30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</vt:lpstr>
      <vt:lpstr>PowerPoint-Präsentation</vt:lpstr>
    </vt:vector>
  </TitlesOfParts>
  <Company>Hochschule Neubrandenburg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Rösing, Claudia</dc:creator>
  <cp:lastModifiedBy>Rösing, Claudia</cp:lastModifiedBy>
  <cp:revision>231</cp:revision>
  <dcterms:created xsi:type="dcterms:W3CDTF">2021-09-14T14:03:36Z</dcterms:created>
  <dcterms:modified xsi:type="dcterms:W3CDTF">2022-11-21T14:21:55Z</dcterms:modified>
</cp:coreProperties>
</file>