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6" r:id="rId2"/>
    <p:sldId id="257" r:id="rId3"/>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userDrawn="1">
          <p15:clr>
            <a:srgbClr val="A4A3A4"/>
          </p15:clr>
        </p15:guide>
        <p15:guide id="2" pos="238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scherpe, Anton" initials="ZA" lastIdx="3" clrIdx="0">
    <p:extLst>
      <p:ext uri="{19B8F6BF-5375-455C-9EA6-DF929625EA0E}">
        <p15:presenceInfo xmlns:p15="http://schemas.microsoft.com/office/powerpoint/2012/main" userId="Zscherpe, Anto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EEEE"/>
    <a:srgbClr val="445052"/>
    <a:srgbClr val="DB0031"/>
    <a:srgbClr val="FF2F5C"/>
    <a:srgbClr val="FF6D8C"/>
    <a:srgbClr val="1F4E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3559" autoAdjust="0"/>
    <p:restoredTop sz="92545" autoAdjust="0"/>
  </p:normalViewPr>
  <p:slideViewPr>
    <p:cSldViewPr snapToGrid="0">
      <p:cViewPr varScale="1">
        <p:scale>
          <a:sx n="50" d="100"/>
          <a:sy n="50" d="100"/>
        </p:scale>
        <p:origin x="3168" y="48"/>
      </p:cViewPr>
      <p:guideLst>
        <p:guide orient="horz" pos="3367"/>
        <p:guide pos="2381"/>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36E766-B22B-401F-B9E4-7C7FFF95060F}" type="datetimeFigureOut">
              <a:rPr lang="de-DE" smtClean="0"/>
              <a:t>21.11.2022</a:t>
            </a:fld>
            <a:endParaRPr lang="de-DE"/>
          </a:p>
        </p:txBody>
      </p:sp>
      <p:sp>
        <p:nvSpPr>
          <p:cNvPr id="4" name="Folienbildplatzhalt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C15503-F61C-48B7-B31C-034327753833}" type="slidenum">
              <a:rPr lang="de-DE" smtClean="0"/>
              <a:t>‹Nr.›</a:t>
            </a:fld>
            <a:endParaRPr lang="de-DE"/>
          </a:p>
        </p:txBody>
      </p:sp>
    </p:spTree>
    <p:extLst>
      <p:ext uri="{BB962C8B-B14F-4D97-AF65-F5344CB8AC3E}">
        <p14:creationId xmlns:p14="http://schemas.microsoft.com/office/powerpoint/2010/main" val="5589661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5" name="Datumsplatzhalter 4"/>
          <p:cNvSpPr>
            <a:spLocks noGrp="1"/>
          </p:cNvSpPr>
          <p:nvPr>
            <p:ph type="dt" sz="half" idx="10"/>
          </p:nvPr>
        </p:nvSpPr>
        <p:spPr/>
        <p:txBody>
          <a:bodyPr/>
          <a:lstStyle/>
          <a:p>
            <a:fld id="{D40DFEFA-FA36-4ECA-9B74-7FE87368F70A}" type="datetimeFigureOut">
              <a:rPr lang="de-DE" smtClean="0"/>
              <a:t>21.11.2022</a:t>
            </a:fld>
            <a:endParaRPr lang="de-DE"/>
          </a:p>
        </p:txBody>
      </p:sp>
    </p:spTree>
    <p:extLst>
      <p:ext uri="{BB962C8B-B14F-4D97-AF65-F5344CB8AC3E}">
        <p14:creationId xmlns:p14="http://schemas.microsoft.com/office/powerpoint/2010/main" val="256102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s-nb.de/digilehrbildung/"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Datumsplatzhalter 7"/>
          <p:cNvSpPr>
            <a:spLocks noGrp="1"/>
          </p:cNvSpPr>
          <p:nvPr>
            <p:ph type="dt" sz="half" idx="2"/>
          </p:nvPr>
        </p:nvSpPr>
        <p:spPr>
          <a:xfrm>
            <a:off x="519113" y="9979200"/>
            <a:ext cx="1701800" cy="569913"/>
          </a:xfrm>
          <a:prstGeom prst="rect">
            <a:avLst/>
          </a:prstGeom>
        </p:spPr>
        <p:txBody>
          <a:bodyPr vert="horz" lIns="91440" tIns="45720" rIns="91440" bIns="45720" rtlCol="0" anchor="ctr"/>
          <a:lstStyle>
            <a:lvl1pPr algn="l">
              <a:defRPr sz="1000">
                <a:solidFill>
                  <a:schemeClr val="tx1">
                    <a:tint val="75000"/>
                  </a:schemeClr>
                </a:solidFill>
                <a:latin typeface="Arial" panose="020B0604020202020204" pitchFamily="34" charset="0"/>
                <a:cs typeface="Arial" panose="020B0604020202020204" pitchFamily="34" charset="0"/>
              </a:defRPr>
            </a:lvl1pPr>
          </a:lstStyle>
          <a:p>
            <a:fld id="{D40DFEFA-FA36-4ECA-9B74-7FE87368F70A}" type="datetimeFigureOut">
              <a:rPr lang="de-DE" smtClean="0"/>
              <a:pPr/>
              <a:t>21.11.2022</a:t>
            </a:fld>
            <a:endParaRPr lang="de-DE" dirty="0"/>
          </a:p>
        </p:txBody>
      </p:sp>
      <p:sp>
        <p:nvSpPr>
          <p:cNvPr id="5" name="Fußzeilenplatzhalter 8"/>
          <p:cNvSpPr txBox="1">
            <a:spLocks/>
          </p:cNvSpPr>
          <p:nvPr userDrawn="1"/>
        </p:nvSpPr>
        <p:spPr>
          <a:xfrm>
            <a:off x="5008911" y="9977271"/>
            <a:ext cx="2031487" cy="569913"/>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de-DE" smtClean="0"/>
              <a:t>Lizenz: CC BY-SA</a:t>
            </a:r>
            <a:endParaRPr lang="de-DE" dirty="0"/>
          </a:p>
        </p:txBody>
      </p:sp>
      <p:pic>
        <p:nvPicPr>
          <p:cNvPr id="6" name="Grafik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228707" y="10196260"/>
            <a:ext cx="592841" cy="207421"/>
          </a:xfrm>
          <a:prstGeom prst="rect">
            <a:avLst/>
          </a:prstGeom>
        </p:spPr>
      </p:pic>
      <p:sp>
        <p:nvSpPr>
          <p:cNvPr id="9" name="Fußzeilenplatzhalter 8"/>
          <p:cNvSpPr txBox="1">
            <a:spLocks/>
          </p:cNvSpPr>
          <p:nvPr userDrawn="1"/>
        </p:nvSpPr>
        <p:spPr>
          <a:xfrm>
            <a:off x="1517067" y="9983011"/>
            <a:ext cx="2031487" cy="569914"/>
          </a:xfrm>
          <a:prstGeom prst="rect">
            <a:avLst/>
          </a:prstGeom>
        </p:spPr>
        <p:txBody>
          <a:bodyPr vert="horz" lIns="91440" tIns="45719" rIns="91440" bIns="45719" rtlCol="0" anchor="ctr"/>
          <a:lstStyle>
            <a:defPPr>
              <a:defRPr lang="en-US"/>
            </a:defPPr>
            <a:lvl1pPr marL="0" algn="r" defTabSz="457200" rtl="0" eaLnBrk="1" latinLnBrk="0" hangingPunct="1">
              <a:defRPr sz="10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de-DE" sz="1000" dirty="0" smtClean="0">
                <a:hlinkClick r:id="rId4" action="ppaction://hlinkfile"/>
              </a:rPr>
              <a:t>hs-nb.de/</a:t>
            </a:r>
            <a:r>
              <a:rPr lang="de-DE" sz="1000" dirty="0" err="1" smtClean="0">
                <a:hlinkClick r:id="rId4" action="ppaction://hlinkfile"/>
              </a:rPr>
              <a:t>digilehrbildung</a:t>
            </a:r>
            <a:r>
              <a:rPr lang="de-DE" sz="1000" dirty="0" smtClean="0">
                <a:hlinkClick r:id="rId4" action="ppaction://hlinkfile"/>
              </a:rPr>
              <a:t>/</a:t>
            </a:r>
            <a:endParaRPr lang="de-DE" sz="1000" dirty="0"/>
          </a:p>
        </p:txBody>
      </p:sp>
      <p:pic>
        <p:nvPicPr>
          <p:cNvPr id="3" name="Grafik 2"/>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5464800" y="432000"/>
            <a:ext cx="1650045" cy="432000"/>
          </a:xfrm>
          <a:prstGeom prst="rect">
            <a:avLst/>
          </a:prstGeom>
        </p:spPr>
      </p:pic>
    </p:spTree>
    <p:extLst>
      <p:ext uri="{BB962C8B-B14F-4D97-AF65-F5344CB8AC3E}">
        <p14:creationId xmlns:p14="http://schemas.microsoft.com/office/powerpoint/2010/main" val="2338698779"/>
      </p:ext>
    </p:extLst>
  </p:cSld>
  <p:clrMap bg1="lt1" tx1="dk1" bg2="lt2" tx2="dk2" accent1="accent1" accent2="accent2" accent3="accent3" accent4="accent4" accent5="accent5" accent6="accent6" hlink="hlink" folHlink="folHlink"/>
  <p:sldLayoutIdLst>
    <p:sldLayoutId id="2147483667" r:id="rId1"/>
  </p:sldLayoutIdLst>
  <p:hf sldNum="0" hdr="0" dt="0"/>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ego-mv.de/leistungen/it-sicherheit-datenschutz/datenschutz-an-schulen/" TargetMode="External"/><Relationship Id="rId7" Type="http://schemas.openxmlformats.org/officeDocument/2006/relationships/image" Target="../media/image3.png"/><Relationship Id="rId2" Type="http://schemas.openxmlformats.org/officeDocument/2006/relationships/hyperlink" Target="https://www.landesrecht-mv.de/bsmv/document/jlr-SchulDSVMV2020pP1" TargetMode="External"/><Relationship Id="rId1" Type="http://schemas.openxmlformats.org/officeDocument/2006/relationships/slideLayout" Target="../slideLayouts/slideLayout1.xml"/><Relationship Id="rId6" Type="http://schemas.openxmlformats.org/officeDocument/2006/relationships/hyperlink" Target="https://dsgvo-gesetz.de/" TargetMode="External"/><Relationship Id="rId5" Type="http://schemas.openxmlformats.org/officeDocument/2006/relationships/hyperlink" Target="https://www.gesetze-im-internet.de/bdsg_2018/" TargetMode="External"/><Relationship Id="rId4" Type="http://schemas.openxmlformats.org/officeDocument/2006/relationships/hyperlink" Target="https://www.digibits.de/meine-daten-im-netz-datenkompetenz-macht-schule/"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it.kultus-bw.de/,Lde/Startseite/IT-Sicherheit/Schutzprogramme" TargetMode="External"/><Relationship Id="rId3" Type="http://schemas.openxmlformats.org/officeDocument/2006/relationships/hyperlink" Target="https://datenschutz-schule.info/themen/fachbegriffe-erklaert/pseudonymisierung/" TargetMode="External"/><Relationship Id="rId7" Type="http://schemas.openxmlformats.org/officeDocument/2006/relationships/hyperlink" Target="https://lehrerfortbildung-bw.de/st_digital/medienwerkstatt/dossiers/sicherheit/backup/" TargetMode="External"/><Relationship Id="rId2" Type="http://schemas.openxmlformats.org/officeDocument/2006/relationships/hyperlink" Target="https://www.landesrecht-mv.de/bsmv/document/jlr-SchulDSVMV2020pP6" TargetMode="External"/><Relationship Id="rId1" Type="http://schemas.openxmlformats.org/officeDocument/2006/relationships/slideLayout" Target="../slideLayouts/slideLayout1.xml"/><Relationship Id="rId6" Type="http://schemas.openxmlformats.org/officeDocument/2006/relationships/hyperlink" Target="https://www.bsi.bund.de/DE/Themen/Verbraucherinnen-und-Verbraucher/Informationen-und-Empfehlungen/Cyber-Sicherheitsempfehlungen/Accountschutz/Sichere-Passwoerter-erstellen/sichere-passwoerter-erstellen_node.html" TargetMode="External"/><Relationship Id="rId11" Type="http://schemas.openxmlformats.org/officeDocument/2006/relationships/image" Target="../media/image4.png"/><Relationship Id="rId5" Type="http://schemas.openxmlformats.org/officeDocument/2006/relationships/hyperlink" Target="https://datenschutz-schule.info/themen/e-mail-kommunikation-sicher-nutzen/" TargetMode="External"/><Relationship Id="rId10" Type="http://schemas.openxmlformats.org/officeDocument/2006/relationships/hyperlink" Target="https://digitalcourage.de/digitale-selbstverteidigung/sicher-surfen-pc" TargetMode="External"/><Relationship Id="rId4" Type="http://schemas.openxmlformats.org/officeDocument/2006/relationships/hyperlink" Target="https://digitalcourage.de/digitale-selbstverteidigung/festplatten-verschluesseln" TargetMode="External"/><Relationship Id="rId9" Type="http://schemas.openxmlformats.org/officeDocument/2006/relationships/hyperlink" Target="https://www.sicher-im-netz.de/apps-datenschutzkonform-im-schulunterricht-einsetzen-mit-digibit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eck 6"/>
          <p:cNvSpPr/>
          <p:nvPr/>
        </p:nvSpPr>
        <p:spPr>
          <a:xfrm>
            <a:off x="4320000" y="5153895"/>
            <a:ext cx="2700000" cy="2890946"/>
          </a:xfrm>
          <a:prstGeom prst="rect">
            <a:avLst/>
          </a:pr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p:cNvSpPr txBox="1"/>
          <p:nvPr/>
        </p:nvSpPr>
        <p:spPr>
          <a:xfrm>
            <a:off x="4320000" y="5182519"/>
            <a:ext cx="2700000" cy="2862322"/>
          </a:xfrm>
          <a:prstGeom prst="rect">
            <a:avLst/>
          </a:prstGeom>
          <a:noFill/>
        </p:spPr>
        <p:txBody>
          <a:bodyPr wrap="square" numCol="1" spcCol="0" rtlCol="0">
            <a:spAutoFit/>
          </a:bodyPr>
          <a:lstStyle/>
          <a:p>
            <a:r>
              <a:rPr lang="de-DE" sz="1000" b="1" dirty="0" smtClean="0">
                <a:solidFill>
                  <a:prstClr val="black"/>
                </a:solidFill>
                <a:latin typeface="Arial" panose="020B0604020202020204" pitchFamily="34" charset="0"/>
                <a:cs typeface="Arial" panose="020B0604020202020204" pitchFamily="34" charset="0"/>
              </a:rPr>
              <a:t>Praxistipp:</a:t>
            </a:r>
          </a:p>
          <a:p>
            <a:pPr algn="just"/>
            <a:r>
              <a:rPr lang="de-DE" sz="1000" dirty="0">
                <a:latin typeface="Arial" panose="020B0604020202020204" pitchFamily="34" charset="0"/>
                <a:cs typeface="Arial" panose="020B0604020202020204" pitchFamily="34" charset="0"/>
              </a:rPr>
              <a:t>Um Datensicherheit zu gewährleisten, haben Lehrer*innen </a:t>
            </a:r>
            <a:r>
              <a:rPr lang="de-DE" sz="1000" dirty="0" smtClean="0">
                <a:latin typeface="Arial" panose="020B0604020202020204" pitchFamily="34" charset="0"/>
                <a:cs typeface="Arial" panose="020B0604020202020204" pitchFamily="34" charset="0"/>
              </a:rPr>
              <a:t>unter anderem folgende </a:t>
            </a:r>
            <a:r>
              <a:rPr lang="de-DE" sz="1000" dirty="0">
                <a:latin typeface="Arial" panose="020B0604020202020204" pitchFamily="34" charset="0"/>
                <a:cs typeface="Arial" panose="020B0604020202020204" pitchFamily="34" charset="0"/>
              </a:rPr>
              <a:t>Möglichkeiten:</a:t>
            </a:r>
          </a:p>
          <a:p>
            <a:pPr algn="just"/>
            <a:endParaRPr lang="de-DE" sz="1000" dirty="0">
              <a:latin typeface="Arial" panose="020B0604020202020204" pitchFamily="34" charset="0"/>
              <a:cs typeface="Arial" panose="020B0604020202020204" pitchFamily="34" charset="0"/>
            </a:endParaRPr>
          </a:p>
          <a:p>
            <a:pPr marL="108000" indent="-108000">
              <a:buFont typeface="Arial" charset="0"/>
              <a:buChar char="•"/>
            </a:pPr>
            <a:r>
              <a:rPr lang="de-DE" sz="1000" dirty="0" err="1">
                <a:latin typeface="Arial" panose="020B0604020202020204" pitchFamily="34" charset="0"/>
                <a:cs typeface="Arial" panose="020B0604020202020204" pitchFamily="34" charset="0"/>
              </a:rPr>
              <a:t>Pseudonymisierung</a:t>
            </a:r>
            <a:r>
              <a:rPr lang="de-DE" sz="1000" dirty="0">
                <a:latin typeface="Arial" panose="020B0604020202020204" pitchFamily="34" charset="0"/>
                <a:cs typeface="Arial" panose="020B0604020202020204" pitchFamily="34" charset="0"/>
              </a:rPr>
              <a:t> </a:t>
            </a:r>
            <a:r>
              <a:rPr lang="de-DE" sz="1000" dirty="0" smtClean="0">
                <a:latin typeface="Arial" panose="020B0604020202020204" pitchFamily="34" charset="0"/>
                <a:cs typeface="Arial" panose="020B0604020202020204" pitchFamily="34" charset="0"/>
              </a:rPr>
              <a:t>(zum Beispiel statt </a:t>
            </a:r>
            <a:r>
              <a:rPr lang="de-DE" sz="1000" dirty="0">
                <a:latin typeface="Arial" panose="020B0604020202020204" pitchFamily="34" charset="0"/>
                <a:cs typeface="Arial" panose="020B0604020202020204" pitchFamily="34" charset="0"/>
              </a:rPr>
              <a:t>Klarnamen</a:t>
            </a:r>
            <a:r>
              <a:rPr lang="de-DE" sz="1000" dirty="0" smtClean="0">
                <a:latin typeface="Arial" panose="020B0604020202020204" pitchFamily="34" charset="0"/>
                <a:cs typeface="Arial" panose="020B0604020202020204" pitchFamily="34" charset="0"/>
              </a:rPr>
              <a:t>)</a:t>
            </a:r>
            <a:endParaRPr lang="de-DE" sz="1000" dirty="0">
              <a:latin typeface="Arial" panose="020B0604020202020204" pitchFamily="34" charset="0"/>
              <a:cs typeface="Arial" panose="020B0604020202020204" pitchFamily="34" charset="0"/>
            </a:endParaRPr>
          </a:p>
          <a:p>
            <a:pPr marL="108000" indent="-108000">
              <a:buFont typeface="Arial" charset="0"/>
              <a:buChar char="•"/>
            </a:pPr>
            <a:r>
              <a:rPr lang="de-DE" sz="1000" dirty="0" smtClean="0">
                <a:latin typeface="Arial" panose="020B0604020202020204" pitchFamily="34" charset="0"/>
                <a:cs typeface="Arial" panose="020B0604020202020204" pitchFamily="34" charset="0"/>
              </a:rPr>
              <a:t>Verwendung von dienstlichen </a:t>
            </a:r>
            <a:r>
              <a:rPr lang="de-DE" sz="1000" dirty="0">
                <a:latin typeface="Arial" panose="020B0604020202020204" pitchFamily="34" charset="0"/>
                <a:cs typeface="Arial" panose="020B0604020202020204" pitchFamily="34" charset="0"/>
              </a:rPr>
              <a:t>Mailadressen und </a:t>
            </a:r>
            <a:r>
              <a:rPr lang="de-DE" sz="1000" dirty="0" smtClean="0">
                <a:latin typeface="Arial" panose="020B0604020202020204" pitchFamily="34" charset="0"/>
                <a:cs typeface="Arial" panose="020B0604020202020204" pitchFamily="34" charset="0"/>
              </a:rPr>
              <a:t>verschlüsselter </a:t>
            </a:r>
            <a:r>
              <a:rPr lang="de-DE" sz="1000" dirty="0">
                <a:latin typeface="Arial" panose="020B0604020202020204" pitchFamily="34" charset="0"/>
                <a:cs typeface="Arial" panose="020B0604020202020204" pitchFamily="34" charset="0"/>
              </a:rPr>
              <a:t>E-Mails </a:t>
            </a:r>
          </a:p>
          <a:p>
            <a:pPr marL="108000" indent="-108000">
              <a:buFont typeface="Arial" charset="0"/>
              <a:buChar char="•"/>
            </a:pPr>
            <a:r>
              <a:rPr lang="de-DE" sz="1000" dirty="0">
                <a:latin typeface="Arial" panose="020B0604020202020204" pitchFamily="34" charset="0"/>
                <a:cs typeface="Arial" panose="020B0604020202020204" pitchFamily="34" charset="0"/>
              </a:rPr>
              <a:t>Verschlüsselung von Festplatten, einzelnen Dateien, Ordnern und Datenträgern</a:t>
            </a:r>
          </a:p>
          <a:p>
            <a:pPr marL="108000" indent="-108000">
              <a:buFont typeface="Arial" charset="0"/>
              <a:buChar char="•"/>
            </a:pPr>
            <a:r>
              <a:rPr lang="de-DE" sz="1000" dirty="0" smtClean="0">
                <a:latin typeface="Arial" panose="020B0604020202020204" pitchFamily="34" charset="0"/>
                <a:cs typeface="Arial" panose="020B0604020202020204" pitchFamily="34" charset="0"/>
              </a:rPr>
              <a:t>Verwendung starker </a:t>
            </a:r>
            <a:r>
              <a:rPr lang="de-DE" sz="1000" dirty="0">
                <a:latin typeface="Arial" panose="020B0604020202020204" pitchFamily="34" charset="0"/>
                <a:cs typeface="Arial" panose="020B0604020202020204" pitchFamily="34" charset="0"/>
              </a:rPr>
              <a:t>Passwörter</a:t>
            </a:r>
          </a:p>
          <a:p>
            <a:pPr marL="108000" indent="-108000">
              <a:buFont typeface="Arial" charset="0"/>
              <a:buChar char="•"/>
            </a:pPr>
            <a:r>
              <a:rPr lang="de-DE" sz="1000" dirty="0" smtClean="0">
                <a:latin typeface="Arial" panose="020B0604020202020204" pitchFamily="34" charset="0"/>
                <a:cs typeface="Arial" panose="020B0604020202020204" pitchFamily="34" charset="0"/>
              </a:rPr>
              <a:t>Einholung datenschutzrechtlicher Einverständniserklärungen</a:t>
            </a:r>
          </a:p>
          <a:p>
            <a:pPr marL="171450" indent="-171450" algn="just">
              <a:buFont typeface="Arial" charset="0"/>
              <a:buChar char="•"/>
            </a:pPr>
            <a:endParaRPr lang="de-DE" sz="1000" dirty="0">
              <a:latin typeface="Arial" panose="020B0604020202020204" pitchFamily="34" charset="0"/>
              <a:cs typeface="Arial" panose="020B0604020202020204" pitchFamily="34" charset="0"/>
            </a:endParaRPr>
          </a:p>
          <a:p>
            <a:pPr algn="just"/>
            <a:r>
              <a:rPr lang="de-DE" sz="1000" dirty="0" smtClean="0">
                <a:latin typeface="Arial" panose="020B0604020202020204" pitchFamily="34" charset="0"/>
                <a:cs typeface="Arial" panose="020B0604020202020204" pitchFamily="34" charset="0"/>
              </a:rPr>
              <a:t>Mehr Tipps und Links finden Sie auf dem Infoblatt – Datensicherheit.</a:t>
            </a:r>
            <a:endParaRPr lang="de-DE" sz="1000" b="1" dirty="0">
              <a:solidFill>
                <a:prstClr val="black"/>
              </a:solidFill>
              <a:latin typeface="Arial" panose="020B0604020202020204" pitchFamily="34" charset="0"/>
              <a:cs typeface="Arial" panose="020B0604020202020204" pitchFamily="34" charset="0"/>
            </a:endParaRPr>
          </a:p>
        </p:txBody>
      </p:sp>
      <p:sp>
        <p:nvSpPr>
          <p:cNvPr id="5" name="Rectangle 2"/>
          <p:cNvSpPr>
            <a:spLocks noChangeArrowheads="1"/>
          </p:cNvSpPr>
          <p:nvPr/>
        </p:nvSpPr>
        <p:spPr bwMode="auto">
          <a:xfrm>
            <a:off x="540000" y="1094238"/>
            <a:ext cx="3518977" cy="630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defTabSz="914400" eaLnBrk="0" fontAlgn="base" hangingPunct="0">
              <a:spcBef>
                <a:spcPct val="0"/>
              </a:spcBef>
              <a:spcAft>
                <a:spcPct val="0"/>
              </a:spcAft>
            </a:pPr>
            <a:r>
              <a:rPr lang="de-DE" altLang="de-DE" sz="1200" dirty="0" smtClean="0">
                <a:solidFill>
                  <a:srgbClr val="445052"/>
                </a:solidFill>
                <a:latin typeface="Arial" panose="020B0604020202020204" pitchFamily="34" charset="0"/>
                <a:ea typeface="Calibri" panose="020F0502020204030204" pitchFamily="34" charset="0"/>
                <a:cs typeface="Arial" panose="020B0604020202020204" pitchFamily="34" charset="0"/>
              </a:rPr>
              <a:t>UNTERRICHTEN MIT DIGITALEN MEDIEN</a:t>
            </a:r>
            <a:endParaRPr kumimoji="0" lang="de-DE" altLang="de-DE" sz="1200" b="0" i="0" u="none" strike="noStrike" cap="none" normalizeH="0" baseline="0" dirty="0" smtClean="0">
              <a:ln>
                <a:noFill/>
              </a:ln>
              <a:solidFill>
                <a:srgbClr val="445052"/>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500" b="0" i="0" u="none" strike="noStrike" cap="none" normalizeH="0" baseline="0" dirty="0" smtClean="0">
              <a:ln>
                <a:noFill/>
              </a:ln>
              <a:solidFill>
                <a:schemeClr val="tx1"/>
              </a:solidFill>
              <a:effectLst/>
            </a:endParaRPr>
          </a:p>
          <a:p>
            <a:pPr defTabSz="914400" eaLnBrk="0" fontAlgn="base" hangingPunct="0">
              <a:spcBef>
                <a:spcPct val="0"/>
              </a:spcBef>
              <a:spcAft>
                <a:spcPct val="0"/>
              </a:spcAft>
            </a:pPr>
            <a:r>
              <a:rPr lang="de-DE" altLang="de-DE" dirty="0" smtClean="0">
                <a:solidFill>
                  <a:srgbClr val="445052"/>
                </a:solidFill>
                <a:latin typeface="Arial" panose="020B0604020202020204" pitchFamily="34" charset="0"/>
                <a:ea typeface="Calibri" panose="020F0502020204030204" pitchFamily="34" charset="0"/>
                <a:cs typeface="Arial" panose="020B0604020202020204" pitchFamily="34" charset="0"/>
              </a:rPr>
              <a:t>INFOBLATT – DATENSCHUTZ  </a:t>
            </a:r>
            <a:endParaRPr lang="de-DE" altLang="de-DE" sz="700" dirty="0">
              <a:solidFill>
                <a:srgbClr val="445052"/>
              </a:solidFill>
            </a:endParaRPr>
          </a:p>
        </p:txBody>
      </p:sp>
      <p:sp>
        <p:nvSpPr>
          <p:cNvPr id="6" name="Rectangle 3"/>
          <p:cNvSpPr>
            <a:spLocks noChangeArrowheads="1"/>
          </p:cNvSpPr>
          <p:nvPr/>
        </p:nvSpPr>
        <p:spPr bwMode="auto">
          <a:xfrm>
            <a:off x="540000" y="1764000"/>
            <a:ext cx="64800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defTabSz="914400" eaLnBrk="0" fontAlgn="base" hangingPunct="0">
              <a:spcBef>
                <a:spcPct val="0"/>
              </a:spcBef>
              <a:spcAft>
                <a:spcPct val="0"/>
              </a:spcAft>
            </a:pPr>
            <a:r>
              <a:rPr lang="de-DE" sz="1000" dirty="0" smtClean="0">
                <a:latin typeface="Arial" panose="020B0604020202020204" pitchFamily="34" charset="0"/>
                <a:cs typeface="Arial" panose="020B0604020202020204" pitchFamily="34" charset="0"/>
              </a:rPr>
              <a:t>Das Recht auf informationelle Selbstbestimmung ist ein Grundrecht. Persönliche </a:t>
            </a:r>
            <a:r>
              <a:rPr lang="de-DE" sz="1000" dirty="0">
                <a:latin typeface="Arial" panose="020B0604020202020204" pitchFamily="34" charset="0"/>
                <a:cs typeface="Arial" panose="020B0604020202020204" pitchFamily="34" charset="0"/>
              </a:rPr>
              <a:t>Daten dürfen </a:t>
            </a:r>
            <a:r>
              <a:rPr lang="de-DE" sz="1000" dirty="0" smtClean="0">
                <a:latin typeface="Arial" panose="020B0604020202020204" pitchFamily="34" charset="0"/>
                <a:cs typeface="Arial" panose="020B0604020202020204" pitchFamily="34" charset="0"/>
              </a:rPr>
              <a:t>nur </a:t>
            </a:r>
            <a:r>
              <a:rPr lang="de-DE" sz="1000" dirty="0">
                <a:latin typeface="Arial" panose="020B0604020202020204" pitchFamily="34" charset="0"/>
                <a:cs typeface="Arial" panose="020B0604020202020204" pitchFamily="34" charset="0"/>
              </a:rPr>
              <a:t>auf Basis gesetzlicher Bestimmungen oder wirksamer Einwilligungen </a:t>
            </a:r>
            <a:r>
              <a:rPr lang="de-DE" sz="1000" dirty="0" smtClean="0">
                <a:latin typeface="Arial" panose="020B0604020202020204" pitchFamily="34" charset="0"/>
                <a:cs typeface="Arial" panose="020B0604020202020204" pitchFamily="34" charset="0"/>
              </a:rPr>
              <a:t>der </a:t>
            </a:r>
            <a:r>
              <a:rPr lang="de-DE" sz="1000" dirty="0">
                <a:latin typeface="Arial" panose="020B0604020202020204" pitchFamily="34" charset="0"/>
                <a:cs typeface="Arial" panose="020B0604020202020204" pitchFamily="34" charset="0"/>
              </a:rPr>
              <a:t>Betroffenen verarbeitet </a:t>
            </a:r>
            <a:r>
              <a:rPr lang="de-DE" sz="1000" dirty="0" smtClean="0">
                <a:latin typeface="Arial" panose="020B0604020202020204" pitchFamily="34" charset="0"/>
                <a:cs typeface="Arial" panose="020B0604020202020204" pitchFamily="34" charset="0"/>
              </a:rPr>
              <a:t>werden.</a:t>
            </a:r>
            <a:endParaRPr lang="de-DE" altLang="de-DE" sz="1000" dirty="0">
              <a:latin typeface="Arial" panose="020B0604020202020204" pitchFamily="34" charset="0"/>
              <a:cs typeface="Arial" panose="020B0604020202020204" pitchFamily="34" charset="0"/>
            </a:endParaRPr>
          </a:p>
        </p:txBody>
      </p:sp>
      <p:sp>
        <p:nvSpPr>
          <p:cNvPr id="12" name="Rechteck 11"/>
          <p:cNvSpPr/>
          <p:nvPr/>
        </p:nvSpPr>
        <p:spPr>
          <a:xfrm>
            <a:off x="4320001" y="4767094"/>
            <a:ext cx="2699999" cy="246221"/>
          </a:xfrm>
          <a:prstGeom prst="rect">
            <a:avLst/>
          </a:prstGeom>
        </p:spPr>
        <p:txBody>
          <a:bodyPr wrap="square">
            <a:spAutoFit/>
          </a:bodyPr>
          <a:lstStyle/>
          <a:p>
            <a:pPr lvl="0" algn="r"/>
            <a:r>
              <a:rPr lang="de-DE" sz="1000" i="1" dirty="0" smtClean="0">
                <a:latin typeface="Arial" panose="020B0604020202020204" pitchFamily="34" charset="0"/>
                <a:cs typeface="Arial" panose="020B0604020202020204" pitchFamily="34" charset="0"/>
              </a:rPr>
              <a:t>Rechtsgrundlagen </a:t>
            </a:r>
            <a:r>
              <a:rPr lang="de-DE" sz="1000" i="1" dirty="0">
                <a:latin typeface="Arial" panose="020B0604020202020204" pitchFamily="34" charset="0"/>
                <a:cs typeface="Arial" panose="020B0604020202020204" pitchFamily="34" charset="0"/>
              </a:rPr>
              <a:t>für die </a:t>
            </a:r>
            <a:r>
              <a:rPr lang="de-DE" sz="1000" i="1" dirty="0" smtClean="0">
                <a:latin typeface="Arial" panose="020B0604020202020204" pitchFamily="34" charset="0"/>
                <a:cs typeface="Arial" panose="020B0604020202020204" pitchFamily="34" charset="0"/>
              </a:rPr>
              <a:t>Datenverarbeitung</a:t>
            </a:r>
            <a:endParaRPr lang="de-DE" sz="1000" i="1" dirty="0">
              <a:solidFill>
                <a:prstClr val="black"/>
              </a:solidFill>
              <a:latin typeface="Arial" panose="020B0604020202020204" pitchFamily="34" charset="0"/>
              <a:cs typeface="Arial" panose="020B0604020202020204" pitchFamily="34" charset="0"/>
            </a:endParaRPr>
          </a:p>
        </p:txBody>
      </p:sp>
      <p:sp>
        <p:nvSpPr>
          <p:cNvPr id="13" name="Rechteck 12"/>
          <p:cNvSpPr/>
          <p:nvPr/>
        </p:nvSpPr>
        <p:spPr>
          <a:xfrm>
            <a:off x="540001" y="2400951"/>
            <a:ext cx="3600211" cy="7984365"/>
          </a:xfrm>
          <a:prstGeom prst="rect">
            <a:avLst/>
          </a:prstGeom>
        </p:spPr>
        <p:txBody>
          <a:bodyPr wrap="square">
            <a:spAutoFit/>
          </a:bodyPr>
          <a:lstStyle/>
          <a:p>
            <a:pPr algn="just">
              <a:lnSpc>
                <a:spcPct val="107000"/>
              </a:lnSpc>
              <a:spcAft>
                <a:spcPts val="800"/>
              </a:spcAft>
            </a:pPr>
            <a:r>
              <a:rPr lang="de-DE" sz="1200" dirty="0" smtClean="0">
                <a:solidFill>
                  <a:srgbClr val="445052"/>
                </a:solidFill>
                <a:latin typeface="Arial" panose="020B0604020202020204" pitchFamily="34" charset="0"/>
                <a:cs typeface="Arial" panose="020B0604020202020204" pitchFamily="34" charset="0"/>
              </a:rPr>
              <a:t>DATENSCHUTZ UND SCHULE</a:t>
            </a:r>
          </a:p>
          <a:p>
            <a:pPr algn="just">
              <a:spcAft>
                <a:spcPts val="800"/>
              </a:spcAft>
            </a:pPr>
            <a:r>
              <a:rPr lang="de-DE" sz="1000" dirty="0">
                <a:latin typeface="Arial" panose="020B0604020202020204" pitchFamily="34" charset="0"/>
                <a:cs typeface="Arial" panose="020B0604020202020204" pitchFamily="34" charset="0"/>
              </a:rPr>
              <a:t>Der Datenschutz legt Regeln für die Verarbeitung von per-</a:t>
            </a:r>
            <a:r>
              <a:rPr lang="de-DE" sz="1000" dirty="0" err="1">
                <a:latin typeface="Arial" panose="020B0604020202020204" pitchFamily="34" charset="0"/>
                <a:cs typeface="Arial" panose="020B0604020202020204" pitchFamily="34" charset="0"/>
              </a:rPr>
              <a:t>sönlichen</a:t>
            </a:r>
            <a:r>
              <a:rPr lang="de-DE" sz="1000" dirty="0">
                <a:latin typeface="Arial" panose="020B0604020202020204" pitchFamily="34" charset="0"/>
                <a:cs typeface="Arial" panose="020B0604020202020204" pitchFamily="34" charset="0"/>
              </a:rPr>
              <a:t> Daten fest und schützt in der Schule das Selbst-bestimmungsrecht von Schüler*innen und Lehrkräften.</a:t>
            </a:r>
            <a:br>
              <a:rPr lang="de-DE" sz="1000" dirty="0">
                <a:latin typeface="Arial" panose="020B0604020202020204" pitchFamily="34" charset="0"/>
                <a:cs typeface="Arial" panose="020B0604020202020204" pitchFamily="34" charset="0"/>
              </a:rPr>
            </a:br>
            <a:r>
              <a:rPr lang="de-DE" sz="1000" dirty="0">
                <a:latin typeface="Arial" panose="020B0604020202020204" pitchFamily="34" charset="0"/>
                <a:cs typeface="Arial" panose="020B0604020202020204" pitchFamily="34" charset="0"/>
              </a:rPr>
              <a:t>Schulen sind verpflichtet, nur in Übereinstimmung mit gesetzlichen Bestimmungen oder wirksamen Einwilligungen personenbezogene Daten zu verarbeiten "soweit dies zur Erfüllung des Unterrichts- und Erziehungsauftrages, der Schulplanung, der Schulorganisation sowie der </a:t>
            </a:r>
            <a:r>
              <a:rPr lang="de-DE" sz="1000" dirty="0" err="1" smtClean="0">
                <a:latin typeface="Arial" panose="020B0604020202020204" pitchFamily="34" charset="0"/>
                <a:cs typeface="Arial" panose="020B0604020202020204" pitchFamily="34" charset="0"/>
              </a:rPr>
              <a:t>Schulauf</a:t>
            </a:r>
            <a:r>
              <a:rPr lang="de-DE" sz="1000" dirty="0" smtClean="0">
                <a:latin typeface="Arial" panose="020B0604020202020204" pitchFamily="34" charset="0"/>
                <a:cs typeface="Arial" panose="020B0604020202020204" pitchFamily="34" charset="0"/>
              </a:rPr>
              <a:t>-sicht</a:t>
            </a:r>
            <a:r>
              <a:rPr lang="de-DE" sz="1000" dirty="0">
                <a:latin typeface="Arial" panose="020B0604020202020204" pitchFamily="34" charset="0"/>
                <a:cs typeface="Arial" panose="020B0604020202020204" pitchFamily="34" charset="0"/>
              </a:rPr>
              <a:t>" erforderlich </a:t>
            </a:r>
            <a:r>
              <a:rPr lang="de-DE" sz="1000" dirty="0" smtClean="0">
                <a:latin typeface="Arial" panose="020B0604020202020204" pitchFamily="34" charset="0"/>
                <a:cs typeface="Arial" panose="020B0604020202020204" pitchFamily="34" charset="0"/>
              </a:rPr>
              <a:t>ist (</a:t>
            </a:r>
            <a:r>
              <a:rPr lang="de-DE" sz="1000" dirty="0">
                <a:latin typeface="Arial" panose="020B0604020202020204" pitchFamily="34" charset="0"/>
                <a:cs typeface="Arial" panose="020B0604020202020204" pitchFamily="34" charset="0"/>
              </a:rPr>
              <a:t>Artikel </a:t>
            </a:r>
            <a:r>
              <a:rPr lang="de-DE" sz="1000" dirty="0" smtClean="0">
                <a:latin typeface="Arial" panose="020B0604020202020204" pitchFamily="34" charset="0"/>
                <a:cs typeface="Arial" panose="020B0604020202020204" pitchFamily="34" charset="0"/>
              </a:rPr>
              <a:t>1, Absatz 1, </a:t>
            </a:r>
            <a:r>
              <a:rPr lang="de-DE" sz="1000" dirty="0" err="1" smtClean="0">
                <a:latin typeface="Arial" panose="020B0604020202020204" pitchFamily="34" charset="0"/>
                <a:cs typeface="Arial" panose="020B0604020202020204" pitchFamily="34" charset="0"/>
                <a:hlinkClick r:id="rId2"/>
              </a:rPr>
              <a:t>SchulDSVO</a:t>
            </a:r>
            <a:r>
              <a:rPr lang="de-DE" sz="1000" dirty="0" smtClean="0">
                <a:latin typeface="Arial" panose="020B0604020202020204" pitchFamily="34" charset="0"/>
                <a:cs typeface="Arial" panose="020B0604020202020204" pitchFamily="34" charset="0"/>
                <a:hlinkClick r:id="rId2"/>
              </a:rPr>
              <a:t> M-V</a:t>
            </a:r>
            <a:r>
              <a:rPr lang="de-DE" sz="1000" dirty="0" smtClean="0">
                <a:latin typeface="Arial" panose="020B0604020202020204" pitchFamily="34" charset="0"/>
                <a:cs typeface="Arial" panose="020B0604020202020204" pitchFamily="34" charset="0"/>
              </a:rPr>
              <a:t>).</a:t>
            </a:r>
          </a:p>
          <a:p>
            <a:pPr algn="just">
              <a:spcAft>
                <a:spcPts val="800"/>
              </a:spcAft>
            </a:pPr>
            <a:endParaRPr lang="de-DE" sz="1000" dirty="0" smtClean="0">
              <a:latin typeface="Arial" panose="020B0604020202020204" pitchFamily="34" charset="0"/>
              <a:cs typeface="Arial" panose="020B0604020202020204" pitchFamily="34" charset="0"/>
            </a:endParaRPr>
          </a:p>
          <a:p>
            <a:r>
              <a:rPr lang="de-DE" sz="1000" b="1" dirty="0">
                <a:solidFill>
                  <a:prstClr val="black"/>
                </a:solidFill>
                <a:latin typeface="Arial" panose="020B0604020202020204" pitchFamily="34" charset="0"/>
                <a:cs typeface="Arial" panose="020B0604020202020204" pitchFamily="34" charset="0"/>
              </a:rPr>
              <a:t>Was sind personenbezogene Daten?</a:t>
            </a:r>
          </a:p>
          <a:p>
            <a:endParaRPr lang="de-DE" sz="1000" dirty="0">
              <a:latin typeface="Arial" panose="020B0604020202020204" pitchFamily="34" charset="0"/>
              <a:cs typeface="Arial" panose="020B0604020202020204" pitchFamily="34" charset="0"/>
            </a:endParaRPr>
          </a:p>
          <a:p>
            <a:pPr algn="just"/>
            <a:r>
              <a:rPr lang="de-DE" sz="1000" dirty="0">
                <a:latin typeface="Arial" panose="020B0604020202020204" pitchFamily="34" charset="0"/>
                <a:cs typeface="Arial" panose="020B0604020202020204" pitchFamily="34" charset="0"/>
              </a:rPr>
              <a:t>Personenbezogene Daten sind Informationen, die direkt Rückschlüsse auf das Leben und die Persönlichkeit eines Menschen zulassen. Im Schulalltag werden solche Daten vielfach automatisiert und händisch, digital und analog verarbeitet, zum Beispiel in Form von:</a:t>
            </a:r>
          </a:p>
          <a:p>
            <a:pPr algn="just"/>
            <a:endParaRPr lang="de-DE" sz="1000" dirty="0">
              <a:latin typeface="Arial" panose="020B0604020202020204" pitchFamily="34" charset="0"/>
              <a:cs typeface="Arial" panose="020B0604020202020204" pitchFamily="34" charset="0"/>
            </a:endParaRPr>
          </a:p>
          <a:p>
            <a:pPr marL="108000" indent="-108000">
              <a:buFont typeface="Arial" charset="0"/>
              <a:buChar char="•"/>
            </a:pPr>
            <a:r>
              <a:rPr lang="de-DE" sz="1000" b="1" dirty="0">
                <a:latin typeface="Arial" panose="020B0604020202020204" pitchFamily="34" charset="0"/>
                <a:cs typeface="Arial" panose="020B0604020202020204" pitchFamily="34" charset="0"/>
              </a:rPr>
              <a:t>Grunddaten</a:t>
            </a:r>
            <a:r>
              <a:rPr lang="de-DE" sz="1000" dirty="0">
                <a:latin typeface="Arial" panose="020B0604020202020204" pitchFamily="34" charset="0"/>
                <a:cs typeface="Arial" panose="020B0604020202020204" pitchFamily="34" charset="0"/>
              </a:rPr>
              <a:t> (Name, Anschrift, Geschlecht, Staatsangehörigkeit)</a:t>
            </a:r>
          </a:p>
          <a:p>
            <a:pPr marL="108000" indent="-108000">
              <a:buFont typeface="Arial" charset="0"/>
              <a:buChar char="•"/>
            </a:pPr>
            <a:r>
              <a:rPr lang="de-DE" sz="1000" b="1" dirty="0">
                <a:latin typeface="Arial" panose="020B0604020202020204" pitchFamily="34" charset="0"/>
                <a:cs typeface="Arial" panose="020B0604020202020204" pitchFamily="34" charset="0"/>
              </a:rPr>
              <a:t>Leistungsdaten</a:t>
            </a:r>
            <a:r>
              <a:rPr lang="de-DE" sz="1000" dirty="0">
                <a:latin typeface="Arial" panose="020B0604020202020204" pitchFamily="34" charset="0"/>
                <a:cs typeface="Arial" panose="020B0604020202020204" pitchFamily="34" charset="0"/>
              </a:rPr>
              <a:t> (Noten, Zeugnisse, Prüfungsergebnisse)</a:t>
            </a:r>
          </a:p>
          <a:p>
            <a:pPr marL="108000" indent="-108000">
              <a:buFont typeface="Arial" charset="0"/>
              <a:buChar char="•"/>
            </a:pPr>
            <a:r>
              <a:rPr lang="de-DE" sz="1000" b="1" dirty="0">
                <a:latin typeface="Arial" panose="020B0604020202020204" pitchFamily="34" charset="0"/>
                <a:cs typeface="Arial" panose="020B0604020202020204" pitchFamily="34" charset="0"/>
              </a:rPr>
              <a:t>Organisations- und Schullaufbahndaten</a:t>
            </a:r>
            <a:r>
              <a:rPr lang="de-DE" sz="1000" dirty="0">
                <a:latin typeface="Arial" panose="020B0604020202020204" pitchFamily="34" charset="0"/>
                <a:cs typeface="Arial" panose="020B0604020202020204" pitchFamily="34" charset="0"/>
              </a:rPr>
              <a:t> (Ausbildungsberufe, Abschlüsse, Entwicklungs- und Leistungsberichte)</a:t>
            </a:r>
          </a:p>
          <a:p>
            <a:pPr marL="108000" indent="-108000">
              <a:buFont typeface="Arial" charset="0"/>
              <a:buChar char="•"/>
            </a:pPr>
            <a:r>
              <a:rPr lang="de-DE" sz="1000" b="1" dirty="0">
                <a:latin typeface="Arial" panose="020B0604020202020204" pitchFamily="34" charset="0"/>
                <a:cs typeface="Arial" panose="020B0604020202020204" pitchFamily="34" charset="0"/>
              </a:rPr>
              <a:t>sonstige Datenbestände</a:t>
            </a:r>
            <a:r>
              <a:rPr lang="de-DE" sz="1000" dirty="0">
                <a:latin typeface="Arial" panose="020B0604020202020204" pitchFamily="34" charset="0"/>
                <a:cs typeface="Arial" panose="020B0604020202020204" pitchFamily="34" charset="0"/>
              </a:rPr>
              <a:t> (Kurshefte, Notenlisten, Prüfungsakten)</a:t>
            </a:r>
            <a:br>
              <a:rPr lang="de-DE" sz="1000" dirty="0">
                <a:latin typeface="Arial" panose="020B0604020202020204" pitchFamily="34" charset="0"/>
                <a:cs typeface="Arial" panose="020B0604020202020204" pitchFamily="34" charset="0"/>
              </a:rPr>
            </a:br>
            <a:endParaRPr lang="de-DE" sz="1000" dirty="0">
              <a:latin typeface="Arial" panose="020B0604020202020204" pitchFamily="34" charset="0"/>
              <a:cs typeface="Arial" panose="020B0604020202020204" pitchFamily="34" charset="0"/>
            </a:endParaRPr>
          </a:p>
          <a:p>
            <a:r>
              <a:rPr lang="de-DE" sz="1000" dirty="0">
                <a:latin typeface="Arial" panose="020B0604020202020204" pitchFamily="34" charset="0"/>
                <a:cs typeface="Arial" panose="020B0604020202020204" pitchFamily="34" charset="0"/>
              </a:rPr>
              <a:t>Manche Informationen sind besonders schutzwürdig:</a:t>
            </a:r>
          </a:p>
          <a:p>
            <a:pPr algn="just"/>
            <a:r>
              <a:rPr lang="de-DE" sz="1000" dirty="0">
                <a:latin typeface="Arial" panose="020B0604020202020204" pitchFamily="34" charset="0"/>
                <a:cs typeface="Arial" panose="020B0604020202020204" pitchFamily="34" charset="0"/>
              </a:rPr>
              <a:t>Angaben etwa zur Religionszugehörigkeit, ethnischen Her-</a:t>
            </a:r>
            <a:r>
              <a:rPr lang="de-DE" sz="1000" dirty="0" err="1">
                <a:latin typeface="Arial" panose="020B0604020202020204" pitchFamily="34" charset="0"/>
                <a:cs typeface="Arial" panose="020B0604020202020204" pitchFamily="34" charset="0"/>
              </a:rPr>
              <a:t>kunft</a:t>
            </a:r>
            <a:r>
              <a:rPr lang="de-DE" sz="1000" dirty="0">
                <a:latin typeface="Arial" panose="020B0604020202020204" pitchFamily="34" charset="0"/>
                <a:cs typeface="Arial" panose="020B0604020202020204" pitchFamily="34" charset="0"/>
              </a:rPr>
              <a:t> oder Gesundheit gehören dazu. Diese dürfen grund-</a:t>
            </a:r>
            <a:r>
              <a:rPr lang="de-DE" sz="1000" dirty="0" err="1">
                <a:latin typeface="Arial" panose="020B0604020202020204" pitchFamily="34" charset="0"/>
                <a:cs typeface="Arial" panose="020B0604020202020204" pitchFamily="34" charset="0"/>
              </a:rPr>
              <a:t>sätzlich</a:t>
            </a:r>
            <a:r>
              <a:rPr lang="de-DE" sz="1000" dirty="0">
                <a:latin typeface="Arial" panose="020B0604020202020204" pitchFamily="34" charset="0"/>
                <a:cs typeface="Arial" panose="020B0604020202020204" pitchFamily="34" charset="0"/>
              </a:rPr>
              <a:t> nur mit ausdrücklicher Zustimmung der betroffenen Person verarbeitet werden.</a:t>
            </a:r>
          </a:p>
          <a:p>
            <a:r>
              <a:rPr lang="de-DE" sz="1000" b="1" dirty="0">
                <a:latin typeface="Arial" panose="020B0604020202020204" pitchFamily="34" charset="0"/>
                <a:cs typeface="Arial" panose="020B0604020202020204" pitchFamily="34" charset="0"/>
              </a:rPr>
              <a:t/>
            </a:r>
            <a:br>
              <a:rPr lang="de-DE" sz="1000" b="1" dirty="0">
                <a:latin typeface="Arial" panose="020B0604020202020204" pitchFamily="34" charset="0"/>
                <a:cs typeface="Arial" panose="020B0604020202020204" pitchFamily="34" charset="0"/>
              </a:rPr>
            </a:br>
            <a:r>
              <a:rPr lang="de-DE" sz="1000" b="1" dirty="0">
                <a:latin typeface="Arial" panose="020B0604020202020204" pitchFamily="34" charset="0"/>
                <a:cs typeface="Arial" panose="020B0604020202020204" pitchFamily="34" charset="0"/>
              </a:rPr>
              <a:t>Profitipp:</a:t>
            </a:r>
            <a:endParaRPr lang="de-DE" sz="1000" dirty="0">
              <a:latin typeface="Arial" panose="020B0604020202020204" pitchFamily="34" charset="0"/>
              <a:cs typeface="Arial" panose="020B0604020202020204" pitchFamily="34" charset="0"/>
            </a:endParaRPr>
          </a:p>
          <a:p>
            <a:pPr algn="just"/>
            <a:r>
              <a:rPr lang="de-DE" sz="1000" dirty="0">
                <a:latin typeface="Arial" panose="020B0604020202020204" pitchFamily="34" charset="0"/>
                <a:cs typeface="Arial" panose="020B0604020202020204" pitchFamily="34" charset="0"/>
              </a:rPr>
              <a:t>Für die Datenverarbeitung und -sicherheit sowie die Beach-</a:t>
            </a:r>
            <a:r>
              <a:rPr lang="de-DE" sz="1000" dirty="0" err="1">
                <a:latin typeface="Arial" panose="020B0604020202020204" pitchFamily="34" charset="0"/>
                <a:cs typeface="Arial" panose="020B0604020202020204" pitchFamily="34" charset="0"/>
              </a:rPr>
              <a:t>tung</a:t>
            </a:r>
            <a:r>
              <a:rPr lang="de-DE" sz="1000" dirty="0">
                <a:latin typeface="Arial" panose="020B0604020202020204" pitchFamily="34" charset="0"/>
                <a:cs typeface="Arial" panose="020B0604020202020204" pitchFamily="34" charset="0"/>
              </a:rPr>
              <a:t> des Datenschutzes sind die Schulleitungen </a:t>
            </a:r>
            <a:r>
              <a:rPr lang="de-DE" sz="1000" dirty="0" err="1">
                <a:latin typeface="Arial" panose="020B0604020202020204" pitchFamily="34" charset="0"/>
                <a:cs typeface="Arial" panose="020B0604020202020204" pitchFamily="34" charset="0"/>
              </a:rPr>
              <a:t>verantwort-lich</a:t>
            </a:r>
            <a:r>
              <a:rPr lang="de-DE" sz="1000" dirty="0">
                <a:latin typeface="Arial" panose="020B0604020202020204" pitchFamily="34" charset="0"/>
                <a:cs typeface="Arial" panose="020B0604020202020204" pitchFamily="34" charset="0"/>
              </a:rPr>
              <a:t>. Sie werden bei der Organisation von den gemeinsamen </a:t>
            </a:r>
            <a:r>
              <a:rPr lang="de-DE" sz="1000" dirty="0">
                <a:latin typeface="Arial" panose="020B0604020202020204" pitchFamily="34" charset="0"/>
                <a:cs typeface="Arial" panose="020B0604020202020204" pitchFamily="34" charset="0"/>
                <a:hlinkClick r:id="rId3"/>
              </a:rPr>
              <a:t>Datenschutzbeauftragten</a:t>
            </a:r>
            <a:r>
              <a:rPr lang="de-DE" sz="1000" dirty="0">
                <a:latin typeface="Arial" panose="020B0604020202020204" pitchFamily="34" charset="0"/>
                <a:cs typeface="Arial" panose="020B0604020202020204" pitchFamily="34" charset="0"/>
              </a:rPr>
              <a:t> an Schulen des Zweckverbandes Elektronische Verwaltung in Mecklenburg-Vorpommern (</a:t>
            </a:r>
            <a:r>
              <a:rPr lang="de-DE" sz="1000" dirty="0" err="1">
                <a:latin typeface="Arial" panose="020B0604020202020204" pitchFamily="34" charset="0"/>
                <a:cs typeface="Arial" panose="020B0604020202020204" pitchFamily="34" charset="0"/>
              </a:rPr>
              <a:t>eGo</a:t>
            </a:r>
            <a:r>
              <a:rPr lang="de-DE" sz="1000" dirty="0">
                <a:latin typeface="Arial" panose="020B0604020202020204" pitchFamily="34" charset="0"/>
                <a:cs typeface="Arial" panose="020B0604020202020204" pitchFamily="34" charset="0"/>
              </a:rPr>
              <a:t>-MV) unterstützt.</a:t>
            </a:r>
          </a:p>
          <a:p>
            <a:endParaRPr lang="de-DE" sz="1000" dirty="0">
              <a:latin typeface="Arial" panose="020B0604020202020204" pitchFamily="34" charset="0"/>
              <a:cs typeface="Arial" panose="020B0604020202020204" pitchFamily="34" charset="0"/>
            </a:endParaRPr>
          </a:p>
          <a:p>
            <a:r>
              <a:rPr lang="de-DE" sz="1000" b="1" dirty="0">
                <a:latin typeface="Arial" panose="020B0604020202020204" pitchFamily="34" charset="0"/>
                <a:cs typeface="Arial" panose="020B0604020202020204" pitchFamily="34" charset="0"/>
              </a:rPr>
              <a:t>Datenschutz als Unterrichtsthema</a:t>
            </a:r>
          </a:p>
          <a:p>
            <a:pPr algn="just"/>
            <a:r>
              <a:rPr lang="de-DE" sz="1000" dirty="0">
                <a:latin typeface="Arial" panose="020B0604020202020204" pitchFamily="34" charset="0"/>
                <a:cs typeface="Arial" panose="020B0604020202020204" pitchFamily="34" charset="0"/>
              </a:rPr>
              <a:t>Die Förderung von Datenkompetenz unterstützt Schüler*in-</a:t>
            </a:r>
            <a:r>
              <a:rPr lang="de-DE" sz="1000" dirty="0" err="1">
                <a:latin typeface="Arial" panose="020B0604020202020204" pitchFamily="34" charset="0"/>
                <a:cs typeface="Arial" panose="020B0604020202020204" pitchFamily="34" charset="0"/>
              </a:rPr>
              <a:t>nen</a:t>
            </a:r>
            <a:r>
              <a:rPr lang="de-DE" sz="1000" dirty="0">
                <a:latin typeface="Arial" panose="020B0604020202020204" pitchFamily="34" charset="0"/>
                <a:cs typeface="Arial" panose="020B0604020202020204" pitchFamily="34" charset="0"/>
              </a:rPr>
              <a:t> sensibel und selbstbestimmt mit eigenen und fremden Daten umzugehen. Für die Thematisierung im Unterricht hält das </a:t>
            </a:r>
            <a:r>
              <a:rPr lang="de-DE" sz="1000" dirty="0">
                <a:latin typeface="Arial" panose="020B0604020202020204" pitchFamily="34" charset="0"/>
                <a:cs typeface="Arial" panose="020B0604020202020204" pitchFamily="34" charset="0"/>
                <a:hlinkClick r:id="rId4"/>
              </a:rPr>
              <a:t>Projekt </a:t>
            </a:r>
            <a:r>
              <a:rPr lang="de-DE" sz="1000" dirty="0" err="1">
                <a:latin typeface="Arial" panose="020B0604020202020204" pitchFamily="34" charset="0"/>
                <a:cs typeface="Arial" panose="020B0604020202020204" pitchFamily="34" charset="0"/>
                <a:hlinkClick r:id="rId4"/>
              </a:rPr>
              <a:t>DigiBits</a:t>
            </a:r>
            <a:r>
              <a:rPr lang="de-DE" sz="1000" dirty="0">
                <a:latin typeface="Arial" panose="020B0604020202020204" pitchFamily="34" charset="0"/>
                <a:cs typeface="Arial" panose="020B0604020202020204" pitchFamily="34" charset="0"/>
              </a:rPr>
              <a:t> Inspiration und Unterrichtsmaterial bereit.</a:t>
            </a:r>
          </a:p>
          <a:p>
            <a:pPr algn="just">
              <a:spcAft>
                <a:spcPts val="800"/>
              </a:spcAft>
            </a:pPr>
            <a:endParaRPr lang="de-DE" sz="1000" dirty="0">
              <a:latin typeface="Arial" panose="020B0604020202020204" pitchFamily="34" charset="0"/>
              <a:cs typeface="Arial" panose="020B0604020202020204" pitchFamily="34" charset="0"/>
            </a:endParaRPr>
          </a:p>
        </p:txBody>
      </p:sp>
      <p:sp>
        <p:nvSpPr>
          <p:cNvPr id="8" name="Datumsplatzhalter 7"/>
          <p:cNvSpPr>
            <a:spLocks noGrp="1"/>
          </p:cNvSpPr>
          <p:nvPr>
            <p:ph type="dt" sz="half" idx="10"/>
          </p:nvPr>
        </p:nvSpPr>
        <p:spPr/>
        <p:txBody>
          <a:bodyPr/>
          <a:lstStyle/>
          <a:p>
            <a:fld id="{5B67E292-FDBF-47BD-A43A-F08851CB549E}" type="datetime1">
              <a:rPr lang="de-DE" smtClean="0"/>
              <a:t>21.11.2022</a:t>
            </a:fld>
            <a:endParaRPr lang="de-DE" dirty="0"/>
          </a:p>
        </p:txBody>
      </p:sp>
      <p:grpSp>
        <p:nvGrpSpPr>
          <p:cNvPr id="3" name="Gruppieren 2"/>
          <p:cNvGrpSpPr/>
          <p:nvPr/>
        </p:nvGrpSpPr>
        <p:grpSpPr>
          <a:xfrm>
            <a:off x="4320000" y="8238336"/>
            <a:ext cx="2725200" cy="1785105"/>
            <a:chOff x="4320000" y="8198701"/>
            <a:chExt cx="2725200" cy="1785105"/>
          </a:xfrm>
        </p:grpSpPr>
        <p:sp>
          <p:nvSpPr>
            <p:cNvPr id="59" name="Rechteck 58"/>
            <p:cNvSpPr/>
            <p:nvPr/>
          </p:nvSpPr>
          <p:spPr>
            <a:xfrm>
              <a:off x="4320000" y="8198701"/>
              <a:ext cx="2700000" cy="1780499"/>
            </a:xfrm>
            <a:prstGeom prst="rect">
              <a:avLst/>
            </a:pr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Textfeld 56"/>
            <p:cNvSpPr txBox="1"/>
            <p:nvPr/>
          </p:nvSpPr>
          <p:spPr>
            <a:xfrm>
              <a:off x="4320000" y="8198702"/>
              <a:ext cx="2725200" cy="1785104"/>
            </a:xfrm>
            <a:prstGeom prst="rect">
              <a:avLst/>
            </a:prstGeom>
            <a:noFill/>
          </p:spPr>
          <p:txBody>
            <a:bodyPr wrap="square" numCol="1" spcCol="0" rtlCol="0">
              <a:spAutoFit/>
            </a:bodyPr>
            <a:lstStyle/>
            <a:p>
              <a:r>
                <a:rPr lang="de-DE" sz="1000" b="1" dirty="0" smtClean="0">
                  <a:solidFill>
                    <a:prstClr val="black"/>
                  </a:solidFill>
                  <a:latin typeface="Arial" panose="020B0604020202020204" pitchFamily="34" charset="0"/>
                  <a:cs typeface="Arial" panose="020B0604020202020204" pitchFamily="34" charset="0"/>
                </a:rPr>
                <a:t>Take </a:t>
              </a:r>
              <a:r>
                <a:rPr lang="de-DE" sz="1000" b="1" dirty="0" err="1" smtClean="0">
                  <a:solidFill>
                    <a:prstClr val="black"/>
                  </a:solidFill>
                  <a:latin typeface="Arial" panose="020B0604020202020204" pitchFamily="34" charset="0"/>
                  <a:cs typeface="Arial" panose="020B0604020202020204" pitchFamily="34" charset="0"/>
                </a:rPr>
                <a:t>Away</a:t>
              </a:r>
              <a:r>
                <a:rPr lang="de-DE" sz="1000" b="1" dirty="0" smtClean="0">
                  <a:solidFill>
                    <a:prstClr val="black"/>
                  </a:solidFill>
                  <a:latin typeface="Arial" panose="020B0604020202020204" pitchFamily="34" charset="0"/>
                  <a:cs typeface="Arial" panose="020B0604020202020204" pitchFamily="34" charset="0"/>
                </a:rPr>
                <a:t> Botschaft: </a:t>
              </a:r>
              <a:endParaRPr lang="de-DE" sz="1000" dirty="0"/>
            </a:p>
            <a:p>
              <a:pPr algn="just"/>
              <a:r>
                <a:rPr lang="de-DE" sz="1000" dirty="0">
                  <a:latin typeface="Arial" panose="020B0604020202020204" pitchFamily="34" charset="0"/>
                  <a:cs typeface="Arial" panose="020B0604020202020204" pitchFamily="34" charset="0"/>
                </a:rPr>
                <a:t>Im digitalen Schulalltag müssen </a:t>
              </a:r>
              <a:r>
                <a:rPr lang="de-DE" sz="1000" dirty="0" smtClean="0">
                  <a:latin typeface="Arial" panose="020B0604020202020204" pitchFamily="34" charset="0"/>
                  <a:cs typeface="Arial" panose="020B0604020202020204" pitchFamily="34" charset="0"/>
                </a:rPr>
                <a:t>personen-bezogene </a:t>
              </a:r>
              <a:r>
                <a:rPr lang="de-DE" sz="1000" dirty="0">
                  <a:latin typeface="Arial" panose="020B0604020202020204" pitchFamily="34" charset="0"/>
                  <a:cs typeface="Arial" panose="020B0604020202020204" pitchFamily="34" charset="0"/>
                </a:rPr>
                <a:t>Daten </a:t>
              </a:r>
              <a:r>
                <a:rPr lang="de-DE" sz="1000" dirty="0" smtClean="0">
                  <a:latin typeface="Arial" panose="020B0604020202020204" pitchFamily="34" charset="0"/>
                  <a:cs typeface="Arial" panose="020B0604020202020204" pitchFamily="34" charset="0"/>
                </a:rPr>
                <a:t>(z.B</a:t>
              </a:r>
              <a:r>
                <a:rPr lang="de-DE" sz="1000" dirty="0">
                  <a:latin typeface="Arial" panose="020B0604020202020204" pitchFamily="34" charset="0"/>
                  <a:cs typeface="Arial" panose="020B0604020202020204" pitchFamily="34" charset="0"/>
                </a:rPr>
                <a:t>. Kontaktdaten, </a:t>
              </a:r>
              <a:r>
                <a:rPr lang="de-DE" sz="1000" dirty="0" smtClean="0">
                  <a:latin typeface="Arial" panose="020B0604020202020204" pitchFamily="34" charset="0"/>
                  <a:cs typeface="Arial" panose="020B0604020202020204" pitchFamily="34" charset="0"/>
                </a:rPr>
                <a:t>Stand-</a:t>
              </a:r>
              <a:r>
                <a:rPr lang="de-DE" sz="1000" dirty="0" err="1" smtClean="0">
                  <a:latin typeface="Arial" panose="020B0604020202020204" pitchFamily="34" charset="0"/>
                  <a:cs typeface="Arial" panose="020B0604020202020204" pitchFamily="34" charset="0"/>
                </a:rPr>
                <a:t>ortdaten</a:t>
              </a:r>
              <a:r>
                <a:rPr lang="de-DE" sz="1000" dirty="0">
                  <a:latin typeface="Arial" panose="020B0604020202020204" pitchFamily="34" charset="0"/>
                  <a:cs typeface="Arial" panose="020B0604020202020204" pitchFamily="34" charset="0"/>
                </a:rPr>
                <a:t>, Schul- und Leistungsdaten </a:t>
              </a:r>
              <a:r>
                <a:rPr lang="de-DE" sz="1000" dirty="0" smtClean="0">
                  <a:latin typeface="Arial" panose="020B0604020202020204" pitchFamily="34" charset="0"/>
                  <a:cs typeface="Arial" panose="020B0604020202020204" pitchFamily="34" charset="0"/>
                </a:rPr>
                <a:t>usw. ) </a:t>
              </a:r>
              <a:r>
                <a:rPr lang="de-DE" sz="1000" dirty="0">
                  <a:latin typeface="Arial" panose="020B0604020202020204" pitchFamily="34" charset="0"/>
                  <a:cs typeface="Arial" panose="020B0604020202020204" pitchFamily="34" charset="0"/>
                </a:rPr>
                <a:t>von Schüler*innen, Erziehungsberechtigten und Lehrkräften geschützt werden. </a:t>
              </a:r>
              <a:endParaRPr lang="de-DE" sz="1000" dirty="0" smtClean="0">
                <a:latin typeface="Arial" panose="020B0604020202020204" pitchFamily="34" charset="0"/>
                <a:cs typeface="Arial" panose="020B0604020202020204" pitchFamily="34" charset="0"/>
              </a:endParaRPr>
            </a:p>
            <a:p>
              <a:r>
                <a:rPr lang="de-DE" sz="1000" dirty="0" smtClean="0">
                  <a:latin typeface="Arial" panose="020B0604020202020204" pitchFamily="34" charset="0"/>
                  <a:cs typeface="Arial" panose="020B0604020202020204" pitchFamily="34" charset="0"/>
                </a:rPr>
                <a:t>Dabei </a:t>
              </a:r>
              <a:r>
                <a:rPr lang="de-DE" sz="1000" dirty="0">
                  <a:latin typeface="Arial" panose="020B0604020202020204" pitchFamily="34" charset="0"/>
                  <a:cs typeface="Arial" panose="020B0604020202020204" pitchFamily="34" charset="0"/>
                </a:rPr>
                <a:t>sind rechtliche Vorgaben aus der </a:t>
              </a:r>
              <a:r>
                <a:rPr lang="de-DE" sz="1000" dirty="0" smtClean="0">
                  <a:latin typeface="Arial" panose="020B0604020202020204" pitchFamily="34" charset="0"/>
                  <a:cs typeface="Arial" panose="020B0604020202020204" pitchFamily="34" charset="0"/>
                </a:rPr>
                <a:t>Schulgesetzgebung</a:t>
              </a:r>
              <a:r>
                <a:rPr lang="de-DE" sz="1000" dirty="0">
                  <a:latin typeface="Arial" panose="020B0604020202020204" pitchFamily="34" charset="0"/>
                  <a:cs typeface="Arial" panose="020B0604020202020204" pitchFamily="34" charset="0"/>
                </a:rPr>
                <a:t>, </a:t>
              </a:r>
              <a:r>
                <a:rPr lang="de-DE" sz="1000" dirty="0" smtClean="0">
                  <a:latin typeface="Arial" panose="020B0604020202020204" pitchFamily="34" charset="0"/>
                  <a:cs typeface="Arial" panose="020B0604020202020204" pitchFamily="34" charset="0"/>
                </a:rPr>
                <a:t>dem Landes- und</a:t>
              </a:r>
              <a:r>
                <a:rPr lang="de-DE" sz="1000" dirty="0">
                  <a:latin typeface="Arial" panose="020B0604020202020204" pitchFamily="34" charset="0"/>
                  <a:cs typeface="Arial" panose="020B0604020202020204" pitchFamily="34" charset="0"/>
                </a:rPr>
                <a:t> </a:t>
              </a:r>
              <a:endParaRPr lang="de-DE" sz="1000" dirty="0" smtClean="0">
                <a:latin typeface="Arial" panose="020B0604020202020204" pitchFamily="34" charset="0"/>
                <a:cs typeface="Arial" panose="020B0604020202020204" pitchFamily="34" charset="0"/>
              </a:endParaRPr>
            </a:p>
            <a:p>
              <a:r>
                <a:rPr lang="de-DE" sz="1000" dirty="0" smtClean="0">
                  <a:latin typeface="Arial" panose="020B0604020202020204" pitchFamily="34" charset="0"/>
                  <a:cs typeface="Arial" panose="020B0604020202020204" pitchFamily="34" charset="0"/>
                  <a:hlinkClick r:id="rId5"/>
                </a:rPr>
                <a:t>Bundesdatenschutzgesetz</a:t>
              </a:r>
              <a:r>
                <a:rPr lang="de-DE" sz="1000" dirty="0">
                  <a:latin typeface="Arial" panose="020B0604020202020204" pitchFamily="34" charset="0"/>
                  <a:cs typeface="Arial" panose="020B0604020202020204" pitchFamily="34" charset="0"/>
                </a:rPr>
                <a:t> und der </a:t>
              </a:r>
              <a:r>
                <a:rPr lang="de-DE" sz="1000" dirty="0" smtClean="0">
                  <a:latin typeface="Arial" panose="020B0604020202020204" pitchFamily="34" charset="0"/>
                  <a:cs typeface="Arial" panose="020B0604020202020204" pitchFamily="34" charset="0"/>
                </a:rPr>
                <a:t>Europäischen Datenschutz-Grundverordnung </a:t>
              </a:r>
              <a:r>
                <a:rPr lang="de-DE" sz="1000" dirty="0">
                  <a:latin typeface="Arial" panose="020B0604020202020204" pitchFamily="34" charset="0"/>
                  <a:cs typeface="Arial" panose="020B0604020202020204" pitchFamily="34" charset="0"/>
                </a:rPr>
                <a:t>(</a:t>
              </a:r>
              <a:r>
                <a:rPr lang="de-DE" sz="1000" dirty="0">
                  <a:latin typeface="Arial" panose="020B0604020202020204" pitchFamily="34" charset="0"/>
                  <a:cs typeface="Arial" panose="020B0604020202020204" pitchFamily="34" charset="0"/>
                  <a:hlinkClick r:id="rId6"/>
                </a:rPr>
                <a:t>DSGVO</a:t>
              </a:r>
              <a:r>
                <a:rPr lang="de-DE" sz="1000" dirty="0">
                  <a:latin typeface="Arial" panose="020B0604020202020204" pitchFamily="34" charset="0"/>
                  <a:cs typeface="Arial" panose="020B0604020202020204" pitchFamily="34" charset="0"/>
                </a:rPr>
                <a:t>) zu beachten.</a:t>
              </a:r>
            </a:p>
          </p:txBody>
        </p:sp>
      </p:grpSp>
      <p:sp>
        <p:nvSpPr>
          <p:cNvPr id="9" name="AutoShape 6" descr="data:image/gif;base64,R0lGODlhAQABAPABAP///wAAACH5BAEKAAAALAAAAAABAAEAAAICRAEAOw=="/>
          <p:cNvSpPr>
            <a:spLocks noChangeAspect="1" noChangeArrowheads="1"/>
          </p:cNvSpPr>
          <p:nvPr/>
        </p:nvSpPr>
        <p:spPr bwMode="auto">
          <a:xfrm>
            <a:off x="0" y="0"/>
            <a:ext cx="142875" cy="1428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1" name="AutoShape 5" descr="blob:https://sandbox.cryptpad.info/a24727a8-6b07-4de1-809d-0b1fb5c09590"/>
          <p:cNvSpPr>
            <a:spLocks noChangeAspect="1" noChangeArrowheads="1"/>
          </p:cNvSpPr>
          <p:nvPr/>
        </p:nvSpPr>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4" name="AutoShape 9" descr="data:image/gif;base64,R0lGODlhAQABAPABAP///wAAACH5BAEKAAAALAAAAAABAAEAAAICRAEAOw=="/>
          <p:cNvSpPr>
            <a:spLocks noChangeAspect="1" noChangeArrowheads="1"/>
          </p:cNvSpPr>
          <p:nvPr/>
        </p:nvSpPr>
        <p:spPr bwMode="auto">
          <a:xfrm>
            <a:off x="152400" y="152400"/>
            <a:ext cx="142875" cy="1428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5" name="AutoShape 8" descr="blob:https://sandbox.cryptpad.info/a24727a8-6b07-4de1-809d-0b1fb5c09590"/>
          <p:cNvSpPr>
            <a:spLocks noChangeAspect="1" noChangeArrowheads="1"/>
          </p:cNvSpPr>
          <p:nvPr/>
        </p:nvSpPr>
        <p:spPr bwMode="auto">
          <a:xfrm>
            <a:off x="152400" y="1524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6" name="AutoShape 12" descr="data:image/gif;base64,R0lGODlhAQABAPABAP///wAAACH5BAEKAAAALAAAAAABAAEAAAICRAEAOw=="/>
          <p:cNvSpPr>
            <a:spLocks noChangeAspect="1" noChangeArrowheads="1"/>
          </p:cNvSpPr>
          <p:nvPr/>
        </p:nvSpPr>
        <p:spPr bwMode="auto">
          <a:xfrm>
            <a:off x="304800" y="304800"/>
            <a:ext cx="142875" cy="1428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8" name="AutoShape 11" descr="blob:https://sandbox.cryptpad.info/a24727a8-6b07-4de1-809d-0b1fb5c09590"/>
          <p:cNvSpPr>
            <a:spLocks noChangeAspect="1" noChangeArrowheads="1"/>
          </p:cNvSpPr>
          <p:nvPr/>
        </p:nvSpPr>
        <p:spPr bwMode="auto">
          <a:xfrm>
            <a:off x="304800" y="3048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pic>
        <p:nvPicPr>
          <p:cNvPr id="19" name="Grafik 1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319238" y="2275104"/>
            <a:ext cx="2700762" cy="2487384"/>
          </a:xfrm>
          <a:prstGeom prst="rect">
            <a:avLst/>
          </a:prstGeom>
        </p:spPr>
      </p:pic>
    </p:spTree>
    <p:extLst>
      <p:ext uri="{BB962C8B-B14F-4D97-AF65-F5344CB8AC3E}">
        <p14:creationId xmlns:p14="http://schemas.microsoft.com/office/powerpoint/2010/main" val="5481067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umsplatzhalter 7"/>
          <p:cNvSpPr>
            <a:spLocks noGrp="1"/>
          </p:cNvSpPr>
          <p:nvPr>
            <p:ph type="dt" sz="half" idx="10"/>
          </p:nvPr>
        </p:nvSpPr>
        <p:spPr>
          <a:xfrm>
            <a:off x="519113" y="9979200"/>
            <a:ext cx="1701800" cy="569913"/>
          </a:xfrm>
        </p:spPr>
        <p:txBody>
          <a:bodyPr/>
          <a:lstStyle/>
          <a:p>
            <a:fld id="{5B67E292-FDBF-47BD-A43A-F08851CB549E}" type="datetime1">
              <a:rPr lang="de-DE" smtClean="0"/>
              <a:t>21.11.2022</a:t>
            </a:fld>
            <a:endParaRPr lang="de-DE" dirty="0"/>
          </a:p>
        </p:txBody>
      </p:sp>
      <p:sp>
        <p:nvSpPr>
          <p:cNvPr id="2" name="Rectangle 2"/>
          <p:cNvSpPr>
            <a:spLocks noChangeArrowheads="1"/>
          </p:cNvSpPr>
          <p:nvPr/>
        </p:nvSpPr>
        <p:spPr bwMode="auto">
          <a:xfrm>
            <a:off x="540000" y="1094400"/>
            <a:ext cx="3852401" cy="630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defTabSz="914400" eaLnBrk="0" fontAlgn="base" hangingPunct="0">
              <a:spcBef>
                <a:spcPct val="0"/>
              </a:spcBef>
              <a:spcAft>
                <a:spcPct val="0"/>
              </a:spcAft>
            </a:pPr>
            <a:r>
              <a:rPr kumimoji="0" lang="de-DE" altLang="de-DE" sz="1200" b="0" i="0" u="none" strike="noStrike" cap="none" normalizeH="0" baseline="0" dirty="0" smtClean="0">
                <a:ln>
                  <a:noFill/>
                </a:ln>
                <a:solidFill>
                  <a:srgbClr val="445052"/>
                </a:solidFill>
                <a:effectLst/>
                <a:latin typeface="Arial" panose="020B0604020202020204" pitchFamily="34" charset="0"/>
                <a:ea typeface="Calibri" panose="020F0502020204030204" pitchFamily="34" charset="0"/>
                <a:cs typeface="Arial" panose="020B0604020202020204" pitchFamily="34" charset="0"/>
              </a:rPr>
              <a:t>UNTERRICHTEN MIT </a:t>
            </a:r>
            <a:r>
              <a:rPr lang="de-DE" altLang="de-DE" sz="1200" dirty="0" smtClean="0">
                <a:solidFill>
                  <a:srgbClr val="445052"/>
                </a:solidFill>
                <a:latin typeface="Arial" panose="020B0604020202020204" pitchFamily="34" charset="0"/>
                <a:ea typeface="Calibri" panose="020F0502020204030204" pitchFamily="34" charset="0"/>
                <a:cs typeface="Arial" panose="020B0604020202020204" pitchFamily="34" charset="0"/>
              </a:rPr>
              <a:t>DIGITALEN MEDIEN</a:t>
            </a:r>
            <a:endParaRPr kumimoji="0" lang="de-DE" altLang="de-DE" sz="1200" b="0" i="0" u="none" strike="noStrike" cap="none" normalizeH="0" baseline="0" dirty="0" smtClean="0">
              <a:ln>
                <a:noFill/>
              </a:ln>
              <a:solidFill>
                <a:srgbClr val="445052"/>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500" b="0" i="0" u="none" strike="noStrike" cap="none" normalizeH="0" baseline="0" dirty="0" smtClean="0">
              <a:ln>
                <a:noFill/>
              </a:ln>
              <a:solidFill>
                <a:schemeClr val="tx1"/>
              </a:solidFill>
              <a:effectLst/>
            </a:endParaRPr>
          </a:p>
          <a:p>
            <a:pPr defTabSz="914400" eaLnBrk="0" fontAlgn="base" hangingPunct="0">
              <a:spcBef>
                <a:spcPct val="0"/>
              </a:spcBef>
              <a:spcAft>
                <a:spcPct val="0"/>
              </a:spcAft>
            </a:pPr>
            <a:r>
              <a:rPr lang="de-DE" altLang="de-DE" dirty="0">
                <a:solidFill>
                  <a:srgbClr val="445052"/>
                </a:solidFill>
                <a:latin typeface="Arial" panose="020B0604020202020204" pitchFamily="34" charset="0"/>
                <a:ea typeface="Calibri" panose="020F0502020204030204" pitchFamily="34" charset="0"/>
                <a:cs typeface="Arial" panose="020B0604020202020204" pitchFamily="34" charset="0"/>
              </a:rPr>
              <a:t>INFOBLATT </a:t>
            </a:r>
            <a:r>
              <a:rPr lang="de-DE" altLang="de-DE" dirty="0" smtClean="0">
                <a:solidFill>
                  <a:srgbClr val="445052"/>
                </a:solidFill>
                <a:latin typeface="Arial" panose="020B0604020202020204" pitchFamily="34" charset="0"/>
                <a:ea typeface="Calibri" panose="020F0502020204030204" pitchFamily="34" charset="0"/>
                <a:cs typeface="Arial" panose="020B0604020202020204" pitchFamily="34" charset="0"/>
              </a:rPr>
              <a:t>– DATENSICHERHEIT</a:t>
            </a:r>
            <a:endParaRPr lang="de-DE" altLang="de-DE" sz="700" dirty="0">
              <a:solidFill>
                <a:srgbClr val="445052"/>
              </a:solidFill>
            </a:endParaRPr>
          </a:p>
        </p:txBody>
      </p:sp>
      <p:sp>
        <p:nvSpPr>
          <p:cNvPr id="3" name="Rectangle 3"/>
          <p:cNvSpPr>
            <a:spLocks noChangeArrowheads="1"/>
          </p:cNvSpPr>
          <p:nvPr/>
        </p:nvSpPr>
        <p:spPr bwMode="auto">
          <a:xfrm>
            <a:off x="540000" y="1764674"/>
            <a:ext cx="669900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r>
              <a:rPr lang="de-DE" sz="1000" dirty="0" smtClean="0">
                <a:latin typeface="Arial" charset="0"/>
                <a:ea typeface="Arial" charset="0"/>
                <a:cs typeface="Arial" charset="0"/>
              </a:rPr>
              <a:t>Datensicherheit im digitalen Schulalltag umfasst den Schutz von Nutzer*</a:t>
            </a:r>
            <a:r>
              <a:rPr lang="de-DE" sz="1000" dirty="0" err="1" smtClean="0">
                <a:latin typeface="Arial" charset="0"/>
                <a:ea typeface="Arial" charset="0"/>
                <a:cs typeface="Arial" charset="0"/>
              </a:rPr>
              <a:t>innendaten</a:t>
            </a:r>
            <a:r>
              <a:rPr lang="de-DE" sz="1000" dirty="0" smtClean="0">
                <a:latin typeface="Arial" charset="0"/>
                <a:ea typeface="Arial" charset="0"/>
                <a:cs typeface="Arial" charset="0"/>
              </a:rPr>
              <a:t> auf </a:t>
            </a:r>
            <a:r>
              <a:rPr lang="de-DE" sz="1000" dirty="0">
                <a:latin typeface="Arial" charset="0"/>
                <a:ea typeface="Arial" charset="0"/>
                <a:cs typeface="Arial" charset="0"/>
              </a:rPr>
              <a:t>dem Server </a:t>
            </a:r>
            <a:r>
              <a:rPr lang="de-DE" sz="1000" dirty="0" smtClean="0">
                <a:latin typeface="Arial" charset="0"/>
                <a:ea typeface="Arial" charset="0"/>
                <a:cs typeface="Arial" charset="0"/>
              </a:rPr>
              <a:t>beziehungsweise </a:t>
            </a:r>
            <a:r>
              <a:rPr lang="de-DE" sz="1000" dirty="0">
                <a:latin typeface="Arial" charset="0"/>
                <a:ea typeface="Arial" charset="0"/>
                <a:cs typeface="Arial" charset="0"/>
              </a:rPr>
              <a:t>in der Cloud, </a:t>
            </a:r>
            <a:r>
              <a:rPr lang="de-DE" sz="1000" dirty="0" smtClean="0">
                <a:latin typeface="Arial" charset="0"/>
                <a:ea typeface="Arial" charset="0"/>
                <a:cs typeface="Arial" charset="0"/>
              </a:rPr>
              <a:t>in </a:t>
            </a:r>
            <a:r>
              <a:rPr lang="de-DE" sz="1000" dirty="0">
                <a:latin typeface="Arial" charset="0"/>
                <a:ea typeface="Arial" charset="0"/>
                <a:cs typeface="Arial" charset="0"/>
              </a:rPr>
              <a:t>digitalen Lernumgebungen und </a:t>
            </a:r>
            <a:r>
              <a:rPr lang="de-DE" sz="1000" dirty="0" smtClean="0">
                <a:latin typeface="Arial" charset="0"/>
                <a:ea typeface="Arial" charset="0"/>
                <a:cs typeface="Arial" charset="0"/>
              </a:rPr>
              <a:t>bei der </a:t>
            </a:r>
            <a:r>
              <a:rPr lang="de-DE" sz="1000" dirty="0">
                <a:latin typeface="Arial" charset="0"/>
                <a:ea typeface="Arial" charset="0"/>
                <a:cs typeface="Arial" charset="0"/>
              </a:rPr>
              <a:t>Kommunikation zwischen </a:t>
            </a:r>
            <a:r>
              <a:rPr lang="de-DE" sz="1000" dirty="0" smtClean="0">
                <a:latin typeface="Arial" charset="0"/>
                <a:ea typeface="Arial" charset="0"/>
                <a:cs typeface="Arial" charset="0"/>
              </a:rPr>
              <a:t>Lehrkraft, Schüler*in und </a:t>
            </a:r>
            <a:r>
              <a:rPr lang="de-DE" sz="1000" dirty="0">
                <a:latin typeface="Arial" charset="0"/>
                <a:ea typeface="Arial" charset="0"/>
                <a:cs typeface="Arial" charset="0"/>
              </a:rPr>
              <a:t>den Erziehungsberechtigten. </a:t>
            </a:r>
          </a:p>
        </p:txBody>
      </p:sp>
      <p:sp>
        <p:nvSpPr>
          <p:cNvPr id="5" name="Rechteck 4"/>
          <p:cNvSpPr/>
          <p:nvPr/>
        </p:nvSpPr>
        <p:spPr>
          <a:xfrm>
            <a:off x="540000" y="2520000"/>
            <a:ext cx="3186000" cy="7445756"/>
          </a:xfrm>
          <a:prstGeom prst="rect">
            <a:avLst/>
          </a:prstGeom>
        </p:spPr>
        <p:txBody>
          <a:bodyPr wrap="square">
            <a:spAutoFit/>
          </a:bodyPr>
          <a:lstStyle/>
          <a:p>
            <a:pPr algn="just">
              <a:lnSpc>
                <a:spcPct val="107000"/>
              </a:lnSpc>
              <a:spcAft>
                <a:spcPts val="600"/>
              </a:spcAft>
            </a:pPr>
            <a:r>
              <a:rPr lang="de-DE" sz="1200" dirty="0" smtClean="0">
                <a:solidFill>
                  <a:srgbClr val="445052"/>
                </a:solidFill>
                <a:latin typeface="Arial" panose="020B0604020202020204" pitchFamily="34" charset="0"/>
                <a:cs typeface="Arial" panose="020B0604020202020204" pitchFamily="34" charset="0"/>
              </a:rPr>
              <a:t>DATENSICHERHEIT IN DER SCHULE</a:t>
            </a:r>
          </a:p>
          <a:p>
            <a:pPr algn="just">
              <a:spcAft>
                <a:spcPts val="600"/>
              </a:spcAft>
            </a:pPr>
            <a:r>
              <a:rPr lang="de-DE" sz="1000" dirty="0" smtClean="0">
                <a:latin typeface="Arial" panose="020B0604020202020204" pitchFamily="34" charset="0"/>
                <a:cs typeface="Arial" panose="020B0604020202020204" pitchFamily="34" charset="0"/>
              </a:rPr>
              <a:t>Personenbezogene Daten sind im digital gestützten Unterricht vielfältigen Sicherheitsrisiken ausgesetzt. Um den Schutz der Daten zu gewährleisten, müssen Schulen als verantwortliche Stellen ein Verzeichnis von Verarbeitungstätigkeiten sowie ein Datenschutz- und Sicherheitskonzept erstellen, aktuell halten und umzusetzen (Artikel 6, Absatz 1, </a:t>
            </a:r>
            <a:r>
              <a:rPr lang="de-DE" sz="1000" dirty="0" err="1" smtClean="0">
                <a:latin typeface="Arial" panose="020B0604020202020204" pitchFamily="34" charset="0"/>
                <a:cs typeface="Arial" panose="020B0604020202020204" pitchFamily="34" charset="0"/>
                <a:hlinkClick r:id="rId2"/>
              </a:rPr>
              <a:t>SchulDSVO</a:t>
            </a:r>
            <a:r>
              <a:rPr lang="de-DE" sz="1000" dirty="0" smtClean="0">
                <a:latin typeface="Arial" panose="020B0604020202020204" pitchFamily="34" charset="0"/>
                <a:cs typeface="Arial" panose="020B0604020202020204" pitchFamily="34" charset="0"/>
                <a:hlinkClick r:id="rId2"/>
              </a:rPr>
              <a:t> M-V</a:t>
            </a:r>
            <a:r>
              <a:rPr lang="de-DE" sz="1000" dirty="0" smtClean="0">
                <a:latin typeface="Arial" panose="020B0604020202020204" pitchFamily="34" charset="0"/>
                <a:cs typeface="Arial" panose="020B0604020202020204" pitchFamily="34" charset="0"/>
              </a:rPr>
              <a:t>). </a:t>
            </a:r>
            <a:r>
              <a:rPr lang="de-DE" sz="1000" dirty="0">
                <a:latin typeface="Arial" panose="020B0604020202020204" pitchFamily="34" charset="0"/>
                <a:cs typeface="Arial" panose="020B0604020202020204" pitchFamily="34" charset="0"/>
              </a:rPr>
              <a:t>Der unberechtigte Zugriffe, der Missbrauch und der Verlust von sensiblen Daten kann </a:t>
            </a:r>
            <a:r>
              <a:rPr lang="de-DE" sz="1000" dirty="0" smtClean="0">
                <a:latin typeface="Arial" panose="020B0604020202020204" pitchFamily="34" charset="0"/>
                <a:cs typeface="Arial" panose="020B0604020202020204" pitchFamily="34" charset="0"/>
              </a:rPr>
              <a:t>bereits mit </a:t>
            </a:r>
            <a:r>
              <a:rPr lang="de-DE" sz="1000" dirty="0">
                <a:latin typeface="Arial" panose="020B0604020202020204" pitchFamily="34" charset="0"/>
                <a:cs typeface="Arial" panose="020B0604020202020204" pitchFamily="34" charset="0"/>
              </a:rPr>
              <a:t>einfachen Maßnahmen verhindert </a:t>
            </a:r>
            <a:r>
              <a:rPr lang="de-DE" sz="1000" dirty="0" smtClean="0">
                <a:latin typeface="Arial" panose="020B0604020202020204" pitchFamily="34" charset="0"/>
                <a:cs typeface="Arial" panose="020B0604020202020204" pitchFamily="34" charset="0"/>
              </a:rPr>
              <a:t>werden: </a:t>
            </a:r>
          </a:p>
          <a:p>
            <a:pPr algn="just">
              <a:spcAft>
                <a:spcPts val="600"/>
              </a:spcAft>
            </a:pPr>
            <a:endParaRPr lang="de-DE" sz="1000" dirty="0">
              <a:latin typeface="Arial" charset="0"/>
              <a:ea typeface="Arial" charset="0"/>
              <a:cs typeface="Arial" charset="0"/>
            </a:endParaRPr>
          </a:p>
          <a:p>
            <a:r>
              <a:rPr lang="de-DE" sz="1000" b="1" dirty="0" err="1">
                <a:solidFill>
                  <a:prstClr val="black"/>
                </a:solidFill>
                <a:latin typeface="Arial" panose="020B0604020202020204" pitchFamily="34" charset="0"/>
                <a:cs typeface="Arial" panose="020B0604020202020204" pitchFamily="34" charset="0"/>
              </a:rPr>
              <a:t>Pseudonymisieren</a:t>
            </a:r>
            <a:endParaRPr lang="de-DE" sz="1000" b="1" dirty="0">
              <a:solidFill>
                <a:prstClr val="black"/>
              </a:solidFill>
              <a:latin typeface="Arial" panose="020B0604020202020204" pitchFamily="34" charset="0"/>
              <a:cs typeface="Arial" panose="020B0604020202020204" pitchFamily="34" charset="0"/>
            </a:endParaRPr>
          </a:p>
          <a:p>
            <a:pPr algn="just"/>
            <a:r>
              <a:rPr lang="de-DE" sz="1000" dirty="0">
                <a:latin typeface="Arial" panose="020B0604020202020204" pitchFamily="34" charset="0"/>
                <a:cs typeface="Arial" panose="020B0604020202020204" pitchFamily="34" charset="0"/>
              </a:rPr>
              <a:t>Die Verwendung von Pseudonymen statt Klarnamen erschwert die Identifizierung. Hier ist wichtig, die </a:t>
            </a:r>
            <a:r>
              <a:rPr lang="de-DE" sz="1000" dirty="0" err="1">
                <a:latin typeface="Arial" panose="020B0604020202020204" pitchFamily="34" charset="0"/>
                <a:cs typeface="Arial" panose="020B0604020202020204" pitchFamily="34" charset="0"/>
              </a:rPr>
              <a:t>pseudonymisierten</a:t>
            </a:r>
            <a:r>
              <a:rPr lang="de-DE" sz="1000" dirty="0">
                <a:latin typeface="Arial" panose="020B0604020202020204" pitchFamily="34" charset="0"/>
                <a:cs typeface="Arial" panose="020B0604020202020204" pitchFamily="34" charset="0"/>
              </a:rPr>
              <a:t> Daten nicht mit Informationen zusammen zu speichern, die eine eindeutige Zuordnung erlauben. </a:t>
            </a:r>
          </a:p>
          <a:p>
            <a:r>
              <a:rPr lang="de-DE" sz="1000" dirty="0">
                <a:latin typeface="Arial" panose="020B0604020202020204" pitchFamily="34" charset="0"/>
                <a:cs typeface="Arial" panose="020B0604020202020204" pitchFamily="34" charset="0"/>
              </a:rPr>
              <a:t>→ </a:t>
            </a:r>
            <a:r>
              <a:rPr lang="de-DE" sz="1000" i="1" dirty="0">
                <a:latin typeface="Arial" panose="020B0604020202020204" pitchFamily="34" charset="0"/>
                <a:cs typeface="Arial" panose="020B0604020202020204" pitchFamily="34" charset="0"/>
              </a:rPr>
              <a:t>Wie </a:t>
            </a:r>
            <a:r>
              <a:rPr lang="de-DE" sz="1000" i="1" dirty="0" err="1">
                <a:latin typeface="Arial" panose="020B0604020202020204" pitchFamily="34" charset="0"/>
                <a:cs typeface="Arial" panose="020B0604020202020204" pitchFamily="34" charset="0"/>
                <a:hlinkClick r:id="rId3"/>
              </a:rPr>
              <a:t>Pseudonymisierung</a:t>
            </a:r>
            <a:r>
              <a:rPr lang="de-DE" sz="1000" i="1" dirty="0">
                <a:latin typeface="Arial" panose="020B0604020202020204" pitchFamily="34" charset="0"/>
                <a:cs typeface="Arial" panose="020B0604020202020204" pitchFamily="34" charset="0"/>
                <a:hlinkClick r:id="rId3"/>
              </a:rPr>
              <a:t> in der Praxis</a:t>
            </a:r>
            <a:r>
              <a:rPr lang="de-DE" sz="1000" i="1" dirty="0">
                <a:latin typeface="Arial" panose="020B0604020202020204" pitchFamily="34" charset="0"/>
                <a:cs typeface="Arial" panose="020B0604020202020204" pitchFamily="34" charset="0"/>
              </a:rPr>
              <a:t> geht, wird auf der Website datenschutz-schule.info erklärt.</a:t>
            </a:r>
          </a:p>
          <a:p>
            <a:pPr algn="just"/>
            <a:endParaRPr lang="de-DE" sz="1000" dirty="0">
              <a:latin typeface="Arial" panose="020B0604020202020204" pitchFamily="34" charset="0"/>
              <a:cs typeface="Arial" panose="020B0604020202020204" pitchFamily="34" charset="0"/>
            </a:endParaRPr>
          </a:p>
          <a:p>
            <a:pPr algn="just"/>
            <a:r>
              <a:rPr lang="de-DE" sz="1000" b="1" dirty="0">
                <a:latin typeface="Arial" panose="020B0604020202020204" pitchFamily="34" charset="0"/>
                <a:cs typeface="Arial" panose="020B0604020202020204" pitchFamily="34" charset="0"/>
              </a:rPr>
              <a:t>Verschlüsseln</a:t>
            </a:r>
          </a:p>
          <a:p>
            <a:pPr algn="just"/>
            <a:r>
              <a:rPr lang="de-DE" sz="1000" dirty="0">
                <a:latin typeface="Arial" panose="020B0604020202020204" pitchFamily="34" charset="0"/>
                <a:cs typeface="Arial" panose="020B0604020202020204" pitchFamily="34" charset="0"/>
              </a:rPr>
              <a:t>Festplatten, mobile Datenträger, einzelne Dateien und Ordner mit sensiblen Daten können durch Verschlüsselung vor Verlust und unberechtigten Zugriffen geschützt werden. </a:t>
            </a:r>
          </a:p>
          <a:p>
            <a:r>
              <a:rPr lang="de-DE" sz="1000" dirty="0">
                <a:latin typeface="Arial" panose="020B0604020202020204" pitchFamily="34" charset="0"/>
                <a:cs typeface="Arial" panose="020B0604020202020204" pitchFamily="34" charset="0"/>
              </a:rPr>
              <a:t>→ Praktische </a:t>
            </a:r>
            <a:r>
              <a:rPr lang="de-DE" sz="1000" i="1" dirty="0">
                <a:latin typeface="Arial" panose="020B0604020202020204" pitchFamily="34" charset="0"/>
                <a:cs typeface="Arial" panose="020B0604020202020204" pitchFamily="34" charset="0"/>
                <a:hlinkClick r:id="rId4"/>
              </a:rPr>
              <a:t>Tipps zur Verschlüsselung</a:t>
            </a:r>
            <a:r>
              <a:rPr lang="de-DE" sz="1000" i="1" dirty="0">
                <a:latin typeface="Arial" panose="020B0604020202020204" pitchFamily="34" charset="0"/>
                <a:cs typeface="Arial" panose="020B0604020202020204" pitchFamily="34" charset="0"/>
              </a:rPr>
              <a:t> hat der Verein Digitalcourage zusammengefasst.</a:t>
            </a:r>
          </a:p>
          <a:p>
            <a:pPr algn="just"/>
            <a:endParaRPr lang="de-DE" sz="1000" dirty="0">
              <a:latin typeface="Arial" panose="020B0604020202020204" pitchFamily="34" charset="0"/>
              <a:cs typeface="Arial" panose="020B0604020202020204" pitchFamily="34" charset="0"/>
            </a:endParaRPr>
          </a:p>
          <a:p>
            <a:pPr algn="just"/>
            <a:r>
              <a:rPr lang="de-DE" sz="1000" b="1" dirty="0">
                <a:latin typeface="Arial" panose="020B0604020202020204" pitchFamily="34" charset="0"/>
                <a:cs typeface="Arial" panose="020B0604020202020204" pitchFamily="34" charset="0"/>
              </a:rPr>
              <a:t>Vertraulich kommunizieren</a:t>
            </a:r>
          </a:p>
          <a:p>
            <a:pPr algn="just"/>
            <a:r>
              <a:rPr lang="de-DE" sz="1000" dirty="0">
                <a:latin typeface="Arial" panose="020B0604020202020204" pitchFamily="34" charset="0"/>
                <a:cs typeface="Arial" panose="020B0604020202020204" pitchFamily="34" charset="0"/>
              </a:rPr>
              <a:t>Die Nutzung dienstlicher Mailadressen, </a:t>
            </a:r>
            <a:r>
              <a:rPr lang="de-DE" sz="1000" dirty="0" err="1">
                <a:latin typeface="Arial" panose="020B0604020202020204" pitchFamily="34" charset="0"/>
                <a:cs typeface="Arial" panose="020B0604020202020204" pitchFamily="34" charset="0"/>
              </a:rPr>
              <a:t>verschlüssel-ter</a:t>
            </a:r>
            <a:r>
              <a:rPr lang="de-DE" sz="1000" dirty="0">
                <a:latin typeface="Arial" panose="020B0604020202020204" pitchFamily="34" charset="0"/>
                <a:cs typeface="Arial" panose="020B0604020202020204" pitchFamily="34" charset="0"/>
              </a:rPr>
              <a:t> E-Mails und digitaler Signaturen schützt sensible Daten in der Kommunikation zwischen Lehrkraft und Schüler*in bzw. den Erziehungsberechtigten. </a:t>
            </a:r>
          </a:p>
          <a:p>
            <a:r>
              <a:rPr lang="de-DE" sz="1000" dirty="0">
                <a:latin typeface="Arial" panose="020B0604020202020204" pitchFamily="34" charset="0"/>
                <a:cs typeface="Arial" panose="020B0604020202020204" pitchFamily="34" charset="0"/>
              </a:rPr>
              <a:t>→ Konkrete </a:t>
            </a:r>
            <a:r>
              <a:rPr lang="de-DE" sz="1000" i="1" dirty="0">
                <a:latin typeface="Arial" panose="020B0604020202020204" pitchFamily="34" charset="0"/>
                <a:cs typeface="Arial" panose="020B0604020202020204" pitchFamily="34" charset="0"/>
              </a:rPr>
              <a:t>Handlungsempfehlungen für eine </a:t>
            </a:r>
            <a:r>
              <a:rPr lang="de-DE" sz="1000" i="1" dirty="0">
                <a:latin typeface="Arial" panose="020B0604020202020204" pitchFamily="34" charset="0"/>
                <a:cs typeface="Arial" panose="020B0604020202020204" pitchFamily="34" charset="0"/>
                <a:hlinkClick r:id="rId5"/>
              </a:rPr>
              <a:t>sichere E-Mail Kommunikation</a:t>
            </a:r>
            <a:r>
              <a:rPr lang="de-DE" sz="1000" i="1" dirty="0">
                <a:latin typeface="Arial" panose="020B0604020202020204" pitchFamily="34" charset="0"/>
                <a:cs typeface="Arial" panose="020B0604020202020204" pitchFamily="34" charset="0"/>
              </a:rPr>
              <a:t> werden auf der Website datenschutz-schule.info beschrieben.</a:t>
            </a:r>
          </a:p>
          <a:p>
            <a:pPr algn="just"/>
            <a:endParaRPr lang="de-DE" sz="1000" dirty="0">
              <a:latin typeface="Arial" panose="020B0604020202020204" pitchFamily="34" charset="0"/>
              <a:cs typeface="Arial" panose="020B0604020202020204" pitchFamily="34" charset="0"/>
            </a:endParaRPr>
          </a:p>
          <a:p>
            <a:pPr algn="just"/>
            <a:r>
              <a:rPr lang="de-DE" sz="1000" b="1" dirty="0">
                <a:latin typeface="Arial" panose="020B0604020202020204" pitchFamily="34" charset="0"/>
                <a:cs typeface="Arial" panose="020B0604020202020204" pitchFamily="34" charset="0"/>
              </a:rPr>
              <a:t>Starke Passwörter verwenden</a:t>
            </a:r>
          </a:p>
          <a:p>
            <a:pPr algn="just"/>
            <a:r>
              <a:rPr lang="de-DE" sz="1000" dirty="0">
                <a:latin typeface="Arial" panose="020B0604020202020204" pitchFamily="34" charset="0"/>
                <a:cs typeface="Arial" panose="020B0604020202020204" pitchFamily="34" charset="0"/>
              </a:rPr>
              <a:t>Der Einsatz komplexer Passwörter schützt vor unberechtigten Zugang zu Endgeräten, digitalen Lernumgebungen oder Dateien und somit den Zugriff auf sensible Daten. </a:t>
            </a:r>
          </a:p>
          <a:p>
            <a:r>
              <a:rPr lang="de-DE" sz="1000" dirty="0">
                <a:latin typeface="Arial" panose="020B0604020202020204" pitchFamily="34" charset="0"/>
                <a:cs typeface="Arial" panose="020B0604020202020204" pitchFamily="34" charset="0"/>
              </a:rPr>
              <a:t>→ </a:t>
            </a:r>
            <a:r>
              <a:rPr lang="de-DE" sz="1000" i="1" dirty="0">
                <a:latin typeface="Arial" panose="020B0604020202020204" pitchFamily="34" charset="0"/>
                <a:cs typeface="Arial" panose="020B0604020202020204" pitchFamily="34" charset="0"/>
              </a:rPr>
              <a:t>Worauf es bei </a:t>
            </a:r>
            <a:r>
              <a:rPr lang="de-DE" sz="1000" i="1" dirty="0">
                <a:latin typeface="Arial" panose="020B0604020202020204" pitchFamily="34" charset="0"/>
                <a:cs typeface="Arial" panose="020B0604020202020204" pitchFamily="34" charset="0"/>
                <a:hlinkClick r:id="rId6"/>
              </a:rPr>
              <a:t>Erstellung sicherer Passwörter</a:t>
            </a:r>
            <a:r>
              <a:rPr lang="de-DE" sz="1000" i="1" dirty="0">
                <a:latin typeface="Arial" panose="020B0604020202020204" pitchFamily="34" charset="0"/>
                <a:cs typeface="Arial" panose="020B0604020202020204" pitchFamily="34" charset="0"/>
              </a:rPr>
              <a:t> ankommt, erklärt das Bundesamt für Sicherheit in der Informationstechnik (BSI</a:t>
            </a:r>
            <a:r>
              <a:rPr lang="de-DE" sz="1000" i="1" dirty="0" smtClean="0">
                <a:latin typeface="Arial" panose="020B0604020202020204" pitchFamily="34" charset="0"/>
                <a:cs typeface="Arial" panose="020B0604020202020204" pitchFamily="34" charset="0"/>
              </a:rPr>
              <a:t>).</a:t>
            </a:r>
            <a:endParaRPr lang="de-DE" sz="1000" i="1" dirty="0">
              <a:latin typeface="Arial" panose="020B0604020202020204" pitchFamily="34" charset="0"/>
              <a:cs typeface="Arial" panose="020B0604020202020204" pitchFamily="34" charset="0"/>
            </a:endParaRPr>
          </a:p>
        </p:txBody>
      </p:sp>
      <p:grpSp>
        <p:nvGrpSpPr>
          <p:cNvPr id="18" name="Gruppieren 17"/>
          <p:cNvGrpSpPr/>
          <p:nvPr/>
        </p:nvGrpSpPr>
        <p:grpSpPr>
          <a:xfrm>
            <a:off x="3834000" y="8896935"/>
            <a:ext cx="3186000" cy="1057557"/>
            <a:chOff x="3834000" y="8515934"/>
            <a:chExt cx="3186000" cy="1057557"/>
          </a:xfrm>
        </p:grpSpPr>
        <p:sp>
          <p:nvSpPr>
            <p:cNvPr id="8" name="Rechteck 7"/>
            <p:cNvSpPr/>
            <p:nvPr/>
          </p:nvSpPr>
          <p:spPr>
            <a:xfrm>
              <a:off x="3834000" y="8528114"/>
              <a:ext cx="3186000" cy="1045377"/>
            </a:xfrm>
            <a:prstGeom prst="rect">
              <a:avLst/>
            </a:pr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feld 8"/>
            <p:cNvSpPr txBox="1"/>
            <p:nvPr/>
          </p:nvSpPr>
          <p:spPr>
            <a:xfrm>
              <a:off x="3834000" y="8515934"/>
              <a:ext cx="3186000" cy="973313"/>
            </a:xfrm>
            <a:prstGeom prst="rect">
              <a:avLst/>
            </a:prstGeom>
            <a:noFill/>
          </p:spPr>
          <p:txBody>
            <a:bodyPr wrap="square" numCol="1" spcCol="0" rtlCol="0">
              <a:spAutoFit/>
            </a:bodyPr>
            <a:lstStyle/>
            <a:p>
              <a:r>
                <a:rPr lang="de-DE" sz="1000" b="1" dirty="0" smtClean="0">
                  <a:solidFill>
                    <a:prstClr val="black"/>
                  </a:solidFill>
                  <a:latin typeface="Arial" panose="020B0604020202020204" pitchFamily="34" charset="0"/>
                  <a:cs typeface="Arial" panose="020B0604020202020204" pitchFamily="34" charset="0"/>
                </a:rPr>
                <a:t>Take </a:t>
              </a:r>
              <a:r>
                <a:rPr lang="de-DE" sz="1000" b="1" dirty="0" err="1" smtClean="0">
                  <a:solidFill>
                    <a:prstClr val="black"/>
                  </a:solidFill>
                  <a:latin typeface="Arial" panose="020B0604020202020204" pitchFamily="34" charset="0"/>
                  <a:cs typeface="Arial" panose="020B0604020202020204" pitchFamily="34" charset="0"/>
                </a:rPr>
                <a:t>Away</a:t>
              </a:r>
              <a:r>
                <a:rPr lang="de-DE" sz="1000" b="1" dirty="0" smtClean="0">
                  <a:solidFill>
                    <a:prstClr val="black"/>
                  </a:solidFill>
                  <a:latin typeface="Arial" panose="020B0604020202020204" pitchFamily="34" charset="0"/>
                  <a:cs typeface="Arial" panose="020B0604020202020204" pitchFamily="34" charset="0"/>
                </a:rPr>
                <a:t> Botschaft: </a:t>
              </a:r>
            </a:p>
            <a:p>
              <a:pPr algn="just"/>
              <a:r>
                <a:rPr lang="de-DE" sz="1000" dirty="0" smtClean="0">
                  <a:solidFill>
                    <a:prstClr val="black"/>
                  </a:solidFill>
                  <a:latin typeface="Arial" panose="020B0604020202020204" pitchFamily="34" charset="0"/>
                  <a:cs typeface="Arial" panose="020B0604020202020204" pitchFamily="34" charset="0"/>
                </a:rPr>
                <a:t>Die eigenen Daten und die der Schüler*innen zu schützen, gehört zum zeitgemäßen Lernmanage-</a:t>
              </a:r>
              <a:r>
                <a:rPr lang="de-DE" sz="1000" dirty="0" err="1" smtClean="0">
                  <a:solidFill>
                    <a:prstClr val="black"/>
                  </a:solidFill>
                  <a:latin typeface="Arial" panose="020B0604020202020204" pitchFamily="34" charset="0"/>
                  <a:cs typeface="Arial" panose="020B0604020202020204" pitchFamily="34" charset="0"/>
                </a:rPr>
                <a:t>ment</a:t>
              </a:r>
              <a:r>
                <a:rPr lang="de-DE" sz="1000" dirty="0" smtClean="0">
                  <a:solidFill>
                    <a:prstClr val="black"/>
                  </a:solidFill>
                  <a:latin typeface="Arial" panose="020B0604020202020204" pitchFamily="34" charset="0"/>
                  <a:cs typeface="Arial" panose="020B0604020202020204" pitchFamily="34" charset="0"/>
                </a:rPr>
                <a:t>. Pseudonyme, starke Passwörter und </a:t>
              </a:r>
              <a:r>
                <a:rPr lang="de-DE" sz="1000" dirty="0" err="1" smtClean="0">
                  <a:solidFill>
                    <a:prstClr val="black"/>
                  </a:solidFill>
                  <a:latin typeface="Arial" panose="020B0604020202020204" pitchFamily="34" charset="0"/>
                  <a:cs typeface="Arial" panose="020B0604020202020204" pitchFamily="34" charset="0"/>
                </a:rPr>
                <a:t>Ver</a:t>
              </a:r>
              <a:r>
                <a:rPr lang="de-DE" sz="1000" dirty="0" smtClean="0">
                  <a:solidFill>
                    <a:prstClr val="black"/>
                  </a:solidFill>
                  <a:latin typeface="Arial" panose="020B0604020202020204" pitchFamily="34" charset="0"/>
                  <a:cs typeface="Arial" panose="020B0604020202020204" pitchFamily="34" charset="0"/>
                </a:rPr>
                <a:t>-schlüsselungen sind leicht umsetzbare Sicherheits-</a:t>
              </a:r>
              <a:r>
                <a:rPr lang="de-DE" sz="1000" dirty="0" err="1" smtClean="0">
                  <a:solidFill>
                    <a:prstClr val="black"/>
                  </a:solidFill>
                  <a:latin typeface="Arial" panose="020B0604020202020204" pitchFamily="34" charset="0"/>
                  <a:cs typeface="Arial" panose="020B0604020202020204" pitchFamily="34" charset="0"/>
                </a:rPr>
                <a:t>maßnahmen</a:t>
              </a:r>
              <a:r>
                <a:rPr lang="de-DE" sz="1000" dirty="0" smtClean="0">
                  <a:solidFill>
                    <a:prstClr val="black"/>
                  </a:solidFill>
                  <a:latin typeface="Arial" panose="020B0604020202020204" pitchFamily="34" charset="0"/>
                  <a:cs typeface="Arial" panose="020B0604020202020204" pitchFamily="34" charset="0"/>
                </a:rPr>
                <a:t>.</a:t>
              </a:r>
              <a:endParaRPr lang="de-DE" sz="1000" dirty="0"/>
            </a:p>
          </p:txBody>
        </p:sp>
      </p:grpSp>
      <p:sp>
        <p:nvSpPr>
          <p:cNvPr id="11" name="Textfeld 10"/>
          <p:cNvSpPr txBox="1"/>
          <p:nvPr/>
        </p:nvSpPr>
        <p:spPr>
          <a:xfrm>
            <a:off x="3834000" y="3852453"/>
            <a:ext cx="3186000" cy="5016758"/>
          </a:xfrm>
          <a:prstGeom prst="rect">
            <a:avLst/>
          </a:prstGeom>
          <a:noFill/>
        </p:spPr>
        <p:txBody>
          <a:bodyPr wrap="square" numCol="1" spcCol="0" rtlCol="0">
            <a:spAutoFit/>
          </a:bodyPr>
          <a:lstStyle/>
          <a:p>
            <a:pPr algn="just"/>
            <a:r>
              <a:rPr lang="de-DE" sz="1000" b="1" dirty="0">
                <a:latin typeface="Arial" panose="020B0604020202020204" pitchFamily="34" charset="0"/>
                <a:cs typeface="Arial" panose="020B0604020202020204" pitchFamily="34" charset="0"/>
              </a:rPr>
              <a:t>Sichern und Wiederherstellen</a:t>
            </a:r>
          </a:p>
          <a:p>
            <a:pPr algn="just"/>
            <a:r>
              <a:rPr lang="de-DE" sz="1000" dirty="0">
                <a:latin typeface="Arial" panose="020B0604020202020204" pitchFamily="34" charset="0"/>
                <a:cs typeface="Arial" panose="020B0604020202020204" pitchFamily="34" charset="0"/>
              </a:rPr>
              <a:t>Das regelmäßige Kopieren und Sichern von Daten auf verschlüsselten und durch ein Passwort gesicherten Datenträgern schützt vor Verlust und ermöglicht das Wiederherstellen von Daten. </a:t>
            </a:r>
            <a:endParaRPr lang="de-DE" sz="1000" dirty="0" smtClean="0">
              <a:latin typeface="Arial" panose="020B0604020202020204" pitchFamily="34" charset="0"/>
              <a:cs typeface="Arial" panose="020B0604020202020204" pitchFamily="34" charset="0"/>
            </a:endParaRPr>
          </a:p>
          <a:p>
            <a:r>
              <a:rPr lang="de-DE" sz="1000" dirty="0" smtClean="0">
                <a:latin typeface="Arial" panose="020B0604020202020204" pitchFamily="34" charset="0"/>
                <a:cs typeface="Arial" panose="020B0604020202020204" pitchFamily="34" charset="0"/>
              </a:rPr>
              <a:t>→ </a:t>
            </a:r>
            <a:r>
              <a:rPr lang="de-DE" sz="1000" i="1" dirty="0">
                <a:latin typeface="Arial" panose="020B0604020202020204" pitchFamily="34" charset="0"/>
                <a:cs typeface="Arial" panose="020B0604020202020204" pitchFamily="34" charset="0"/>
              </a:rPr>
              <a:t>Wie </a:t>
            </a:r>
            <a:r>
              <a:rPr lang="de-DE" sz="1000" i="1" dirty="0">
                <a:latin typeface="Arial" panose="020B0604020202020204" pitchFamily="34" charset="0"/>
                <a:cs typeface="Arial" panose="020B0604020202020204" pitchFamily="34" charset="0"/>
                <a:hlinkClick r:id="rId7"/>
              </a:rPr>
              <a:t>nachhaltige Datensicherung</a:t>
            </a:r>
            <a:r>
              <a:rPr lang="de-DE" sz="1000" i="1" dirty="0">
                <a:latin typeface="Arial" panose="020B0604020202020204" pitchFamily="34" charset="0"/>
                <a:cs typeface="Arial" panose="020B0604020202020204" pitchFamily="34" charset="0"/>
              </a:rPr>
              <a:t> gelingt, beschreibt das Zentrum für Schulqualität und </a:t>
            </a:r>
            <a:r>
              <a:rPr lang="de-DE" sz="1000" i="1" dirty="0" smtClean="0">
                <a:latin typeface="Arial" panose="020B0604020202020204" pitchFamily="34" charset="0"/>
                <a:cs typeface="Arial" panose="020B0604020202020204" pitchFamily="34" charset="0"/>
              </a:rPr>
              <a:t>Lehrer-bildung </a:t>
            </a:r>
            <a:r>
              <a:rPr lang="de-DE" sz="1000" i="1" dirty="0">
                <a:latin typeface="Arial" panose="020B0604020202020204" pitchFamily="34" charset="0"/>
                <a:cs typeface="Arial" panose="020B0604020202020204" pitchFamily="34" charset="0"/>
              </a:rPr>
              <a:t>(ZSL) Baden-Württemberg.</a:t>
            </a:r>
          </a:p>
          <a:p>
            <a:endParaRPr lang="de-DE" sz="1000" b="1" dirty="0" smtClean="0">
              <a:latin typeface="Arial" panose="020B0604020202020204" pitchFamily="34" charset="0"/>
              <a:cs typeface="Arial" panose="020B0604020202020204" pitchFamily="34" charset="0"/>
            </a:endParaRPr>
          </a:p>
          <a:p>
            <a:r>
              <a:rPr lang="de-DE" sz="1000" b="1" dirty="0" smtClean="0">
                <a:latin typeface="Arial" panose="020B0604020202020204" pitchFamily="34" charset="0"/>
                <a:cs typeface="Arial" panose="020B0604020202020204" pitchFamily="34" charset="0"/>
              </a:rPr>
              <a:t>Geräte schützen</a:t>
            </a:r>
            <a:endParaRPr lang="de-DE" sz="1000" b="1" dirty="0">
              <a:solidFill>
                <a:prstClr val="black"/>
              </a:solidFill>
              <a:latin typeface="Arial" panose="020B0604020202020204" pitchFamily="34" charset="0"/>
              <a:cs typeface="Arial" panose="020B0604020202020204" pitchFamily="34" charset="0"/>
            </a:endParaRPr>
          </a:p>
          <a:p>
            <a:pPr algn="just"/>
            <a:r>
              <a:rPr lang="de-DE" sz="1000" dirty="0" smtClean="0">
                <a:solidFill>
                  <a:prstClr val="black"/>
                </a:solidFill>
                <a:latin typeface="Arial" panose="020B0604020202020204" pitchFamily="34" charset="0"/>
                <a:cs typeface="Arial" panose="020B0604020202020204" pitchFamily="34" charset="0"/>
              </a:rPr>
              <a:t>Der Einsatz professioneller Firewalls und aktueller Virenschutzprogramme schützt Endgeräte und somit sensible Daten vor Gefahren aus dem Internet. </a:t>
            </a:r>
          </a:p>
          <a:p>
            <a:r>
              <a:rPr lang="de-DE" sz="1000" dirty="0" smtClean="0">
                <a:latin typeface="Arial" panose="020B0604020202020204" pitchFamily="34" charset="0"/>
                <a:cs typeface="Arial" panose="020B0604020202020204" pitchFamily="34" charset="0"/>
              </a:rPr>
              <a:t>→  </a:t>
            </a:r>
            <a:r>
              <a:rPr lang="de-DE" sz="1000" i="1" dirty="0" smtClean="0">
                <a:solidFill>
                  <a:prstClr val="black"/>
                </a:solidFill>
                <a:latin typeface="Arial" panose="020B0604020202020204" pitchFamily="34" charset="0"/>
                <a:cs typeface="Arial" panose="020B0604020202020204" pitchFamily="34" charset="0"/>
              </a:rPr>
              <a:t>Was bei der </a:t>
            </a:r>
            <a:r>
              <a:rPr lang="de-DE" sz="1000" i="1" dirty="0" smtClean="0">
                <a:solidFill>
                  <a:prstClr val="black"/>
                </a:solidFill>
                <a:latin typeface="Arial" panose="020B0604020202020204" pitchFamily="34" charset="0"/>
                <a:cs typeface="Arial" panose="020B0604020202020204" pitchFamily="34" charset="0"/>
                <a:hlinkClick r:id="rId8"/>
              </a:rPr>
              <a:t>Einrichtung von Schutzprogrammen </a:t>
            </a:r>
            <a:r>
              <a:rPr lang="de-DE" sz="1000" i="1" dirty="0" smtClean="0">
                <a:solidFill>
                  <a:prstClr val="black"/>
                </a:solidFill>
                <a:latin typeface="Arial" panose="020B0604020202020204" pitchFamily="34" charset="0"/>
                <a:cs typeface="Arial" panose="020B0604020202020204" pitchFamily="34" charset="0"/>
              </a:rPr>
              <a:t>beachtet werden muss, hat das Kultusministerium Baden-Württemberg zusammengefasst.</a:t>
            </a:r>
          </a:p>
          <a:p>
            <a:endParaRPr lang="de-DE" sz="1000" i="1" dirty="0" smtClean="0">
              <a:solidFill>
                <a:prstClr val="black"/>
              </a:solidFill>
              <a:latin typeface="Arial" panose="020B0604020202020204" pitchFamily="34" charset="0"/>
              <a:cs typeface="Arial" panose="020B0604020202020204" pitchFamily="34" charset="0"/>
            </a:endParaRPr>
          </a:p>
          <a:p>
            <a:r>
              <a:rPr lang="de-DE" sz="1000" b="1" dirty="0" smtClean="0">
                <a:solidFill>
                  <a:prstClr val="black"/>
                </a:solidFill>
                <a:latin typeface="Arial" panose="020B0604020202020204" pitchFamily="34" charset="0"/>
                <a:cs typeface="Arial" panose="020B0604020202020204" pitchFamily="34" charset="0"/>
              </a:rPr>
              <a:t>Datenschutzkonform agieren</a:t>
            </a:r>
          </a:p>
          <a:p>
            <a:pPr algn="just"/>
            <a:r>
              <a:rPr lang="de-DE" sz="1000" dirty="0" smtClean="0">
                <a:solidFill>
                  <a:prstClr val="black"/>
                </a:solidFill>
                <a:latin typeface="Arial" panose="020B0604020202020204" pitchFamily="34" charset="0"/>
                <a:cs typeface="Arial" panose="020B0604020202020204" pitchFamily="34" charset="0"/>
              </a:rPr>
              <a:t>Die Verwendung von Onlinetools und Apps, </a:t>
            </a:r>
            <a:r>
              <a:rPr lang="de-DE" sz="1000" dirty="0">
                <a:solidFill>
                  <a:prstClr val="black"/>
                </a:solidFill>
                <a:latin typeface="Arial" panose="020B0604020202020204" pitchFamily="34" charset="0"/>
                <a:cs typeface="Arial" panose="020B0604020202020204" pitchFamily="34" charset="0"/>
              </a:rPr>
              <a:t>die den datenschutzrechtlichen Vorgaben </a:t>
            </a:r>
            <a:r>
              <a:rPr lang="de-DE" sz="1000" dirty="0" smtClean="0">
                <a:solidFill>
                  <a:prstClr val="black"/>
                </a:solidFill>
                <a:latin typeface="Arial" panose="020B0604020202020204" pitchFamily="34" charset="0"/>
                <a:cs typeface="Arial" panose="020B0604020202020204" pitchFamily="34" charset="0"/>
              </a:rPr>
              <a:t>der </a:t>
            </a:r>
            <a:r>
              <a:rPr lang="de-DE" sz="1000" dirty="0">
                <a:solidFill>
                  <a:prstClr val="black"/>
                </a:solidFill>
                <a:latin typeface="Arial" panose="020B0604020202020204" pitchFamily="34" charset="0"/>
                <a:cs typeface="Arial" panose="020B0604020202020204" pitchFamily="34" charset="0"/>
              </a:rPr>
              <a:t>DSGVO </a:t>
            </a:r>
            <a:r>
              <a:rPr lang="de-DE" sz="1000" dirty="0" smtClean="0">
                <a:solidFill>
                  <a:prstClr val="black"/>
                </a:solidFill>
                <a:latin typeface="Arial" panose="020B0604020202020204" pitchFamily="34" charset="0"/>
                <a:cs typeface="Arial" panose="020B0604020202020204" pitchFamily="34" charset="0"/>
              </a:rPr>
              <a:t>folgen sowie die datensensible Nutzung ermöglichen, stärken den Datenschutz. </a:t>
            </a:r>
          </a:p>
          <a:p>
            <a:r>
              <a:rPr lang="de-DE" sz="1000" dirty="0" smtClean="0">
                <a:latin typeface="Arial" panose="020B0604020202020204" pitchFamily="34" charset="0"/>
                <a:cs typeface="Arial" panose="020B0604020202020204" pitchFamily="34" charset="0"/>
              </a:rPr>
              <a:t>→  </a:t>
            </a:r>
            <a:r>
              <a:rPr lang="de-DE" sz="1000" i="1" dirty="0">
                <a:solidFill>
                  <a:prstClr val="black"/>
                </a:solidFill>
                <a:latin typeface="Arial" panose="020B0604020202020204" pitchFamily="34" charset="0"/>
                <a:cs typeface="Arial" panose="020B0604020202020204" pitchFamily="34" charset="0"/>
              </a:rPr>
              <a:t>Wie </a:t>
            </a:r>
            <a:r>
              <a:rPr lang="de-DE" sz="1000" i="1" dirty="0" err="1" smtClean="0">
                <a:solidFill>
                  <a:prstClr val="black"/>
                </a:solidFill>
                <a:latin typeface="Arial" panose="020B0604020202020204" pitchFamily="34" charset="0"/>
                <a:cs typeface="Arial" panose="020B0604020202020204" pitchFamily="34" charset="0"/>
                <a:hlinkClick r:id="rId9"/>
              </a:rPr>
              <a:t>datenschutzkon</a:t>
            </a:r>
            <a:r>
              <a:rPr lang="de-DE" sz="1000" i="1" dirty="0" smtClean="0">
                <a:solidFill>
                  <a:prstClr val="black"/>
                </a:solidFill>
                <a:latin typeface="Arial" panose="020B0604020202020204" pitchFamily="34" charset="0"/>
                <a:cs typeface="Arial" panose="020B0604020202020204" pitchFamily="34" charset="0"/>
                <a:hlinkClick r:id="rId9"/>
              </a:rPr>
              <a:t>-forme Apps und Webanwendungen</a:t>
            </a:r>
            <a:r>
              <a:rPr lang="de-DE" sz="1000" i="1" dirty="0" smtClean="0">
                <a:solidFill>
                  <a:prstClr val="black"/>
                </a:solidFill>
                <a:latin typeface="Arial" panose="020B0604020202020204" pitchFamily="34" charset="0"/>
                <a:cs typeface="Arial" panose="020B0604020202020204" pitchFamily="34" charset="0"/>
              </a:rPr>
              <a:t> ausgewählt und eingesetzt werden, erklärt </a:t>
            </a:r>
            <a:r>
              <a:rPr lang="de-DE" sz="1000" i="1" dirty="0">
                <a:solidFill>
                  <a:prstClr val="black"/>
                </a:solidFill>
                <a:latin typeface="Arial" panose="020B0604020202020204" pitchFamily="34" charset="0"/>
                <a:cs typeface="Arial" panose="020B0604020202020204" pitchFamily="34" charset="0"/>
              </a:rPr>
              <a:t>das Projekt </a:t>
            </a:r>
            <a:r>
              <a:rPr lang="de-DE" sz="1000" i="1" dirty="0" err="1">
                <a:solidFill>
                  <a:prstClr val="black"/>
                </a:solidFill>
                <a:latin typeface="Arial" panose="020B0604020202020204" pitchFamily="34" charset="0"/>
                <a:cs typeface="Arial" panose="020B0604020202020204" pitchFamily="34" charset="0"/>
              </a:rPr>
              <a:t>DigiBits</a:t>
            </a:r>
            <a:r>
              <a:rPr lang="de-DE" sz="1000" i="1" dirty="0" smtClean="0">
                <a:solidFill>
                  <a:prstClr val="black"/>
                </a:solidFill>
                <a:latin typeface="Arial" panose="020B0604020202020204" pitchFamily="34" charset="0"/>
                <a:cs typeface="Arial" panose="020B0604020202020204" pitchFamily="34" charset="0"/>
              </a:rPr>
              <a:t>.</a:t>
            </a:r>
          </a:p>
          <a:p>
            <a:endParaRPr lang="de-DE" sz="1000" i="1" dirty="0">
              <a:solidFill>
                <a:prstClr val="black"/>
              </a:solidFill>
              <a:latin typeface="Arial" panose="020B0604020202020204" pitchFamily="34" charset="0"/>
              <a:cs typeface="Arial" panose="020B0604020202020204" pitchFamily="34" charset="0"/>
            </a:endParaRPr>
          </a:p>
          <a:p>
            <a:pPr algn="just"/>
            <a:r>
              <a:rPr lang="de-DE" sz="1000" b="1" dirty="0" smtClean="0">
                <a:solidFill>
                  <a:prstClr val="black"/>
                </a:solidFill>
                <a:latin typeface="Arial" panose="020B0604020202020204" pitchFamily="34" charset="0"/>
                <a:cs typeface="Arial" panose="020B0604020202020204" pitchFamily="34" charset="0"/>
              </a:rPr>
              <a:t>Sicher und datensparsam surfen</a:t>
            </a:r>
          </a:p>
          <a:p>
            <a:pPr algn="just"/>
            <a:r>
              <a:rPr lang="de-DE" sz="1000" dirty="0" smtClean="0">
                <a:solidFill>
                  <a:prstClr val="black"/>
                </a:solidFill>
                <a:latin typeface="Arial" panose="020B0604020202020204" pitchFamily="34" charset="0"/>
                <a:cs typeface="Arial" panose="020B0604020202020204" pitchFamily="34" charset="0"/>
              </a:rPr>
              <a:t>Einstellungen im Webbrowser helfen, anonymer durch das Internet zu surfen und Datenspuren zu minimieren. </a:t>
            </a:r>
          </a:p>
          <a:p>
            <a:r>
              <a:rPr lang="de-DE" sz="1000" dirty="0" smtClean="0">
                <a:latin typeface="Arial" panose="020B0604020202020204" pitchFamily="34" charset="0"/>
                <a:cs typeface="Arial" panose="020B0604020202020204" pitchFamily="34" charset="0"/>
              </a:rPr>
              <a:t>→  </a:t>
            </a:r>
            <a:r>
              <a:rPr lang="de-DE" sz="1000" i="1" dirty="0" smtClean="0">
                <a:solidFill>
                  <a:prstClr val="black"/>
                </a:solidFill>
                <a:latin typeface="Arial" panose="020B0604020202020204" pitchFamily="34" charset="0"/>
                <a:cs typeface="Arial" panose="020B0604020202020204" pitchFamily="34" charset="0"/>
              </a:rPr>
              <a:t>Eine Anleitung zum </a:t>
            </a:r>
            <a:r>
              <a:rPr lang="de-DE" sz="1000" i="1" dirty="0" smtClean="0">
                <a:solidFill>
                  <a:prstClr val="black"/>
                </a:solidFill>
                <a:latin typeface="Arial" panose="020B0604020202020204" pitchFamily="34" charset="0"/>
                <a:cs typeface="Arial" panose="020B0604020202020204" pitchFamily="34" charset="0"/>
                <a:hlinkClick r:id="rId10"/>
              </a:rPr>
              <a:t>sicheren Surfen im Internet </a:t>
            </a:r>
            <a:r>
              <a:rPr lang="de-DE" sz="1000" i="1" dirty="0" smtClean="0">
                <a:solidFill>
                  <a:prstClr val="black"/>
                </a:solidFill>
                <a:latin typeface="Arial" panose="020B0604020202020204" pitchFamily="34" charset="0"/>
                <a:cs typeface="Arial" panose="020B0604020202020204" pitchFamily="34" charset="0"/>
              </a:rPr>
              <a:t>stellt der Verein Digitalcourage zur Verfügung.</a:t>
            </a:r>
          </a:p>
        </p:txBody>
      </p:sp>
      <p:pic>
        <p:nvPicPr>
          <p:cNvPr id="10" name="Grafik 9"/>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834000" y="2399682"/>
            <a:ext cx="3097036" cy="1335140"/>
          </a:xfrm>
          <a:prstGeom prst="rect">
            <a:avLst/>
          </a:prstGeom>
        </p:spPr>
      </p:pic>
    </p:spTree>
    <p:extLst>
      <p:ext uri="{BB962C8B-B14F-4D97-AF65-F5344CB8AC3E}">
        <p14:creationId xmlns:p14="http://schemas.microsoft.com/office/powerpoint/2010/main" val="8796932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886</Words>
  <Application>Microsoft Office PowerPoint</Application>
  <PresentationFormat>Benutzerdefiniert</PresentationFormat>
  <Paragraphs>78</Paragraphs>
  <Slides>2</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2</vt:i4>
      </vt:variant>
    </vt:vector>
  </HeadingPairs>
  <TitlesOfParts>
    <vt:vector size="5" baseType="lpstr">
      <vt:lpstr>Arial</vt:lpstr>
      <vt:lpstr>Calibri</vt:lpstr>
      <vt:lpstr>Office</vt:lpstr>
      <vt:lpstr>PowerPoint-Präsentation</vt:lpstr>
      <vt:lpstr>PowerPoint-Präsentation</vt:lpstr>
    </vt:vector>
  </TitlesOfParts>
  <Company>Hochschule Neubrandenburg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Rösing, Claudia</dc:creator>
  <cp:lastModifiedBy>Rösing, Claudia</cp:lastModifiedBy>
  <cp:revision>234</cp:revision>
  <dcterms:created xsi:type="dcterms:W3CDTF">2021-09-14T14:03:36Z</dcterms:created>
  <dcterms:modified xsi:type="dcterms:W3CDTF">2022-11-21T14:22:03Z</dcterms:modified>
</cp:coreProperties>
</file>