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scherpe, Anton" initials="ZA" lastIdx="3" clrIdx="0">
    <p:extLst>
      <p:ext uri="{19B8F6BF-5375-455C-9EA6-DF929625EA0E}">
        <p15:presenceInfo xmlns:p15="http://schemas.microsoft.com/office/powerpoint/2012/main" userId="Zscherpe, Ant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445052"/>
    <a:srgbClr val="DB0031"/>
    <a:srgbClr val="FF2F5C"/>
    <a:srgbClr val="FF6D8C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559" autoAdjust="0"/>
    <p:restoredTop sz="92545" autoAdjust="0"/>
  </p:normalViewPr>
  <p:slideViewPr>
    <p:cSldViewPr snapToGrid="0">
      <p:cViewPr varScale="1">
        <p:scale>
          <a:sx n="50" d="100"/>
          <a:sy n="50" d="100"/>
        </p:scale>
        <p:origin x="3168" y="48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6E766-B22B-401F-B9E4-7C7FFF95060F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15503-F61C-48B7-B31C-03432775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96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FEFA-FA36-4ECA-9B74-7FE87368F70A}" type="datetimeFigureOut">
              <a:rPr lang="de-DE" smtClean="0"/>
              <a:t>21.11.2022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s-nb.de/digilehrbildun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2"/>
          </p:nvPr>
        </p:nvSpPr>
        <p:spPr>
          <a:xfrm>
            <a:off x="519113" y="9979200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DFEFA-FA36-4ECA-9B74-7FE87368F70A}" type="datetimeFigureOut">
              <a:rPr lang="de-DE" smtClean="0"/>
              <a:pPr/>
              <a:t>21.11.2022</a:t>
            </a:fld>
            <a:endParaRPr lang="de-DE" dirty="0"/>
          </a:p>
        </p:txBody>
      </p:sp>
      <p:sp>
        <p:nvSpPr>
          <p:cNvPr id="5" name="Fußzeilenplatzhalter 8"/>
          <p:cNvSpPr txBox="1">
            <a:spLocks/>
          </p:cNvSpPr>
          <p:nvPr userDrawn="1"/>
        </p:nvSpPr>
        <p:spPr>
          <a:xfrm>
            <a:off x="5008911" y="9977271"/>
            <a:ext cx="2031487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Lizenz: CC BY-SA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707" y="10196260"/>
            <a:ext cx="592841" cy="207421"/>
          </a:xfrm>
          <a:prstGeom prst="rect">
            <a:avLst/>
          </a:prstGeom>
        </p:spPr>
      </p:pic>
      <p:sp>
        <p:nvSpPr>
          <p:cNvPr id="9" name="Fußzeilenplatzhalter 8"/>
          <p:cNvSpPr txBox="1">
            <a:spLocks/>
          </p:cNvSpPr>
          <p:nvPr userDrawn="1"/>
        </p:nvSpPr>
        <p:spPr>
          <a:xfrm>
            <a:off x="1517067" y="9983011"/>
            <a:ext cx="2031487" cy="569914"/>
          </a:xfrm>
          <a:prstGeom prst="rect">
            <a:avLst/>
          </a:prstGeom>
        </p:spPr>
        <p:txBody>
          <a:bodyPr vert="horz" lIns="91440" tIns="45719" rIns="91440" bIns="45719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000" dirty="0" smtClean="0">
                <a:hlinkClick r:id="rId4" action="ppaction://hlinkfile"/>
              </a:rPr>
              <a:t>hs-nb.de/</a:t>
            </a:r>
            <a:r>
              <a:rPr lang="de-DE" sz="1000" dirty="0" err="1" smtClean="0">
                <a:hlinkClick r:id="rId4" action="ppaction://hlinkfile"/>
              </a:rPr>
              <a:t>digilehrbildung</a:t>
            </a:r>
            <a:r>
              <a:rPr lang="de-DE" sz="1000" dirty="0" smtClean="0">
                <a:hlinkClick r:id="rId4" action="ppaction://hlinkfile"/>
              </a:rPr>
              <a:t>/</a:t>
            </a:r>
            <a:endParaRPr lang="de-DE" sz="1000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800" y="432000"/>
            <a:ext cx="1650045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9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ur-lex.europa.eu/legal-content/DE/TXT/HTML/?uri=CELEX:32016R0679&amp;from=DE#d1e3734-1-1" TargetMode="External"/><Relationship Id="rId3" Type="http://schemas.openxmlformats.org/officeDocument/2006/relationships/hyperlink" Target="https://eur-lex.europa.eu/legal-content/DE/TXT/HTML/?uri=CELEX:32016R0679&amp;from=DE#d1e1825-1-1" TargetMode="External"/><Relationship Id="rId7" Type="http://schemas.openxmlformats.org/officeDocument/2006/relationships/hyperlink" Target="https://www.datenschutz-mv.de/datenschutz/DSGVO/Hilfsmittel-zur-Umsetzung/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s://eur-lex.europa.eu/legal-content/DE/TXT/HTML/?uri=CELEX:32016R0679&amp;from=DE#d1e40-1-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ur-lex.europa.eu/legal-content/DE/TXT/HTML/?uri=CELEX:32016R0679&amp;from=DE#d1e3277-1-1" TargetMode="External"/><Relationship Id="rId11" Type="http://schemas.openxmlformats.org/officeDocument/2006/relationships/hyperlink" Target="https://eur-lex.europa.eu/legal-content/DE/TXT/HTML/?uri=CELEX:32016R0679&amp;from=DE#d1e3162-1-1" TargetMode="External"/><Relationship Id="rId5" Type="http://schemas.openxmlformats.org/officeDocument/2006/relationships/hyperlink" Target="https://eur-lex.europa.eu/legal-content/DE/TXT/HTML/?uri=CELEX:32016R0679&amp;from=DE#d1e1815-1-1" TargetMode="External"/><Relationship Id="rId10" Type="http://schemas.openxmlformats.org/officeDocument/2006/relationships/hyperlink" Target="https://www.digibits.de/materialien/digibits-checkliste-apps-im-unterricht-regeln-und-tipps-zum-datenschutzkonformen-einsatz/" TargetMode="External"/><Relationship Id="rId4" Type="http://schemas.openxmlformats.org/officeDocument/2006/relationships/hyperlink" Target="https://www.landesrecht-mv.de/bsmv/document/jlr-SchulDSVMV2020rahmen" TargetMode="External"/><Relationship Id="rId9" Type="http://schemas.openxmlformats.org/officeDocument/2006/relationships/hyperlink" Target="https://www.ego-mv.de/portal/seiten/gemeinsamer-datenschutzbeauftragter-an-schulen-900000111-10044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0000" y="1094400"/>
            <a:ext cx="7019675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rgbClr val="44505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UNTERRICHTEN MIT DIGITALEN MEDIEN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dirty="0">
                <a:solidFill>
                  <a:srgbClr val="44505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INFOBLATT – </a:t>
            </a:r>
            <a:r>
              <a:rPr lang="de-DE" altLang="de-DE" dirty="0" smtClean="0">
                <a:solidFill>
                  <a:srgbClr val="44505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DATENSCHUTZ-GRUNDVERORDNUNG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dirty="0" smtClean="0">
                <a:solidFill>
                  <a:srgbClr val="44505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(DSGVO)</a:t>
            </a:r>
            <a:endParaRPr lang="de-DE" altLang="de-DE" sz="700" dirty="0">
              <a:solidFill>
                <a:srgbClr val="445052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40000" y="2077200"/>
            <a:ext cx="6480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Datenschutz ist europäisch geregelt. Die </a:t>
            </a: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Europäische Datenschutz-Grundverordnung</a:t>
            </a: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ist Grundlage für den Schutz der Daten von Schüler*innen, Erziehungsberechtigten und dem schulischen Personal.</a:t>
            </a:r>
            <a:endParaRPr lang="de-DE" altLang="de-DE" sz="10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539999" y="2678400"/>
            <a:ext cx="3600000" cy="7529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altLang="de-DE" sz="1200" dirty="0" smtClean="0">
                <a:solidFill>
                  <a:srgbClr val="44505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 STEHT IN DER DSGVO?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 der DSGVO werden datenschutzrechtliche </a:t>
            </a:r>
            <a:r>
              <a:rPr lang="de-DE" altLang="de-DE" sz="1000" dirty="0">
                <a:latin typeface="Arial" panose="020B0604020202020204" pitchFamily="34" charset="0"/>
                <a:cs typeface="Arial" panose="020B0604020202020204" pitchFamily="34" charset="0"/>
              </a:rPr>
              <a:t>Grundsätze </a:t>
            </a: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formuliert, die Schulen beachten und umsetzen müssen (</a:t>
            </a: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Artikel 5</a:t>
            </a: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). Nach diesen dürfen </a:t>
            </a:r>
            <a:r>
              <a:rPr lang="de-DE" alt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ersonenbezogene Daten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altLang="de-DE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nur auf der Grundlage gesetzlicher Bestimmungen, wie der </a:t>
            </a:r>
            <a:r>
              <a:rPr lang="de-DE" sz="970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SchulDSVO</a:t>
            </a:r>
            <a:r>
              <a:rPr lang="de-DE" sz="97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M-V</a:t>
            </a: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 oder wirksamer Einwilligungen verarbeitet werden und wenn Betroffene informiert und aufgeklärt sind („</a:t>
            </a:r>
            <a:r>
              <a:rPr lang="de-DE" sz="97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Rechtmäßigkeit</a:t>
            </a:r>
            <a:r>
              <a:rPr lang="de-DE" sz="970" i="1" dirty="0">
                <a:latin typeface="Arial" panose="020B0604020202020204" pitchFamily="34" charset="0"/>
                <a:cs typeface="Arial" panose="020B0604020202020204" pitchFamily="34" charset="0"/>
              </a:rPr>
              <a:t>, Treu und Glauben, </a:t>
            </a:r>
            <a:r>
              <a:rPr lang="de-DE" sz="970" i="1" dirty="0" smtClean="0">
                <a:latin typeface="Arial" panose="020B0604020202020204" pitchFamily="34" charset="0"/>
                <a:cs typeface="Arial" panose="020B0604020202020204" pitchFamily="34" charset="0"/>
              </a:rPr>
              <a:t>Transparenz“</a:t>
            </a: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144000" indent="-1440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nur für vorher festgelegte, eindeutige und rechtmäßige Zwecke erhoben und verarbeitet werden („</a:t>
            </a:r>
            <a:r>
              <a:rPr lang="de-DE" sz="970" i="1" dirty="0" smtClean="0">
                <a:latin typeface="Arial" panose="020B0604020202020204" pitchFamily="34" charset="0"/>
                <a:cs typeface="Arial" panose="020B0604020202020204" pitchFamily="34" charset="0"/>
              </a:rPr>
              <a:t>Zweckbindung“).</a:t>
            </a:r>
            <a:endParaRPr lang="de-DE" sz="97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nur in dem Umfang erhoben werden, wie es für den Zweck notwendig ist („</a:t>
            </a:r>
            <a:r>
              <a:rPr lang="de-DE" sz="970" i="1" dirty="0" smtClean="0">
                <a:latin typeface="Arial" panose="020B0604020202020204" pitchFamily="34" charset="0"/>
                <a:cs typeface="Arial" panose="020B0604020202020204" pitchFamily="34" charset="0"/>
              </a:rPr>
              <a:t>Datenminimierung“</a:t>
            </a: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de-DE" sz="97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nur verarbeitet werden, wenn sie sachlich richtig und aktuell sind.  („</a:t>
            </a:r>
            <a:r>
              <a:rPr lang="de-DE" sz="970" i="1" dirty="0" smtClean="0">
                <a:latin typeface="Arial" panose="020B0604020202020204" pitchFamily="34" charset="0"/>
                <a:cs typeface="Arial" panose="020B0604020202020204" pitchFamily="34" charset="0"/>
              </a:rPr>
              <a:t>Richtigkeit“</a:t>
            </a: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44000" indent="-1440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nicht länger gespeichert werden, als für die Zwecke not-wendig und angemessen ist („</a:t>
            </a:r>
            <a:r>
              <a:rPr lang="de-DE" sz="970" i="1" dirty="0" smtClean="0">
                <a:latin typeface="Arial" panose="020B0604020202020204" pitchFamily="34" charset="0"/>
                <a:cs typeface="Arial" panose="020B0604020202020204" pitchFamily="34" charset="0"/>
              </a:rPr>
              <a:t>Speicherbegrenzung“</a:t>
            </a: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144000" indent="-1440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nur verarbeitet werden, wenn die Sicherheit der Daten gewährleistet ist („</a:t>
            </a:r>
            <a:r>
              <a:rPr lang="de-DE" sz="97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Integrität und Vertraulichkeit“</a:t>
            </a:r>
            <a:r>
              <a:rPr lang="de-DE" sz="97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1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Profitipp:</a:t>
            </a:r>
          </a:p>
          <a:p>
            <a:pPr algn="just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Schulen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sind gemäß der DSGVO verpflichtet transparent und verständlich nachzuweisen, wer welche Daten zu welchem Zweck verarbeitet und auf welcher 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Rechts-grundlage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000" i="1" dirty="0">
                <a:latin typeface="Arial" panose="020B0604020202020204" pitchFamily="34" charset="0"/>
                <a:cs typeface="Arial" panose="020B0604020202020204" pitchFamily="34" charset="0"/>
              </a:rPr>
              <a:t>Rechenschaftspflicht,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Artikel 5, Absatz 2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). Hierfür dient das Verzeichnis der Verarbeitungstätigkeiten (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Artikel 30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Hinweise und Mustervorlagen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finden Sie auf der 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Web-site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des Landesbeauftragten für Datenschutz und </a:t>
            </a:r>
            <a:r>
              <a:rPr lang="de-DE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Informa-tionsfreiheit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Mecklenburg-Vorpommern.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altLang="de-DE" sz="1200" dirty="0">
                <a:solidFill>
                  <a:srgbClr val="44505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DATENSCHUTZBEAUFTRAGTE IN DER SCHULE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 der DSGVO sind an allen öffentlichen Schulen 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Daten-schutzbeauftragte </a:t>
            </a: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 benennen. Diese informieren, 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unter-stützen </a:t>
            </a: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 beraten die verantwortlichen Schulleitungen bei der Einhaltung des Datenschutzes (</a:t>
            </a: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Artikel 37</a:t>
            </a: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Für </a:t>
            </a:r>
            <a:r>
              <a:rPr lang="de-DE" altLang="de-DE" sz="1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öffent-liche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Schulen in Mecklenburg-Vorpommern stellt der 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Zweck-verband </a:t>
            </a: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Elektronische Verwaltung M-V die </a:t>
            </a: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/>
              </a:rPr>
              <a:t>gemeinsamen 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/>
              </a:rPr>
              <a:t>Datenschutzbeauftragten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de-DE" altLang="de-DE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GDSBaS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de-DE" altLang="de-DE" sz="1200" dirty="0">
              <a:solidFill>
                <a:srgbClr val="44505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328195" y="4511971"/>
            <a:ext cx="2691805" cy="138128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320000" y="4540549"/>
            <a:ext cx="2700000" cy="1323439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Praxistipp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Bevor Sie Lernplattformen, Onlinetools oder Apps im Unterricht einsetzen, prüfen Sie, ob die Datenschutz-Richtlinien der DSGVO erfüllt werden. Woran Sie die Datenschutz-konformität einzelner Anwendung erkennen, hat das Projekt </a:t>
            </a:r>
            <a:r>
              <a:rPr lang="de-DE" sz="1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DigiBits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einer sehr guten 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Checkliste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zusammengefasst.</a:t>
            </a:r>
            <a:endParaRPr lang="de-DE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>
          <a:xfrm>
            <a:off x="519113" y="9979200"/>
            <a:ext cx="1701800" cy="569913"/>
          </a:xfrm>
        </p:spPr>
        <p:txBody>
          <a:bodyPr/>
          <a:lstStyle/>
          <a:p>
            <a:fld id="{5B67E292-FDBF-47BD-A43A-F08851CB549E}" type="datetime1">
              <a:rPr lang="de-DE" smtClean="0"/>
              <a:t>21.11.2022</a:t>
            </a:fld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4320000" y="8615284"/>
            <a:ext cx="2700000" cy="1351865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4320000" y="8608357"/>
            <a:ext cx="2700000" cy="1323439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Take Away Botschaft</a:t>
            </a:r>
            <a:r>
              <a:rPr lang="de-D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de-DE" sz="1000" dirty="0"/>
          </a:p>
          <a:p>
            <a:pPr algn="just"/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DSGVO regelt und vereinheitlicht den Schutz personenbezogener Daten in der EU. Die Einhaltung der Grundsätze im Schulall-tag ist eine kontinuierliche Aufgabe, die eine gute Zusammenarbeit von Schulleitungen, Datenschutzbeauftragten, Lehrkräften und Schüler*innen braucht. </a:t>
            </a:r>
            <a:endParaRPr lang="de-DE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320000" y="6060750"/>
            <a:ext cx="2700000" cy="253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altLang="de-DE" sz="1200" dirty="0" smtClean="0">
                <a:solidFill>
                  <a:srgbClr val="44505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ONLINETOOLS IM UNTERRICHT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Wenn Dritte im Auftrag einer Schule Daten verarbeiten, z.B. bei der Nutzung von On-</a:t>
            </a:r>
            <a:r>
              <a:rPr lang="de-DE" altLang="de-DE" sz="1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linetools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 Unterricht, spricht man von einer Auftragsverarbeitung. In solchen Fällen </a:t>
            </a:r>
            <a:r>
              <a:rPr lang="de-DE" altLang="de-DE" sz="1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müs-sen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mit den Anbietern Verträge geschlossen werden, die regeln, welche Daten, wie und wofür verarbeitet werden (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1"/>
              </a:rPr>
              <a:t>Artikel 28</a:t>
            </a: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Viele </a:t>
            </a: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Anbieter 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bieten hierfür </a:t>
            </a:r>
            <a:r>
              <a:rPr lang="de-DE" altLang="de-DE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Mustervorlagen an. 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Formulierungshilfen für einen </a:t>
            </a:r>
            <a:r>
              <a:rPr lang="de-DE" altLang="de-DE" sz="1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Auftragsverar-beitungsvertrag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werden auch vom Landes-beauftragten für Datenschutz und </a:t>
            </a:r>
            <a:r>
              <a:rPr lang="de-DE" altLang="de-DE" sz="1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Infor-mationsfreiheit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Mecklenburg-</a:t>
            </a:r>
            <a:r>
              <a:rPr lang="de-DE" altLang="de-DE" sz="1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Vorpommmern</a:t>
            </a:r>
            <a:r>
              <a:rPr lang="de-DE" altLang="de-DE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bereitgestellt. </a:t>
            </a:r>
            <a:endParaRPr lang="de-DE" altLang="de-DE" sz="1200" dirty="0" smtClean="0">
              <a:solidFill>
                <a:srgbClr val="44505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124" y="2758690"/>
            <a:ext cx="2700762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89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447</Words>
  <Application>Microsoft Office PowerPoint</Application>
  <PresentationFormat>Benutzerdefiniert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>Hochschule Neubrandenburg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Rösing, Claudia</dc:creator>
  <cp:lastModifiedBy>Rösing, Claudia</cp:lastModifiedBy>
  <cp:revision>232</cp:revision>
  <dcterms:created xsi:type="dcterms:W3CDTF">2021-09-14T14:03:36Z</dcterms:created>
  <dcterms:modified xsi:type="dcterms:W3CDTF">2022-11-21T14:22:10Z</dcterms:modified>
</cp:coreProperties>
</file>