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3"/>
  </p:notesMasterIdLst>
  <p:handoutMasterIdLst>
    <p:handoutMasterId r:id="rId44"/>
  </p:handoutMasterIdLst>
  <p:sldIdLst>
    <p:sldId id="261" r:id="rId2"/>
    <p:sldId id="320" r:id="rId3"/>
    <p:sldId id="339" r:id="rId4"/>
    <p:sldId id="336" r:id="rId5"/>
    <p:sldId id="337" r:id="rId6"/>
    <p:sldId id="338" r:id="rId7"/>
    <p:sldId id="350" r:id="rId8"/>
    <p:sldId id="345" r:id="rId9"/>
    <p:sldId id="331" r:id="rId10"/>
    <p:sldId id="333" r:id="rId11"/>
    <p:sldId id="341" r:id="rId12"/>
    <p:sldId id="335" r:id="rId13"/>
    <p:sldId id="344" r:id="rId14"/>
    <p:sldId id="313" r:id="rId15"/>
    <p:sldId id="277" r:id="rId16"/>
    <p:sldId id="348" r:id="rId17"/>
    <p:sldId id="346" r:id="rId18"/>
    <p:sldId id="347" r:id="rId19"/>
    <p:sldId id="340" r:id="rId20"/>
    <p:sldId id="343" r:id="rId21"/>
    <p:sldId id="303" r:id="rId22"/>
    <p:sldId id="305" r:id="rId23"/>
    <p:sldId id="258" r:id="rId24"/>
    <p:sldId id="349" r:id="rId25"/>
    <p:sldId id="292" r:id="rId26"/>
    <p:sldId id="307" r:id="rId27"/>
    <p:sldId id="266" r:id="rId28"/>
    <p:sldId id="316" r:id="rId29"/>
    <p:sldId id="271" r:id="rId30"/>
    <p:sldId id="278" r:id="rId31"/>
    <p:sldId id="308" r:id="rId32"/>
    <p:sldId id="295" r:id="rId33"/>
    <p:sldId id="294" r:id="rId34"/>
    <p:sldId id="273" r:id="rId35"/>
    <p:sldId id="285" r:id="rId36"/>
    <p:sldId id="327" r:id="rId37"/>
    <p:sldId id="322" r:id="rId38"/>
    <p:sldId id="330" r:id="rId39"/>
    <p:sldId id="352" r:id="rId40"/>
    <p:sldId id="319" r:id="rId41"/>
    <p:sldId id="351" r:id="rId4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6" autoAdjust="0"/>
    <p:restoredTop sz="84750" autoAdjust="0"/>
  </p:normalViewPr>
  <p:slideViewPr>
    <p:cSldViewPr>
      <p:cViewPr varScale="1">
        <p:scale>
          <a:sx n="43" d="100"/>
          <a:sy n="43" d="100"/>
        </p:scale>
        <p:origin x="-7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F2605-D111-4259-B16C-2CF4A8D48093}" type="datetimeFigureOut">
              <a:rPr lang="de-DE" smtClean="0"/>
              <a:pPr/>
              <a:t>09.06.2013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8F21E-A376-4671-8FE4-1181AF13348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8952760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0072F-D6A1-44A2-9FF5-B113A3F2CC60}" type="datetimeFigureOut">
              <a:rPr lang="de-DE" smtClean="0"/>
              <a:pPr/>
              <a:t>09.06.2013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AD817-CC91-46E0-BDF5-DD2CADBD65F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5586157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iki/Isaac_Bashevis_Singer" TargetMode="External"/><Relationship Id="rId7" Type="http://schemas.openxmlformats.org/officeDocument/2006/relationships/hyperlink" Target="http://de.wikipedia.org/wiki/Yeshiva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de.wikipedia.org/wiki/Talmud" TargetMode="External"/><Relationship Id="rId5" Type="http://schemas.openxmlformats.org/officeDocument/2006/relationships/hyperlink" Target="http://de.wikipedia.org/wiki/Juden" TargetMode="External"/><Relationship Id="rId4" Type="http://schemas.openxmlformats.org/officeDocument/2006/relationships/hyperlink" Target="http://de.wikipedia.org/wiki/Barbra_Streisand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B95B2D-6610-4E87-B5D3-D3324FA315A9}" type="slidenum">
              <a:rPr lang="de-DE" smtClean="0">
                <a:latin typeface="Arial" pitchFamily="34" charset="0"/>
                <a:ea typeface="ヒラギノ角ゴ Pro W3" pitchFamily="1" charset="-128"/>
              </a:rPr>
              <a:pPr/>
              <a:t>2</a:t>
            </a:fld>
            <a:endParaRPr lang="de-DE" smtClean="0">
              <a:latin typeface="Arial" pitchFamily="34" charset="0"/>
              <a:ea typeface="ヒラギノ角ゴ Pro W3" pitchFamily="1" charset="-128"/>
            </a:endParaRPr>
          </a:p>
        </p:txBody>
      </p:sp>
      <p:sp>
        <p:nvSpPr>
          <p:cNvPr id="133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6C7F771-2F48-46C8-A800-C93B8B8179FF}" type="slidenum">
              <a:rPr lang="de-DE" sz="1200" b="0"/>
              <a:pPr algn="r" eaLnBrk="0" hangingPunct="0"/>
              <a:t>2</a:t>
            </a:fld>
            <a:endParaRPr lang="de-DE" sz="1200" b="0"/>
          </a:p>
        </p:txBody>
      </p:sp>
      <p:sp>
        <p:nvSpPr>
          <p:cNvPr id="1331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smtClean="0">
                <a:latin typeface="Arial" pitchFamily="34" charset="0"/>
              </a:rPr>
              <a:t>Seit 2002, sind Myokardinfarkt und Apoplex führende Todesursachen bei Frauen. </a:t>
            </a:r>
          </a:p>
          <a:p>
            <a:pPr eaLnBrk="1" hangingPunct="1"/>
            <a:r>
              <a:rPr lang="de-DE" smtClean="0">
                <a:latin typeface="Arial" pitchFamily="34" charset="0"/>
              </a:rPr>
              <a:t>Bei Frauen</a:t>
            </a:r>
            <a:r>
              <a:rPr lang="de-DE" b="1" smtClean="0">
                <a:latin typeface="Arial" pitchFamily="34" charset="0"/>
              </a:rPr>
              <a:t> </a:t>
            </a:r>
            <a:r>
              <a:rPr lang="de-DE" smtClean="0">
                <a:latin typeface="Arial" pitchFamily="34" charset="0"/>
              </a:rPr>
              <a:t>treten Herz-Gefäß-Erkrankungen rund zehn Jahre später auf als bei Männern. </a:t>
            </a:r>
          </a:p>
          <a:p>
            <a:pPr eaLnBrk="1" hangingPunct="1"/>
            <a:r>
              <a:rPr lang="de-DE" smtClean="0">
                <a:latin typeface="Arial" pitchFamily="34" charset="0"/>
              </a:rPr>
              <a:t>Während die Todesrate durch Herz-Kreislauferkrankungen bei Männern kontinuierlich abnimmt, sinkt sie bei Frauen insgesamt weniger und steigt sogar bei Frauen im Alter zwischen 40 und 55 Jahren an.</a:t>
            </a:r>
          </a:p>
          <a:p>
            <a:pPr eaLnBrk="1" hangingPunct="1"/>
            <a:endParaRPr lang="de-DE" smtClean="0">
              <a:latin typeface="Arial" pitchFamily="34" charset="0"/>
            </a:endParaRPr>
          </a:p>
          <a:p>
            <a:pPr eaLnBrk="1" hangingPunct="1"/>
            <a:endParaRPr lang="de-DE" smtClean="0">
              <a:latin typeface="Arial" pitchFamily="34" charset="0"/>
            </a:endParaRPr>
          </a:p>
        </p:txBody>
      </p:sp>
      <p:sp>
        <p:nvSpPr>
          <p:cNvPr id="13318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21CCC5C-3266-4A36-8A9F-D94367752BA4}" type="slidenum">
              <a:rPr lang="de-DE" sz="1200" b="0"/>
              <a:pPr algn="r"/>
              <a:t>2</a:t>
            </a:fld>
            <a:endParaRPr lang="de-DE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="1" dirty="0" err="1" smtClean="0"/>
              <a:t>Yentl</a:t>
            </a:r>
            <a:r>
              <a:rPr lang="de-DE" dirty="0" smtClean="0"/>
              <a:t> ist ein US-amerikanischer Film aus dem Jahre 1983. Er basiert auf der Kurzgeschichte </a:t>
            </a:r>
            <a:r>
              <a:rPr lang="de-DE" i="1" dirty="0" err="1" smtClean="0"/>
              <a:t>Yentl</a:t>
            </a:r>
            <a:r>
              <a:rPr lang="de-DE" i="1" dirty="0" smtClean="0"/>
              <a:t>, </a:t>
            </a:r>
            <a:r>
              <a:rPr lang="de-DE" i="1" dirty="0" err="1" smtClean="0"/>
              <a:t>the</a:t>
            </a:r>
            <a:r>
              <a:rPr lang="de-DE" i="1" dirty="0" smtClean="0"/>
              <a:t> </a:t>
            </a:r>
            <a:r>
              <a:rPr lang="de-DE" i="1" dirty="0" err="1" smtClean="0"/>
              <a:t>Yeshiva</a:t>
            </a:r>
            <a:r>
              <a:rPr lang="de-DE" i="1" dirty="0" smtClean="0"/>
              <a:t> Boy</a:t>
            </a:r>
            <a:r>
              <a:rPr lang="de-DE" dirty="0" smtClean="0"/>
              <a:t> von </a:t>
            </a:r>
            <a:r>
              <a:rPr lang="de-DE" dirty="0" smtClean="0">
                <a:hlinkClick r:id="rId3" action="ppaction://hlinkfile" tooltip="Isaac Bashevis Singer"/>
              </a:rPr>
              <a:t>Isaac </a:t>
            </a:r>
            <a:r>
              <a:rPr lang="de-DE" dirty="0" err="1" smtClean="0">
                <a:hlinkClick r:id="rId3" action="ppaction://hlinkfile" tooltip="Isaac Bashevis Singer"/>
              </a:rPr>
              <a:t>Bashevis</a:t>
            </a:r>
            <a:r>
              <a:rPr lang="de-DE" dirty="0" smtClean="0">
                <a:hlinkClick r:id="rId3" action="ppaction://hlinkfile" tooltip="Isaac Bashevis Singer"/>
              </a:rPr>
              <a:t> Singer</a:t>
            </a:r>
            <a:r>
              <a:rPr lang="de-DE" dirty="0" smtClean="0"/>
              <a:t>. </a:t>
            </a:r>
            <a:r>
              <a:rPr lang="de-DE" dirty="0" smtClean="0">
                <a:hlinkClick r:id="rId4" action="ppaction://hlinkfile" tooltip="Barbra Streisand"/>
              </a:rPr>
              <a:t>Barbra Streisand</a:t>
            </a:r>
            <a:r>
              <a:rPr lang="de-DE" dirty="0" smtClean="0"/>
              <a:t> war in diesem Film Produzentin, Regisseurin und übernahm zudem auch die Hauptrolle</a:t>
            </a:r>
          </a:p>
          <a:p>
            <a:endParaRPr lang="de-DE" dirty="0" smtClean="0"/>
          </a:p>
          <a:p>
            <a:r>
              <a:rPr lang="de-DE" dirty="0" smtClean="0"/>
              <a:t>In dem Film geht es um das </a:t>
            </a:r>
            <a:r>
              <a:rPr lang="de-DE" dirty="0" smtClean="0">
                <a:hlinkClick r:id="rId5" action="ppaction://hlinkfile" tooltip="Juden"/>
              </a:rPr>
              <a:t>jüdische</a:t>
            </a:r>
            <a:r>
              <a:rPr lang="de-DE" dirty="0" smtClean="0"/>
              <a:t> Mädchen </a:t>
            </a:r>
            <a:r>
              <a:rPr lang="de-DE" dirty="0" err="1" smtClean="0"/>
              <a:t>Yentl</a:t>
            </a:r>
            <a:r>
              <a:rPr lang="de-DE" dirty="0" smtClean="0"/>
              <a:t> aus Osteuropa. Ihre Mutter starb und ihr Vater unterrichtet sie heimlich in den Lehren des </a:t>
            </a:r>
            <a:r>
              <a:rPr lang="de-DE" dirty="0" smtClean="0">
                <a:hlinkClick r:id="rId6" action="ppaction://hlinkfile" tooltip="Talmud"/>
              </a:rPr>
              <a:t>Talmud</a:t>
            </a:r>
            <a:r>
              <a:rPr lang="de-DE" dirty="0" smtClean="0"/>
              <a:t> – was nach dem jüdischen Glauben verboten ist. Nach dem Tod ihres Vaters verkleidet sie sich als Mann, um an einer </a:t>
            </a:r>
            <a:r>
              <a:rPr lang="de-DE" dirty="0" err="1" smtClean="0">
                <a:hlinkClick r:id="rId7" action="ppaction://hlinkfile" tooltip="Yeshiva"/>
              </a:rPr>
              <a:t>Yeshiva</a:t>
            </a:r>
            <a:r>
              <a:rPr lang="de-DE" dirty="0" smtClean="0"/>
              <a:t>, einer Religionsschule zu studieren und nennt sich fortan </a:t>
            </a:r>
            <a:r>
              <a:rPr lang="de-DE" dirty="0" err="1" smtClean="0"/>
              <a:t>Anshel</a:t>
            </a:r>
            <a:r>
              <a:rPr lang="de-DE" dirty="0" smtClean="0"/>
              <a:t>.</a:t>
            </a:r>
          </a:p>
          <a:p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angelegt</a:t>
            </a:r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Nach </a:t>
            </a:r>
            <a:r>
              <a:rPr lang="de-DE" dirty="0" err="1" smtClean="0"/>
              <a:t>Ausschluß</a:t>
            </a:r>
            <a:r>
              <a:rPr lang="de-DE" dirty="0" smtClean="0"/>
              <a:t> der </a:t>
            </a:r>
            <a:r>
              <a:rPr lang="de-DE" dirty="0" err="1" smtClean="0"/>
              <a:t>perioperativen</a:t>
            </a:r>
            <a:r>
              <a:rPr lang="de-DE" dirty="0" smtClean="0"/>
              <a:t> Sterblichkeit ist die</a:t>
            </a:r>
          </a:p>
          <a:p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Hochschule Neubrandenburg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EF63-17A2-4D90-A322-B5689CF1791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Hochschule Neubrandenburg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EF63-17A2-4D90-A322-B5689CF1791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Hochschule Neubrandenburg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EF63-17A2-4D90-A322-B5689CF1791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Hochschule Neubrandenburg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EF63-17A2-4D90-A322-B5689CF1791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Hochschule Neubrandenburg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EF63-17A2-4D90-A322-B5689CF1791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Hochschule Neubrandenburg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EF63-17A2-4D90-A322-B5689CF1791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Hochschule Neubrandenburg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EF63-17A2-4D90-A322-B5689CF1791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Hochschule Neubrandenburg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EF63-17A2-4D90-A322-B5689CF1791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Hochschule Neubrandenburg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EF63-17A2-4D90-A322-B5689CF1791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Hochschule Neubrandenburg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EF63-17A2-4D90-A322-B5689CF1791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Hochschule Neubrandenburg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EF63-17A2-4D90-A322-B5689CF1791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07.05.2013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Hochschule Neubrandenburg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EF63-17A2-4D90-A322-B5689CF1791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//api.viglink.com/api/click?format=go&amp;key=a187ca0f52aa99eb8b5c172d5d93c05b&amp;loc=http://commons.wikimedia.org/wiki/File:Karlsburg_Klinikum.jpg&amp;v=1&amp;libid=1361008369754&amp;out=http://upload.wikimedia.org/wikipedia/commons/2/2f/Karlsburg_Klinikum.jpg&amp;ref=http://de.wikipedia.org/wiki/Klinikum_Karlsburg&amp;title=File:Karlsburg%20Klinikum.jpg%20-%20Wikimedia%20Commons&amp;txt=&amp;jsonp=vglnk_jsonp_1361008404295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knol.google.com/k/-/-/w70bsupuspgy/nyd8hx/rauchverhalten-deutschland-1992-2005.gif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upload.wikimedia.org/wikipedia/en/6/62/Cover_nature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bild.de/" TargetMode="External"/><Relationship Id="rId4" Type="http://schemas.openxmlformats.org/officeDocument/2006/relationships/image" Target="http://bilder.bild.de/fotos-skaliert/fotolia_37677238_m-jpg_29563042_mbqf-1354806024-27553628/2,w=650,c=0.bild.jpe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-Arbeitsblat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www.hoeraufdeinherz.com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5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de.wikipedia.org/w/index.php?title=Datei:Heart-and-lungs.jpg&amp;filetimestamp=2009050721552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hyperlink" Target="http://de.wikibooks.org/wiki/Datei:Gray1218.png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/index.php?title=Datei:Diagram_of_the_human_heart_(cropped)_de.svg&amp;filetimestamp=2008010223553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//upload.wikimedia.org/wikipedia/commons/1/19/Human_heart_with_coronary_arteries_new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hyperlink" Target="//upload.wikimedia.org/wikipedia/commons/0/0b/ECG_Principle_fast.gi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tertitel 4"/>
          <p:cNvSpPr txBox="1">
            <a:spLocks/>
          </p:cNvSpPr>
          <p:nvPr/>
        </p:nvSpPr>
        <p:spPr>
          <a:xfrm>
            <a:off x="1259632" y="1124744"/>
            <a:ext cx="6400800" cy="475252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 smtClean="0"/>
          </a:p>
          <a:p>
            <a:r>
              <a:rPr lang="de-DE" sz="2000" b="1" dirty="0" smtClean="0">
                <a:solidFill>
                  <a:srgbClr val="FF0000"/>
                </a:solidFill>
              </a:rPr>
              <a:t>Warum werden Frauenherzen schlechter behandelt?</a:t>
            </a:r>
            <a:br>
              <a:rPr lang="de-DE" sz="2000" b="1" dirty="0" smtClean="0">
                <a:solidFill>
                  <a:srgbClr val="FF0000"/>
                </a:solidFill>
              </a:rPr>
            </a:br>
            <a:r>
              <a:rPr lang="de-DE" sz="2000" b="1" dirty="0" smtClean="0">
                <a:solidFill>
                  <a:srgbClr val="FF0000"/>
                </a:solidFill>
              </a:rPr>
              <a:t>Geschlechterspezifische Aspekte in der Diagnostik und Therapie der koronaren Herzerkrankungen.</a:t>
            </a:r>
            <a:endParaRPr lang="de-DE" sz="2000" dirty="0" smtClean="0">
              <a:solidFill>
                <a:srgbClr val="FF0000"/>
              </a:solidFill>
            </a:endParaRPr>
          </a:p>
          <a:p>
            <a:endParaRPr lang="de-DE" sz="2000" dirty="0" smtClean="0"/>
          </a:p>
          <a:p>
            <a:endParaRPr lang="de-DE" dirty="0" smtClean="0"/>
          </a:p>
          <a:p>
            <a:endParaRPr lang="de-DE" sz="2800" dirty="0" smtClean="0"/>
          </a:p>
          <a:p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Elpiniki </a:t>
            </a:r>
            <a:r>
              <a:rPr lang="de-DE" sz="1800" dirty="0" err="1" smtClean="0">
                <a:solidFill>
                  <a:schemeClr val="bg1">
                    <a:lumMod val="50000"/>
                  </a:schemeClr>
                </a:solidFill>
              </a:rPr>
              <a:t>Katsari</a:t>
            </a:r>
            <a:endParaRPr lang="de-DE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Herz- Thorax und Gefäßchirurgie</a:t>
            </a:r>
          </a:p>
          <a:p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Herz- und Diabeteszentrum </a:t>
            </a:r>
          </a:p>
          <a:p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Mecklenburg Vorpommern Karlsburg</a:t>
            </a:r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Hochschule Neubrandenburg</a:t>
            </a:r>
            <a:endParaRPr lang="de-DE"/>
          </a:p>
        </p:txBody>
      </p:sp>
      <p:pic>
        <p:nvPicPr>
          <p:cNvPr id="12" name="Picture 2" descr="File:Karlsburg Kliniku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924944"/>
            <a:ext cx="1856790" cy="1160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113984" cy="922114"/>
          </a:xfrm>
        </p:spPr>
        <p:txBody>
          <a:bodyPr>
            <a:normAutofit fontScale="90000"/>
          </a:bodyPr>
          <a:lstStyle/>
          <a:p>
            <a:r>
              <a:rPr lang="de-DE" sz="3600" b="1" dirty="0" smtClean="0">
                <a:solidFill>
                  <a:srgbClr val="FF0000"/>
                </a:solidFill>
              </a:rPr>
              <a:t/>
            </a:r>
            <a:br>
              <a:rPr lang="de-DE" sz="3600" b="1" dirty="0" smtClean="0">
                <a:solidFill>
                  <a:srgbClr val="FF0000"/>
                </a:solidFill>
              </a:rPr>
            </a:br>
            <a:r>
              <a:rPr lang="de-DE" sz="3600" b="1" dirty="0" smtClean="0">
                <a:solidFill>
                  <a:srgbClr val="FF0000"/>
                </a:solidFill>
              </a:rPr>
              <a:t>Der </a:t>
            </a:r>
            <a:r>
              <a:rPr lang="de-DE" sz="3600" b="1" dirty="0">
                <a:solidFill>
                  <a:srgbClr val="FF0000"/>
                </a:solidFill>
              </a:rPr>
              <a:t>Herzinfarkt bei Frauen</a:t>
            </a:r>
            <a:br>
              <a:rPr lang="de-DE" sz="3600" b="1" dirty="0">
                <a:solidFill>
                  <a:srgbClr val="FF0000"/>
                </a:solidFill>
              </a:rPr>
            </a:br>
            <a:endParaRPr lang="de-DE" sz="36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15714" cy="4344491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62500" lnSpcReduction="20000"/>
          </a:bodyPr>
          <a:lstStyle/>
          <a:p>
            <a:pPr algn="ctr">
              <a:buClr>
                <a:srgbClr val="FF0000"/>
              </a:buClr>
              <a:buNone/>
            </a:pPr>
            <a:r>
              <a:rPr lang="de-DE" dirty="0" smtClean="0"/>
              <a:t>Unterschiedliche Symptome  bei einem Herzinfarkte. </a:t>
            </a:r>
          </a:p>
          <a:p>
            <a:pPr>
              <a:buClr>
                <a:srgbClr val="FF0000"/>
              </a:buClr>
            </a:pPr>
            <a:endParaRPr lang="de-DE" dirty="0">
              <a:solidFill>
                <a:srgbClr val="FF0000"/>
              </a:solidFill>
            </a:endParaRPr>
          </a:p>
          <a:p>
            <a:pPr algn="ctr">
              <a:buClr>
                <a:srgbClr val="FF0000"/>
              </a:buClr>
              <a:buNone/>
            </a:pPr>
            <a:r>
              <a:rPr lang="de-DE" b="1" dirty="0" smtClean="0">
                <a:solidFill>
                  <a:srgbClr val="FF0000"/>
                </a:solidFill>
              </a:rPr>
              <a:t>Mögliche </a:t>
            </a:r>
            <a:r>
              <a:rPr lang="de-DE" b="1" dirty="0">
                <a:solidFill>
                  <a:srgbClr val="FF0000"/>
                </a:solidFill>
              </a:rPr>
              <a:t>Anzeichen eines Herzinfarktes bei </a:t>
            </a:r>
            <a:r>
              <a:rPr lang="de-DE" b="1" dirty="0" smtClean="0">
                <a:solidFill>
                  <a:srgbClr val="FF0000"/>
                </a:solidFill>
              </a:rPr>
              <a:t>Frauen</a:t>
            </a:r>
            <a:endParaRPr lang="de-DE" b="1" dirty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</a:pPr>
            <a:r>
              <a:rPr lang="de-DE" dirty="0"/>
              <a:t>Schmerzen im Oberbauch</a:t>
            </a:r>
          </a:p>
          <a:p>
            <a:pPr>
              <a:buClr>
                <a:srgbClr val="FF0000"/>
              </a:buClr>
            </a:pPr>
            <a:r>
              <a:rPr lang="de-DE" dirty="0"/>
              <a:t>Rücken- und Nackenschmerzen, sowie Kiefer- und Halsschmerzen</a:t>
            </a:r>
          </a:p>
          <a:p>
            <a:pPr>
              <a:buClr>
                <a:srgbClr val="FF0000"/>
              </a:buClr>
            </a:pPr>
            <a:r>
              <a:rPr lang="de-DE" dirty="0"/>
              <a:t>Übelkeit, häufig mit Erbrechen</a:t>
            </a:r>
          </a:p>
          <a:p>
            <a:pPr>
              <a:buClr>
                <a:srgbClr val="FF0000"/>
              </a:buClr>
            </a:pPr>
            <a:r>
              <a:rPr lang="de-DE" dirty="0" smtClean="0"/>
              <a:t>Atemnot</a:t>
            </a:r>
          </a:p>
          <a:p>
            <a:pPr>
              <a:buClr>
                <a:srgbClr val="FF0000"/>
              </a:buClr>
              <a:buNone/>
            </a:pPr>
            <a:endParaRPr lang="de-DE" dirty="0" smtClean="0"/>
          </a:p>
          <a:p>
            <a:pPr>
              <a:buClr>
                <a:srgbClr val="FF0000"/>
              </a:buClr>
              <a:buNone/>
            </a:pPr>
            <a:r>
              <a:rPr lang="de-DE" dirty="0" smtClean="0"/>
              <a:t>Frauen rufen nicht gleich einen Notarzt an, sondern vereinbaren erst einmal</a:t>
            </a:r>
          </a:p>
          <a:p>
            <a:pPr>
              <a:buClr>
                <a:srgbClr val="FF0000"/>
              </a:buClr>
              <a:buNone/>
            </a:pPr>
            <a:r>
              <a:rPr lang="de-DE" dirty="0" smtClean="0"/>
              <a:t>einen Termin bei ihrem Hausarzt. </a:t>
            </a:r>
          </a:p>
          <a:p>
            <a:pPr>
              <a:buClr>
                <a:srgbClr val="FF0000"/>
              </a:buClr>
              <a:buNone/>
            </a:pPr>
            <a:r>
              <a:rPr lang="de-DE" dirty="0" smtClean="0"/>
              <a:t>Frauen sterben häufiger an einem Herzinfarkt </a:t>
            </a:r>
          </a:p>
          <a:p>
            <a:pPr>
              <a:buClr>
                <a:srgbClr val="FF0000"/>
              </a:buClr>
            </a:pPr>
            <a:endParaRPr lang="de-DE" dirty="0"/>
          </a:p>
          <a:p>
            <a:pPr algn="ctr">
              <a:buClr>
                <a:srgbClr val="FF0000"/>
              </a:buClr>
              <a:buNone/>
            </a:pPr>
            <a:r>
              <a:rPr lang="de-DE" dirty="0" smtClean="0">
                <a:solidFill>
                  <a:srgbClr val="FF0000"/>
                </a:solidFill>
                <a:sym typeface="Wingdings 3"/>
              </a:rPr>
              <a:t></a:t>
            </a:r>
            <a:r>
              <a:rPr lang="de-DE" i="1" dirty="0" smtClean="0">
                <a:solidFill>
                  <a:srgbClr val="FF0000"/>
                </a:solidFill>
              </a:rPr>
              <a:t>Bei </a:t>
            </a:r>
            <a:r>
              <a:rPr lang="de-DE" i="1" dirty="0">
                <a:solidFill>
                  <a:srgbClr val="FF0000"/>
                </a:solidFill>
              </a:rPr>
              <a:t>Verdacht heißt es umgehend den Notarzt rufen, denn bei einem Herzinfarkt zählt jede Minute. </a:t>
            </a:r>
            <a:endParaRPr lang="de-DE" i="1" dirty="0" smtClean="0">
              <a:solidFill>
                <a:srgbClr val="FF0000"/>
              </a:solidFill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Hochschule Neubrandenburg</a:t>
            </a:r>
            <a:endParaRPr lang="de-D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848016" y="148433"/>
            <a:ext cx="1368151" cy="159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69644" y="242524"/>
            <a:ext cx="1556792" cy="159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1119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</a:rPr>
              <a:t>Risikofaktoren</a:t>
            </a:r>
            <a:endParaRPr lang="de-DE" sz="4000" b="1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484784"/>
            <a:ext cx="4176464" cy="4525963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de-DE" sz="3000" dirty="0" err="1" smtClean="0"/>
              <a:t>Adipositas</a:t>
            </a:r>
            <a:r>
              <a:rPr lang="de-DE" sz="3000" dirty="0" smtClean="0"/>
              <a:t>		</a:t>
            </a:r>
          </a:p>
          <a:p>
            <a:pPr>
              <a:buClr>
                <a:srgbClr val="FF0000"/>
              </a:buClr>
            </a:pPr>
            <a:r>
              <a:rPr lang="de-DE" sz="3000" dirty="0" err="1" smtClean="0"/>
              <a:t>Nikotinabusus</a:t>
            </a:r>
            <a:endParaRPr lang="de-DE" sz="3000" dirty="0" smtClean="0"/>
          </a:p>
          <a:p>
            <a:pPr>
              <a:buClr>
                <a:srgbClr val="FF0000"/>
              </a:buClr>
            </a:pPr>
            <a:r>
              <a:rPr lang="de-DE" sz="3000" dirty="0" smtClean="0"/>
              <a:t>Erhöhte Blutfettwerte</a:t>
            </a:r>
          </a:p>
          <a:p>
            <a:pPr>
              <a:buClr>
                <a:srgbClr val="FF0000"/>
              </a:buClr>
            </a:pPr>
            <a:r>
              <a:rPr lang="de-DE" sz="3000" dirty="0" smtClean="0"/>
              <a:t>Diabetes</a:t>
            </a:r>
          </a:p>
          <a:p>
            <a:pPr>
              <a:buClr>
                <a:srgbClr val="FF0000"/>
              </a:buClr>
            </a:pPr>
            <a:r>
              <a:rPr lang="de-DE" sz="3000" dirty="0" smtClean="0"/>
              <a:t>Bewegungsmangel</a:t>
            </a:r>
          </a:p>
          <a:p>
            <a:pPr>
              <a:buClr>
                <a:srgbClr val="FF0000"/>
              </a:buClr>
            </a:pPr>
            <a:r>
              <a:rPr lang="de-DE" sz="3000" dirty="0" smtClean="0"/>
              <a:t>Stress</a:t>
            </a:r>
          </a:p>
          <a:p>
            <a:pPr>
              <a:buClr>
                <a:srgbClr val="FF0000"/>
              </a:buClr>
            </a:pPr>
            <a:r>
              <a:rPr lang="de-DE" sz="3000" dirty="0" smtClean="0"/>
              <a:t>Übermäßiger </a:t>
            </a:r>
            <a:r>
              <a:rPr lang="de-DE" sz="3000" dirty="0" err="1" smtClean="0"/>
              <a:t>Alkoholabusus</a:t>
            </a:r>
            <a:endParaRPr lang="de-DE" sz="3000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Hochschule Neubrandenburg</a:t>
            </a:r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644008" y="1484784"/>
            <a:ext cx="424847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de-DE" sz="3200" dirty="0" smtClean="0"/>
              <a:t> </a:t>
            </a:r>
            <a:r>
              <a:rPr lang="de-DE" sz="3000" dirty="0" smtClean="0"/>
              <a:t>Familiäre Vorbelastung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de-DE" sz="3000" dirty="0" smtClean="0"/>
              <a:t> Zunehmendes Alter</a:t>
            </a:r>
            <a:endParaRPr lang="de-DE" sz="3000" dirty="0"/>
          </a:p>
        </p:txBody>
      </p:sp>
      <p:sp>
        <p:nvSpPr>
          <p:cNvPr id="7" name="Rechteck 6"/>
          <p:cNvSpPr/>
          <p:nvPr/>
        </p:nvSpPr>
        <p:spPr>
          <a:xfrm>
            <a:off x="4716016" y="3284984"/>
            <a:ext cx="4176464" cy="1384995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de-DE" sz="2800" b="1" dirty="0" smtClean="0"/>
              <a:t>9 Risikofaktoren erklären 90 % der Infarkte -einige</a:t>
            </a:r>
          </a:p>
          <a:p>
            <a:r>
              <a:rPr lang="de-DE" sz="2800" b="1" dirty="0" smtClean="0"/>
              <a:t>geschlechtsspezifisch</a:t>
            </a:r>
            <a:endParaRPr lang="de-DE" sz="2800" dirty="0"/>
          </a:p>
        </p:txBody>
      </p:sp>
      <p:sp>
        <p:nvSpPr>
          <p:cNvPr id="8" name="Rechteck 7"/>
          <p:cNvSpPr/>
          <p:nvPr/>
        </p:nvSpPr>
        <p:spPr>
          <a:xfrm>
            <a:off x="5508104" y="4941168"/>
            <a:ext cx="3045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S Yusuf, </a:t>
            </a:r>
            <a:r>
              <a:rPr lang="en-US" i="1" dirty="0" err="1" smtClean="0"/>
              <a:t>Interheart</a:t>
            </a:r>
            <a:r>
              <a:rPr lang="en-US" i="1" dirty="0" smtClean="0"/>
              <a:t>, JAMA 2004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 smtClean="0">
                <a:solidFill>
                  <a:srgbClr val="FF0000"/>
                </a:solidFill>
              </a:rPr>
              <a:t>Risikofaktoren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021907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40000" lnSpcReduction="20000"/>
          </a:bodyPr>
          <a:lstStyle/>
          <a:p>
            <a:pPr>
              <a:buClr>
                <a:srgbClr val="FF0000"/>
              </a:buClr>
            </a:pPr>
            <a:endParaRPr lang="de-DE" dirty="0" smtClean="0"/>
          </a:p>
          <a:p>
            <a:pPr>
              <a:buClr>
                <a:srgbClr val="FF0000"/>
              </a:buClr>
            </a:pPr>
            <a:r>
              <a:rPr lang="de-DE" sz="5100" dirty="0" smtClean="0"/>
              <a:t>Einige Risikofaktoren (z. B. Diabetes mellitus, Rauchen) fallen bei Frauen stärker ins Gewicht als bei Männern in Bezug auf das Risiko für Herz-Kreislauferkrankungen. Besonders schlecht ist die Kombination aus Rauchen, Verhütung mit der Anti-Baby-Pille und Übergewicht. </a:t>
            </a:r>
          </a:p>
          <a:p>
            <a:pPr>
              <a:buClr>
                <a:srgbClr val="FF0000"/>
              </a:buClr>
              <a:buNone/>
            </a:pPr>
            <a:endParaRPr lang="de-DE" sz="5100" b="1" dirty="0" smtClean="0"/>
          </a:p>
          <a:p>
            <a:pPr>
              <a:buClr>
                <a:srgbClr val="FF0000"/>
              </a:buClr>
            </a:pPr>
            <a:r>
              <a:rPr lang="de-DE" sz="5100" dirty="0" smtClean="0"/>
              <a:t>Patienten mit Myokardinfarkt haben eine hohe Prävalenz von psychosozialen Stressoren. Wenn abends die Stresshormone beim Mann abfallen, steigen sie bei der Frau noch einmal an. </a:t>
            </a:r>
          </a:p>
          <a:p>
            <a:pPr>
              <a:buClr>
                <a:srgbClr val="FF0000"/>
              </a:buClr>
            </a:pPr>
            <a:endParaRPr lang="de-DE" sz="5100" dirty="0" smtClean="0"/>
          </a:p>
          <a:p>
            <a:pPr>
              <a:buClr>
                <a:srgbClr val="FF0000"/>
              </a:buClr>
            </a:pPr>
            <a:r>
              <a:rPr lang="de-DE" sz="5100" dirty="0" smtClean="0"/>
              <a:t>Bei Frauen stellen ein niedriger sozialer Status, eine kurze Schulbildung und die Doppelbelastung von Beruf und Familie besondere Risikofaktoren für die Entwicklung einer KHK dar. 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Hochschule Neubrandenburg</a:t>
            </a:r>
            <a:endParaRPr lang="de-DE"/>
          </a:p>
        </p:txBody>
      </p:sp>
      <p:pic>
        <p:nvPicPr>
          <p:cNvPr id="6" name="Picture 2" descr="http://t2.gstatic.com/images?q=tbn:ANd9GcQxPsbHPMBL1R9GXqu7AlDLnUJr8v2QrV0uBPMhyLKZYoMeyeieO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1730420" cy="1296145"/>
          </a:xfrm>
          <a:prstGeom prst="rect">
            <a:avLst/>
          </a:prstGeom>
          <a:noFill/>
        </p:spPr>
      </p:pic>
      <p:pic>
        <p:nvPicPr>
          <p:cNvPr id="7" name="Picture 4" descr="http://t2.gstatic.com/images?q=tbn:ANd9GcTrYTnad0d2lNWqIhXeVILQPh9P-Ifha5yAd6y3PDZ-MBv_6c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60648"/>
            <a:ext cx="1729334" cy="1224136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611560" y="5805264"/>
            <a:ext cx="7920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Brezinka</a:t>
            </a:r>
            <a:r>
              <a:rPr lang="en-US" sz="1200" dirty="0" smtClean="0"/>
              <a:t> V, </a:t>
            </a:r>
            <a:r>
              <a:rPr lang="en-US" sz="1200" dirty="0" err="1" smtClean="0"/>
              <a:t>Kittel</a:t>
            </a:r>
            <a:r>
              <a:rPr lang="en-US" sz="1200" dirty="0" smtClean="0"/>
              <a:t> F. Psychosocial factors of coronary heart disease in women: a review. Social Science and Medicine </a:t>
            </a:r>
            <a:r>
              <a:rPr lang="de-DE" sz="1200" dirty="0" smtClean="0"/>
              <a:t>1996.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100" b="1" dirty="0" smtClean="0">
                <a:solidFill>
                  <a:srgbClr val="FF0000"/>
                </a:solidFill>
              </a:rPr>
              <a:t>Emotionaler Stress als Infarktauslöser spielt bei</a:t>
            </a:r>
            <a:br>
              <a:rPr lang="de-DE" sz="3100" b="1" dirty="0" smtClean="0">
                <a:solidFill>
                  <a:srgbClr val="FF0000"/>
                </a:solidFill>
              </a:rPr>
            </a:br>
            <a:r>
              <a:rPr lang="de-DE" sz="3100" b="1" dirty="0" smtClean="0">
                <a:solidFill>
                  <a:srgbClr val="FF0000"/>
                </a:solidFill>
              </a:rPr>
              <a:t>Frauen eine größere Rolle als bei Männern</a:t>
            </a:r>
            <a:endParaRPr lang="de-DE" sz="3100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Hochschule Neubrandenburg</a:t>
            </a:r>
            <a:endParaRPr lang="de-DE"/>
          </a:p>
        </p:txBody>
      </p:sp>
      <p:pic>
        <p:nvPicPr>
          <p:cNvPr id="747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3803" y="1796517"/>
            <a:ext cx="451189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4211960" y="3933056"/>
            <a:ext cx="4464496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nl-NL" sz="2800" i="1" dirty="0" smtClean="0"/>
              <a:t>Metaanalyse (17 Studien) Čulić et al., Int J Cardiol (2005)</a:t>
            </a:r>
          </a:p>
          <a:p>
            <a:r>
              <a:rPr lang="de-DE" sz="2800" b="1" dirty="0" smtClean="0"/>
              <a:t>Depression/Stress HE</a:t>
            </a:r>
            <a:endParaRPr lang="de-DE" sz="2800" dirty="0"/>
          </a:p>
        </p:txBody>
      </p:sp>
      <p:sp>
        <p:nvSpPr>
          <p:cNvPr id="9" name="Stern mit 5 Zacken 8"/>
          <p:cNvSpPr/>
          <p:nvPr/>
        </p:nvSpPr>
        <p:spPr>
          <a:xfrm>
            <a:off x="2267744" y="1844824"/>
            <a:ext cx="360040" cy="36004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de-DE" dirty="0" err="1" smtClean="0">
                <a:solidFill>
                  <a:srgbClr val="FF0000"/>
                </a:solidFill>
              </a:rPr>
              <a:t>Adipositas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Hochschule Neubrandenburg</a:t>
            </a:r>
            <a:endParaRPr lang="de-DE"/>
          </a:p>
        </p:txBody>
      </p:sp>
      <p:pic>
        <p:nvPicPr>
          <p:cNvPr id="74758" name="Picture 6" descr="http://t1.gstatic.com/images?q=tbn:ANd9GcR4Tccm71KKXBPucYHFi3jU-WeKFyH8J95mgxRBVUjiFBMKsX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40768"/>
            <a:ext cx="2592288" cy="1725050"/>
          </a:xfrm>
          <a:prstGeom prst="rect">
            <a:avLst/>
          </a:prstGeom>
          <a:noFill/>
        </p:spPr>
      </p:pic>
      <p:pic>
        <p:nvPicPr>
          <p:cNvPr id="74760" name="Picture 8" descr="http://t1.gstatic.com/images?q=tbn:ANd9GcRUc2CqxDIqit2AkCwWbrLX625wQJouXAXmlCCg7kRQT8kPyMs2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284984"/>
            <a:ext cx="1512168" cy="1512169"/>
          </a:xfrm>
          <a:prstGeom prst="rect">
            <a:avLst/>
          </a:prstGeom>
          <a:noFill/>
        </p:spPr>
      </p:pic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3419872" y="1412776"/>
            <a:ext cx="5266928" cy="1584176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de-DE" dirty="0" smtClean="0"/>
              <a:t>Der Taillenumfang ist ein unabhängiger Prädiktor</a:t>
            </a:r>
          </a:p>
          <a:p>
            <a:pPr>
              <a:buNone/>
            </a:pPr>
            <a:r>
              <a:rPr lang="de-DE" dirty="0" smtClean="0"/>
              <a:t>der kardiovaskulären Mortalität. Das viszerale</a:t>
            </a:r>
          </a:p>
          <a:p>
            <a:pPr>
              <a:buNone/>
            </a:pPr>
            <a:r>
              <a:rPr lang="de-DE" dirty="0" smtClean="0"/>
              <a:t>Fettgewebe ist ein endokrines Organ, das</a:t>
            </a:r>
          </a:p>
          <a:p>
            <a:pPr>
              <a:buNone/>
            </a:pPr>
            <a:r>
              <a:rPr lang="de-DE" dirty="0" smtClean="0"/>
              <a:t>multiple </a:t>
            </a:r>
            <a:r>
              <a:rPr lang="de-DE" dirty="0" err="1" smtClean="0"/>
              <a:t>proatherosklerotische</a:t>
            </a:r>
            <a:r>
              <a:rPr lang="de-DE" dirty="0" smtClean="0"/>
              <a:t> Faktoren</a:t>
            </a:r>
          </a:p>
          <a:p>
            <a:pPr>
              <a:buNone/>
            </a:pPr>
            <a:r>
              <a:rPr lang="de-DE" dirty="0" smtClean="0"/>
              <a:t>sezerniert.</a:t>
            </a:r>
          </a:p>
        </p:txBody>
      </p:sp>
      <p:sp>
        <p:nvSpPr>
          <p:cNvPr id="10" name="Rechteck 9"/>
          <p:cNvSpPr/>
          <p:nvPr/>
        </p:nvSpPr>
        <p:spPr>
          <a:xfrm>
            <a:off x="611560" y="5013176"/>
            <a:ext cx="81369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/>
              <a:t>Stramba-Badiale M,</a:t>
            </a:r>
            <a:r>
              <a:rPr lang="it-IT" sz="1200" dirty="0" err="1" smtClean="0"/>
              <a:t>et</a:t>
            </a:r>
            <a:r>
              <a:rPr lang="it-IT" sz="1200" dirty="0" smtClean="0"/>
              <a:t> al. </a:t>
            </a:r>
            <a:r>
              <a:rPr lang="it-IT" sz="1200" dirty="0" err="1" smtClean="0"/>
              <a:t>Cardiovascular</a:t>
            </a:r>
            <a:r>
              <a:rPr lang="it-IT" sz="1200" dirty="0" smtClean="0"/>
              <a:t> </a:t>
            </a:r>
            <a:r>
              <a:rPr lang="en-US" sz="1200" dirty="0" smtClean="0"/>
              <a:t>diseases in women: a statement from the policy conference of the European society of cardiology. </a:t>
            </a:r>
            <a:r>
              <a:rPr lang="en-US" sz="1200" dirty="0" err="1" smtClean="0"/>
              <a:t>Eur</a:t>
            </a:r>
            <a:r>
              <a:rPr lang="en-US" sz="1200" dirty="0" smtClean="0"/>
              <a:t> Heart J 2006.</a:t>
            </a:r>
          </a:p>
          <a:p>
            <a:r>
              <a:rPr lang="en-US" sz="1200" dirty="0" smtClean="0"/>
              <a:t>Yusuf S, et al. ; INTERHEART Study Investigators. Obesity and the risk of myocardial infarction in 27. 000 participants from 52 countries: a case-control study. </a:t>
            </a:r>
            <a:r>
              <a:rPr lang="de-DE" sz="1200" dirty="0" smtClean="0"/>
              <a:t>Lancet 2005.</a:t>
            </a:r>
            <a:endParaRPr lang="en-US" sz="1200" dirty="0" smtClean="0"/>
          </a:p>
          <a:p>
            <a:endParaRPr lang="en-US" dirty="0" smtClean="0"/>
          </a:p>
        </p:txBody>
      </p:sp>
      <p:sp>
        <p:nvSpPr>
          <p:cNvPr id="11" name="Rechteck 10"/>
          <p:cNvSpPr/>
          <p:nvPr/>
        </p:nvSpPr>
        <p:spPr>
          <a:xfrm>
            <a:off x="2339752" y="3212976"/>
            <a:ext cx="6264696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2000" dirty="0" smtClean="0"/>
              <a:t>Die bauchbetonte </a:t>
            </a:r>
            <a:r>
              <a:rPr lang="de-DE" sz="2000" dirty="0" err="1" smtClean="0"/>
              <a:t>Adipositas</a:t>
            </a:r>
            <a:r>
              <a:rPr lang="de-DE" sz="2000" dirty="0" smtClean="0"/>
              <a:t> ist demnach ein stärkerer</a:t>
            </a:r>
          </a:p>
          <a:p>
            <a:pPr>
              <a:buNone/>
            </a:pPr>
            <a:r>
              <a:rPr lang="de-DE" sz="2000" dirty="0" smtClean="0"/>
              <a:t>Risikoprädiktor als das </a:t>
            </a:r>
            <a:r>
              <a:rPr lang="de-DE" sz="2000" dirty="0" err="1" smtClean="0"/>
              <a:t>gynoide</a:t>
            </a:r>
            <a:r>
              <a:rPr lang="de-DE" sz="2000" dirty="0" smtClean="0"/>
              <a:t> Fettverteilungsmuster der Frau. Dennoch sind Frauen nicht geschützt, denn hier gelten noch strengere Grenzen für den Bauchumfang als bei Männern (Frauen 88 cm, Männer 102 cm).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FF0000"/>
                </a:solidFill>
              </a:rPr>
              <a:t>Nikotinabusus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Hochschule Neubrandenburg</a:t>
            </a:r>
            <a:endParaRPr lang="de-DE"/>
          </a:p>
        </p:txBody>
      </p:sp>
      <p:pic>
        <p:nvPicPr>
          <p:cNvPr id="19460" name="Picture 4" descr="http://t1.gstatic.com/images?q=tbn:ANd9GcSbpxqKGkBMDeZTcsE8pqrlSvhnxNX00rgeKoIWVEQizjNj3UvEn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4509120"/>
            <a:ext cx="1283593" cy="1625885"/>
          </a:xfrm>
          <a:prstGeom prst="rect">
            <a:avLst/>
          </a:prstGeom>
          <a:noFill/>
        </p:spPr>
      </p:pic>
      <p:pic>
        <p:nvPicPr>
          <p:cNvPr id="20482" name="Picture 2" descr="http://knol.google.com/k/-/-/w70bsupuspgy/nyd8hx/rauchverhalten-deutschland-1992-2005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077072"/>
            <a:ext cx="5175448" cy="2016224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6588224" y="6165304"/>
            <a:ext cx="16001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 smtClean="0"/>
              <a:t>Statistisches Bundesamt </a:t>
            </a:r>
            <a:endParaRPr lang="de-DE" sz="1100" dirty="0"/>
          </a:p>
        </p:txBody>
      </p:sp>
      <p:sp>
        <p:nvSpPr>
          <p:cNvPr id="11" name="Rechteck 10"/>
          <p:cNvSpPr/>
          <p:nvPr/>
        </p:nvSpPr>
        <p:spPr>
          <a:xfrm>
            <a:off x="611560" y="1556792"/>
            <a:ext cx="8244408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de-DE" sz="2400" dirty="0" smtClean="0"/>
              <a:t>Durch die </a:t>
            </a:r>
            <a:r>
              <a:rPr lang="de-DE" sz="2400" dirty="0" err="1" smtClean="0"/>
              <a:t>Anreichung</a:t>
            </a:r>
            <a:r>
              <a:rPr lang="de-DE" sz="2400" dirty="0" smtClean="0"/>
              <a:t>  insbesondere von CO, Stickstoffmonoxiden, Cyanwasserstoffen beladenen </a:t>
            </a:r>
            <a:r>
              <a:rPr lang="de-DE" sz="2400" dirty="0" err="1" smtClean="0"/>
              <a:t>Hämoglobinen</a:t>
            </a:r>
            <a:r>
              <a:rPr lang="de-DE" sz="2400" dirty="0" smtClean="0"/>
              <a:t> kommt es vorwiegend in den Gefäßen zu einer Ablagerung von Giftstoffen. </a:t>
            </a:r>
          </a:p>
          <a:p>
            <a:endParaRPr lang="de-DE" sz="2400" dirty="0" smtClean="0"/>
          </a:p>
          <a:p>
            <a:r>
              <a:rPr lang="de-DE" sz="2400" dirty="0" smtClean="0"/>
              <a:t>Somit entstehen </a:t>
            </a:r>
            <a:r>
              <a:rPr lang="de-DE" sz="2400" dirty="0" err="1" smtClean="0"/>
              <a:t>artherosklerotische</a:t>
            </a:r>
            <a:r>
              <a:rPr lang="de-DE" sz="2400" dirty="0" smtClean="0"/>
              <a:t> Krankheiten wie die koronare Herzkrankheit, Herzklappenstenosen und </a:t>
            </a:r>
            <a:r>
              <a:rPr lang="de-DE" sz="2400" dirty="0" err="1" smtClean="0"/>
              <a:t>pAVK</a:t>
            </a:r>
            <a:r>
              <a:rPr lang="de-DE" sz="2400" dirty="0" smtClean="0"/>
              <a:t>.</a:t>
            </a:r>
            <a:endParaRPr lang="de-DE" sz="2400" dirty="0"/>
          </a:p>
        </p:txBody>
      </p:sp>
      <p:pic>
        <p:nvPicPr>
          <p:cNvPr id="20484" name="Picture 4" descr="http://t2.gstatic.com/images?q=tbn:ANd9GcT4FuJ-mJXhLKBtbI_Vd8PWxJZzX9eXygKv-fM81nFKFXfm3o3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653136"/>
            <a:ext cx="2389249" cy="1584176"/>
          </a:xfrm>
          <a:prstGeom prst="rect">
            <a:avLst/>
          </a:prstGeom>
          <a:noFill/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b="1" dirty="0" smtClean="0">
                <a:solidFill>
                  <a:srgbClr val="FF0000"/>
                </a:solidFill>
              </a:rPr>
              <a:t>Geschlechterspezifische Aspekte bei der Diagnostik der KHK</a:t>
            </a:r>
            <a:endParaRPr lang="de-DE" sz="4000" b="1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62500" lnSpcReduction="20000"/>
          </a:bodyPr>
          <a:lstStyle/>
          <a:p>
            <a:pPr>
              <a:buClr>
                <a:srgbClr val="FF0000"/>
              </a:buClr>
            </a:pPr>
            <a:endParaRPr lang="de-DE" dirty="0" smtClean="0"/>
          </a:p>
          <a:p>
            <a:pPr>
              <a:buClr>
                <a:srgbClr val="FF0000"/>
              </a:buClr>
            </a:pPr>
            <a:r>
              <a:rPr lang="de-DE" dirty="0" smtClean="0"/>
              <a:t>Die klassische Untersuchung Methoden zur Diagnostik einer KHK z.B. das Belastungs-EKG liefert häufig sowohl falsch-positive als auch falsch-negative Ergebnisse bei den Frauen. </a:t>
            </a:r>
          </a:p>
          <a:p>
            <a:pPr>
              <a:buClr>
                <a:srgbClr val="FF0000"/>
              </a:buClr>
            </a:pPr>
            <a:endParaRPr lang="de-DE" dirty="0" smtClean="0"/>
          </a:p>
          <a:p>
            <a:pPr>
              <a:buClr>
                <a:srgbClr val="FF0000"/>
              </a:buClr>
            </a:pPr>
            <a:r>
              <a:rPr lang="de-DE" dirty="0" smtClean="0"/>
              <a:t>57% der untersuchten Frauen mit einem positiven Belastungs-EKG haben eine KHK, vs. 98% bei den Männern </a:t>
            </a:r>
          </a:p>
          <a:p>
            <a:pPr>
              <a:buClr>
                <a:srgbClr val="FF0000"/>
              </a:buClr>
            </a:pPr>
            <a:endParaRPr lang="de-DE" dirty="0" smtClean="0"/>
          </a:p>
          <a:p>
            <a:pPr>
              <a:buClr>
                <a:srgbClr val="FF0000"/>
              </a:buClr>
            </a:pPr>
            <a:r>
              <a:rPr lang="de-DE" dirty="0" smtClean="0"/>
              <a:t>Bei mehr als 40 von 100 Frauen sind die Befunde falsch-positiv( </a:t>
            </a:r>
            <a:r>
              <a:rPr lang="de-DE" dirty="0" err="1" smtClean="0"/>
              <a:t>Hochmann</a:t>
            </a:r>
            <a:r>
              <a:rPr lang="de-DE" dirty="0" smtClean="0"/>
              <a:t> et all 1999, </a:t>
            </a:r>
            <a:r>
              <a:rPr lang="de-DE" dirty="0" err="1" smtClean="0"/>
              <a:t>Schannwell</a:t>
            </a:r>
            <a:r>
              <a:rPr lang="de-DE" dirty="0" smtClean="0"/>
              <a:t> et al. 2000 Buch).</a:t>
            </a:r>
          </a:p>
          <a:p>
            <a:pPr>
              <a:buClr>
                <a:srgbClr val="FF0000"/>
              </a:buClr>
            </a:pPr>
            <a:endParaRPr lang="de-DE" dirty="0" smtClean="0"/>
          </a:p>
          <a:p>
            <a:pPr>
              <a:buClr>
                <a:srgbClr val="FF0000"/>
              </a:buClr>
            </a:pPr>
            <a:r>
              <a:rPr lang="de-DE" dirty="0" smtClean="0"/>
              <a:t>Frauen haben mit typische Angina </a:t>
            </a:r>
            <a:r>
              <a:rPr lang="de-DE" dirty="0" err="1" smtClean="0"/>
              <a:t>pectoris</a:t>
            </a:r>
            <a:r>
              <a:rPr lang="de-DE" dirty="0" smtClean="0"/>
              <a:t> Symptomatik viel häufiger als Männer koronarangiographisch keine interventionsbedürftige KHK (50% vs.17%). </a:t>
            </a:r>
            <a:r>
              <a:rPr lang="de-DE" dirty="0" err="1" smtClean="0"/>
              <a:t>Coronary</a:t>
            </a:r>
            <a:r>
              <a:rPr lang="de-DE" dirty="0" smtClean="0"/>
              <a:t> </a:t>
            </a:r>
            <a:r>
              <a:rPr lang="de-DE" dirty="0" err="1" smtClean="0"/>
              <a:t>Artery</a:t>
            </a:r>
            <a:r>
              <a:rPr lang="de-DE" dirty="0" smtClean="0"/>
              <a:t> </a:t>
            </a:r>
            <a:r>
              <a:rPr lang="de-DE" dirty="0" err="1" smtClean="0"/>
              <a:t>Surgery</a:t>
            </a:r>
            <a:r>
              <a:rPr lang="de-DE" dirty="0" smtClean="0"/>
              <a:t> Study. 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Hochschule Neubrandenburg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b="1" dirty="0" smtClean="0">
                <a:solidFill>
                  <a:srgbClr val="FF0000"/>
                </a:solidFill>
              </a:rPr>
              <a:t>Koronarerkrankungen bei Männern und Frauen</a:t>
            </a:r>
            <a:endParaRPr lang="de-DE" sz="3600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Hochschule Neubrandenburg</a:t>
            </a:r>
            <a:endParaRPr lang="de-DE"/>
          </a:p>
        </p:txBody>
      </p:sp>
      <p:pic>
        <p:nvPicPr>
          <p:cNvPr id="768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090123" y="1542725"/>
            <a:ext cx="4183825" cy="392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>
          <a:xfrm>
            <a:off x="395536" y="5589240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Mering G, </a:t>
            </a:r>
            <a:r>
              <a:rPr lang="de-DE" dirty="0" err="1" smtClean="0"/>
              <a:t>Circ</a:t>
            </a:r>
            <a:r>
              <a:rPr lang="de-DE" dirty="0" smtClean="0"/>
              <a:t> 2004; </a:t>
            </a:r>
            <a:r>
              <a:rPr lang="de-DE" dirty="0" err="1" smtClean="0"/>
              <a:t>Bugiardini</a:t>
            </a:r>
            <a:r>
              <a:rPr lang="de-DE" dirty="0" smtClean="0"/>
              <a:t> R, Merz NB JAMA 2005</a:t>
            </a:r>
            <a:endParaRPr lang="de-DE" dirty="0"/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419872" y="2708920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223319" y="2294083"/>
            <a:ext cx="3816424" cy="262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Frauen haben 2 mal so oft offene </a:t>
            </a:r>
            <a:r>
              <a:rPr lang="de-DE" sz="3200" b="1" dirty="0" err="1" smtClean="0">
                <a:solidFill>
                  <a:srgbClr val="FF0000"/>
                </a:solidFill>
              </a:rPr>
              <a:t>Gefässe</a:t>
            </a:r>
            <a:r>
              <a:rPr lang="de-DE" sz="3200" b="1" dirty="0" smtClean="0">
                <a:solidFill>
                  <a:srgbClr val="FF0000"/>
                </a:solidFill>
              </a:rPr>
              <a:t> beim akuten Koronarsyndrom wie Männer</a:t>
            </a:r>
            <a:endParaRPr lang="de-DE" sz="3200" b="1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Hochschule Neubrandenburg</a:t>
            </a:r>
            <a:endParaRPr lang="de-DE"/>
          </a:p>
        </p:txBody>
      </p:sp>
      <p:pic>
        <p:nvPicPr>
          <p:cNvPr id="778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32711" y="-236367"/>
            <a:ext cx="4370057" cy="795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611560" y="5949280"/>
            <a:ext cx="7452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 smtClean="0"/>
              <a:t>Bugiardini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Bairey</a:t>
            </a:r>
            <a:r>
              <a:rPr lang="de-DE" dirty="0" smtClean="0"/>
              <a:t> Merz JAMA 2005;293:477-84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/>
          <a:lstStyle/>
          <a:p>
            <a:r>
              <a:rPr lang="de-DE" b="1" dirty="0" smtClean="0">
                <a:solidFill>
                  <a:srgbClr val="FF0000"/>
                </a:solidFill>
              </a:rPr>
              <a:t>Arzneimittelmetabolismus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Hochschule Neubrandenburg</a:t>
            </a:r>
            <a:endParaRPr lang="de-DE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1691680" y="3789040"/>
            <a:ext cx="7128792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Dr. Thomas Illig ,</a:t>
            </a:r>
            <a:r>
              <a:rPr kumimoji="0" lang="de-DE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Kirstin Mittelstraß Helmholtz Zentrum München </a:t>
            </a: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PloS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Genetics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und Nature.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File:Cover natu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1096568" cy="1440160"/>
          </a:xfrm>
          <a:prstGeom prst="rect">
            <a:avLst/>
          </a:prstGeom>
          <a:noFill/>
        </p:spPr>
      </p:pic>
      <p:sp>
        <p:nvSpPr>
          <p:cNvPr id="9" name="Rechteck 8"/>
          <p:cNvSpPr/>
          <p:nvPr/>
        </p:nvSpPr>
        <p:spPr>
          <a:xfrm>
            <a:off x="1691680" y="1412776"/>
            <a:ext cx="7110536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sz="2000" dirty="0" smtClean="0"/>
              <a:t>Untersuchungen des Stoffwechselprofils im Blut zeigen signifikante Unterschiede zwischen Männern und Frauen.</a:t>
            </a:r>
          </a:p>
          <a:p>
            <a:pPr>
              <a:buClr>
                <a:srgbClr val="FF0000"/>
              </a:buClr>
            </a:pPr>
            <a:endParaRPr lang="de-DE" sz="2000" dirty="0" smtClean="0"/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de-DE" sz="2000" dirty="0" smtClean="0"/>
              <a:t> Männer und Frauen sind molekular zwei völlig unterschiedlichen Kategorien zuzuordnen – das bedeutet: wir benötigen auch geschlechtsspezifische Ansätze zur Therapie von Erkrankungen.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endParaRPr lang="de-DE" sz="2000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323528" y="4437112"/>
            <a:ext cx="813690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Herz-Kreislaufmedikamente wie ASS, Digitalis, Betablocker oder ACE-Hemmer weisen bei Frauen und Männern nicht selten unterschiedliche Wirkungen und Nebenwirkungen auf. 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 idx="4294967295"/>
          </p:nvPr>
        </p:nvSpPr>
        <p:spPr>
          <a:xfrm>
            <a:off x="1547813" y="333375"/>
            <a:ext cx="6445250" cy="1071563"/>
          </a:xfrm>
        </p:spPr>
        <p:txBody>
          <a:bodyPr lIns="100272" tIns="50136" rIns="100272" bIns="50136">
            <a:noAutofit/>
          </a:bodyPr>
          <a:lstStyle/>
          <a:p>
            <a:pPr eaLnBrk="1" hangingPunct="1"/>
            <a:r>
              <a:rPr lang="de-DE" sz="3200" b="1" dirty="0" smtClean="0">
                <a:solidFill>
                  <a:srgbClr val="FF0000"/>
                </a:solidFill>
              </a:rPr>
              <a:t>Kardiovaskuläre Mortalität in Deutschland</a:t>
            </a:r>
          </a:p>
        </p:txBody>
      </p:sp>
      <p:graphicFrame>
        <p:nvGraphicFramePr>
          <p:cNvPr id="81951" name="Group 31"/>
          <p:cNvGraphicFramePr>
            <a:graphicFrameLocks noGrp="1"/>
          </p:cNvGraphicFramePr>
          <p:nvPr/>
        </p:nvGraphicFramePr>
        <p:xfrm>
          <a:off x="395536" y="1412776"/>
          <a:ext cx="8424863" cy="2198688"/>
        </p:xfrm>
        <a:graphic>
          <a:graphicData uri="http://schemas.openxmlformats.org/drawingml/2006/table">
            <a:tbl>
              <a:tblPr/>
              <a:tblGrid>
                <a:gridCol w="2125663"/>
                <a:gridCol w="2125662"/>
                <a:gridCol w="2085975"/>
                <a:gridCol w="2087563"/>
              </a:tblGrid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44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MU CompatilFact" pitchFamily="2" charset="0"/>
                          <a:ea typeface="ヒラギノ角ゴ Pro W3"/>
                          <a:cs typeface="Times New Roman" pitchFamily="18" charset="0"/>
                        </a:rPr>
                        <a:t>Todesursache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MU CompatilFact" pitchFamily="2" charset="0"/>
                        <a:ea typeface="ヒラギノ角ゴ Pro W3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44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MU CompatilFact" pitchFamily="2" charset="0"/>
                          <a:ea typeface="ヒラギノ角ゴ Pro W3"/>
                          <a:cs typeface="Times New Roman" pitchFamily="18" charset="0"/>
                        </a:rPr>
                        <a:t>2011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MU CompatilFact" pitchFamily="2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77153" marR="771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44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MU CompatilFact" pitchFamily="2" charset="0"/>
                          <a:ea typeface="ヒラギノ角ゴ Pro W3"/>
                          <a:cs typeface="Times New Roman" pitchFamily="18" charset="0"/>
                        </a:rPr>
                        <a:t>Anzahl insgesamt 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MU CompatilFact" pitchFamily="2" charset="0"/>
                        <a:ea typeface="ヒラギノ角ゴ Pro W3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44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MU CompatilFact" pitchFamily="2" charset="0"/>
                          <a:ea typeface="ヒラギノ角ゴ Pro W3"/>
                          <a:cs typeface="Times New Roman" pitchFamily="18" charset="0"/>
                        </a:rPr>
                        <a:t>Gestorbener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MU CompatilFact" pitchFamily="2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77153" marR="771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44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MU CompatilFact" pitchFamily="2" charset="0"/>
                          <a:ea typeface="ヒラギノ角ゴ Pro W3"/>
                          <a:cs typeface="Times New Roman" pitchFamily="18" charset="0"/>
                        </a:rPr>
                        <a:t>Anzahl gestorbener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LMU CompatilFact" pitchFamily="2" charset="0"/>
                        <a:ea typeface="ヒラギノ角ゴ Pro W3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44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MU CompatilFact" pitchFamily="2" charset="0"/>
                          <a:ea typeface="ヒラギノ角ゴ Pro W3"/>
                          <a:cs typeface="Times New Roman" pitchFamily="18" charset="0"/>
                        </a:rPr>
                        <a:t>Frauen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LMU CompatilFact" pitchFamily="2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77153" marR="771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44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MU CompatilFact" pitchFamily="2" charset="0"/>
                          <a:ea typeface="ヒラギノ角ゴ Pro W3"/>
                          <a:cs typeface="Times New Roman" pitchFamily="18" charset="0"/>
                        </a:rPr>
                        <a:t>Anzahl gestorbener 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MU CompatilFact" pitchFamily="2" charset="0"/>
                        <a:ea typeface="ヒラギノ角ゴ Pro W3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44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MU CompatilFact" pitchFamily="2" charset="0"/>
                          <a:ea typeface="ヒラギノ角ゴ Pro W3"/>
                          <a:cs typeface="Times New Roman" pitchFamily="18" charset="0"/>
                        </a:rPr>
                        <a:t>Männer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MU CompatilFact" pitchFamily="2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77153" marR="771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44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MU CompatilFact" pitchFamily="2" charset="0"/>
                          <a:ea typeface="ヒラギノ角ゴ Pro W3"/>
                          <a:cs typeface="Times New Roman" pitchFamily="18" charset="0"/>
                        </a:rPr>
                        <a:t>Erkrankungen des Kreislaufsystems, **</a:t>
                      </a:r>
                    </a:p>
                  </a:txBody>
                  <a:tcPr marL="77153" marR="771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44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MU CompatilFact" pitchFamily="2" charset="0"/>
                          <a:ea typeface="ヒラギノ角ゴ Pro W3"/>
                          <a:cs typeface="Times New Roman" pitchFamily="18" charset="0"/>
                        </a:rPr>
                        <a:t>342233 (40.1%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44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MU CompatilFact" pitchFamily="2" charset="0"/>
                          <a:ea typeface="ヒラギノ角ゴ Pro W3"/>
                          <a:cs typeface="Times New Roman" pitchFamily="18" charset="0"/>
                        </a:rPr>
                        <a:t>aller Gestorbenen)</a:t>
                      </a:r>
                    </a:p>
                  </a:txBody>
                  <a:tcPr marL="77153" marR="771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44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MU CompatilFact" pitchFamily="2" charset="0"/>
                          <a:ea typeface="ヒラギノ角ゴ Pro W3"/>
                          <a:cs typeface="Times New Roman" pitchFamily="18" charset="0"/>
                        </a:rPr>
                        <a:t>196678(57,46%)</a:t>
                      </a:r>
                    </a:p>
                  </a:txBody>
                  <a:tcPr marL="77153" marR="771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44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MU CompatilFact" pitchFamily="2" charset="0"/>
                          <a:ea typeface="ヒラギノ角ゴ Pro W3"/>
                          <a:cs typeface="Times New Roman" pitchFamily="18" charset="0"/>
                        </a:rPr>
                        <a:t>145555 (42,53%)</a:t>
                      </a:r>
                    </a:p>
                  </a:txBody>
                  <a:tcPr marL="77153" marR="771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44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MU CompatilFact" pitchFamily="2" charset="0"/>
                          <a:ea typeface="ヒラギノ角ゴ Pro W3"/>
                          <a:cs typeface="Times New Roman" pitchFamily="18" charset="0"/>
                        </a:rPr>
                        <a:t>Myokardinfarkt</a:t>
                      </a:r>
                    </a:p>
                  </a:txBody>
                  <a:tcPr marL="77153" marR="771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44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MU CompatilFact" pitchFamily="2" charset="0"/>
                          <a:ea typeface="ヒラギノ角ゴ Pro W3"/>
                          <a:cs typeface="Times New Roman" pitchFamily="18" charset="0"/>
                        </a:rPr>
                        <a:t>55286 (6,5)%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44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MU CompatilFact" pitchFamily="2" charset="0"/>
                          <a:ea typeface="ヒラギノ角ゴ Pro W3"/>
                          <a:cs typeface="Times New Roman" pitchFamily="18" charset="0"/>
                        </a:rPr>
                        <a:t>aller Gestorbenen)</a:t>
                      </a:r>
                    </a:p>
                  </a:txBody>
                  <a:tcPr marL="77153" marR="771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44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MU CompatilFact" pitchFamily="2" charset="0"/>
                          <a:ea typeface="ヒラギノ角ゴ Pro W3"/>
                          <a:cs typeface="Times New Roman" pitchFamily="18" charset="0"/>
                        </a:rPr>
                        <a:t>24547(44,4%)</a:t>
                      </a:r>
                    </a:p>
                  </a:txBody>
                  <a:tcPr marL="77153" marR="771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44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MU CompatilFact" pitchFamily="2" charset="0"/>
                          <a:ea typeface="ヒラギノ角ゴ Pro W3"/>
                          <a:cs typeface="Times New Roman" pitchFamily="18" charset="0"/>
                        </a:rPr>
                        <a:t>30739 (55,6%)</a:t>
                      </a:r>
                    </a:p>
                  </a:txBody>
                  <a:tcPr marL="77153" marR="771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sp>
        <p:nvSpPr>
          <p:cNvPr id="3097" name="Rectangle 1"/>
          <p:cNvSpPr>
            <a:spLocks noChangeArrowheads="1"/>
          </p:cNvSpPr>
          <p:nvPr/>
        </p:nvSpPr>
        <p:spPr bwMode="auto">
          <a:xfrm>
            <a:off x="395288" y="5661025"/>
            <a:ext cx="84248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-90488" algn="l"/>
              </a:tabLst>
            </a:pPr>
            <a:endParaRPr lang="de-DE" sz="1200"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-90488" algn="l"/>
              </a:tabLst>
            </a:pPr>
            <a:endParaRPr lang="de-DE" sz="2000">
              <a:cs typeface="Times New Roman" pitchFamily="18" charset="0"/>
            </a:endParaRPr>
          </a:p>
        </p:txBody>
      </p:sp>
      <p:sp>
        <p:nvSpPr>
          <p:cNvPr id="3098" name="Rectangle 2"/>
          <p:cNvSpPr>
            <a:spLocks noChangeArrowheads="1"/>
          </p:cNvSpPr>
          <p:nvPr/>
        </p:nvSpPr>
        <p:spPr bwMode="auto">
          <a:xfrm>
            <a:off x="4473575" y="5895975"/>
            <a:ext cx="196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tabLst>
                <a:tab pos="-90488" algn="l"/>
              </a:tabLst>
            </a:pPr>
            <a:r>
              <a:rPr lang="de-DE" sz="1200">
                <a:latin typeface="Times New Roman" pitchFamily="18" charset="0"/>
                <a:cs typeface="Times New Roman" pitchFamily="18" charset="0"/>
              </a:rPr>
              <a:t>.</a:t>
            </a:r>
            <a:endParaRPr lang="de-DE" sz="2000">
              <a:cs typeface="Times New Roman" pitchFamily="18" charset="0"/>
            </a:endParaRPr>
          </a:p>
        </p:txBody>
      </p:sp>
      <p:sp>
        <p:nvSpPr>
          <p:cNvPr id="3099" name="Textfeld 5"/>
          <p:cNvSpPr txBox="1">
            <a:spLocks noChangeArrowheads="1"/>
          </p:cNvSpPr>
          <p:nvPr/>
        </p:nvSpPr>
        <p:spPr bwMode="auto">
          <a:xfrm>
            <a:off x="5724128" y="3645024"/>
            <a:ext cx="30243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dirty="0">
                <a:latin typeface="LMU CompatilFact" pitchFamily="2" charset="0"/>
              </a:rPr>
              <a:t>Angaben des Statistischen Bundesamtes, </a:t>
            </a:r>
            <a:r>
              <a:rPr lang="de-DE" sz="1600" dirty="0" smtClean="0">
                <a:latin typeface="LMU CompatilFact" pitchFamily="2" charset="0"/>
              </a:rPr>
              <a:t>2011</a:t>
            </a:r>
            <a:endParaRPr lang="de-DE" sz="1600" dirty="0">
              <a:latin typeface="LMU CompatilFact" pitchFamily="2" charset="0"/>
            </a:endParaRPr>
          </a:p>
        </p:txBody>
      </p:sp>
      <p:sp>
        <p:nvSpPr>
          <p:cNvPr id="3101" name="Text Box 59"/>
          <p:cNvSpPr txBox="1">
            <a:spLocks noChangeArrowheads="1"/>
          </p:cNvSpPr>
          <p:nvPr/>
        </p:nvSpPr>
        <p:spPr bwMode="auto">
          <a:xfrm>
            <a:off x="323528" y="3717032"/>
            <a:ext cx="49685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dirty="0">
                <a:latin typeface="LMU CompatilFact" pitchFamily="2" charset="0"/>
              </a:rPr>
              <a:t>** P= 0.007 für Erkrankungen des Kreislaufsystems bezüglich des Geschlechts</a:t>
            </a:r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smtClean="0"/>
              <a:t>Hochschule Neubrandenburg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707904" y="4149080"/>
            <a:ext cx="4896544" cy="11387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rgbClr val="DD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STATISTISCHES BUNDESAMT VERÖFFENTLICHT TODESSTATISTIK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Daran sterben die Deutschen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5" name="Picture 1" descr="http://bilder.bild.de/fotos-skaliert/fotolia_37677238_m-jpg_29563042_mbqf-1354806024-27553628/2,w=650,c=0.bild.jpe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83568" y="4005064"/>
            <a:ext cx="2818756" cy="1588202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691680" y="5522749"/>
            <a:ext cx="70202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Die meisten Deutschen starben im Jahr 2011 an Herz-</a:t>
            </a:r>
            <a:r>
              <a:rPr kumimoji="0" lang="de-D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Kreislauferkankungen</a:t>
            </a:r>
            <a:endParaRPr kumimoji="0" 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8" name="Bild 4" descr="BILD.de 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5589240"/>
            <a:ext cx="101732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FF0000"/>
                </a:solidFill>
              </a:rPr>
              <a:t>Digitalisstudie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Hochschule Neubrandenburg</a:t>
            </a:r>
            <a:endParaRPr lang="de-DE"/>
          </a:p>
        </p:txBody>
      </p:sp>
      <p:pic>
        <p:nvPicPr>
          <p:cNvPr id="788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807" y="1723497"/>
            <a:ext cx="4756631" cy="41351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4895528" y="4437112"/>
            <a:ext cx="3924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/>
              <a:t>Gender sensitive </a:t>
            </a:r>
            <a:r>
              <a:rPr lang="de-DE" sz="2000" dirty="0" err="1" smtClean="0"/>
              <a:t>analysis</a:t>
            </a:r>
            <a:r>
              <a:rPr lang="de-DE" sz="2000" dirty="0" smtClean="0"/>
              <a:t> (2002)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Dig</a:t>
            </a:r>
            <a:r>
              <a:rPr lang="de-DE" sz="2000" dirty="0" smtClean="0"/>
              <a:t> </a:t>
            </a:r>
            <a:r>
              <a:rPr lang="de-DE" sz="2000" dirty="0" err="1" smtClean="0"/>
              <a:t>study</a:t>
            </a:r>
            <a:r>
              <a:rPr lang="de-DE" sz="2000" dirty="0" smtClean="0"/>
              <a:t> - </a:t>
            </a:r>
            <a:r>
              <a:rPr lang="de-DE" sz="2000" dirty="0" err="1" smtClean="0"/>
              <a:t>published</a:t>
            </a:r>
            <a:r>
              <a:rPr lang="de-DE" sz="2000" dirty="0" smtClean="0"/>
              <a:t> in 1997 in </a:t>
            </a:r>
            <a:r>
              <a:rPr lang="de-DE" sz="2000" dirty="0" err="1" smtClean="0"/>
              <a:t>the</a:t>
            </a:r>
            <a:r>
              <a:rPr lang="de-DE" sz="2000" dirty="0" smtClean="0"/>
              <a:t> NEJM -</a:t>
            </a:r>
            <a:r>
              <a:rPr lang="de-DE" sz="2000" dirty="0" err="1" smtClean="0"/>
              <a:t>revealed</a:t>
            </a:r>
            <a:r>
              <a:rPr lang="de-DE" sz="2000" dirty="0" smtClean="0"/>
              <a:t> </a:t>
            </a:r>
            <a:r>
              <a:rPr lang="de-DE" sz="2000" dirty="0" err="1" smtClean="0"/>
              <a:t>overmortality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women</a:t>
            </a:r>
            <a:endParaRPr lang="de-DE" sz="2000" dirty="0"/>
          </a:p>
        </p:txBody>
      </p:sp>
      <p:sp>
        <p:nvSpPr>
          <p:cNvPr id="8" name="Rechteck 7"/>
          <p:cNvSpPr/>
          <p:nvPr/>
        </p:nvSpPr>
        <p:spPr>
          <a:xfrm>
            <a:off x="4788024" y="2204864"/>
            <a:ext cx="4032448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de-DE" sz="2400" dirty="0" smtClean="0"/>
              <a:t>Digitalis als Mittel gegen Herzinsuffizienz (chronische Herzschwäche) führt bei Frauen zu einer höheren Mortalität al bei den Männern</a:t>
            </a:r>
            <a:endParaRPr lang="de-DE" sz="2400" dirty="0"/>
          </a:p>
        </p:txBody>
      </p:sp>
      <p:sp>
        <p:nvSpPr>
          <p:cNvPr id="11" name="Stern mit 5 Zacken 10"/>
          <p:cNvSpPr/>
          <p:nvPr/>
        </p:nvSpPr>
        <p:spPr>
          <a:xfrm>
            <a:off x="3563888" y="2780928"/>
            <a:ext cx="216024" cy="28803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Stern mit 5 Zacken 11"/>
          <p:cNvSpPr/>
          <p:nvPr/>
        </p:nvSpPr>
        <p:spPr>
          <a:xfrm>
            <a:off x="4139952" y="3501008"/>
            <a:ext cx="216024" cy="21602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Stern mit 5 Zacken 12"/>
          <p:cNvSpPr/>
          <p:nvPr/>
        </p:nvSpPr>
        <p:spPr>
          <a:xfrm>
            <a:off x="1907704" y="1844824"/>
            <a:ext cx="216024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Stern mit 5 Zacken 13"/>
          <p:cNvSpPr/>
          <p:nvPr/>
        </p:nvSpPr>
        <p:spPr>
          <a:xfrm>
            <a:off x="3851920" y="3861048"/>
            <a:ext cx="216024" cy="14401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Höhere Frühsterblichkeit der jungen Frauen</a:t>
            </a:r>
            <a:br>
              <a:rPr lang="de-DE" sz="3200" b="1" dirty="0" smtClean="0">
                <a:solidFill>
                  <a:srgbClr val="FF0000"/>
                </a:solidFill>
              </a:rPr>
            </a:br>
            <a:r>
              <a:rPr lang="de-DE" sz="3200" b="1" dirty="0" smtClean="0">
                <a:solidFill>
                  <a:srgbClr val="FF0000"/>
                </a:solidFill>
              </a:rPr>
              <a:t>am Myokardinfarkt</a:t>
            </a:r>
            <a:endParaRPr lang="de-DE" sz="3200" dirty="0">
              <a:solidFill>
                <a:srgbClr val="FF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Hochschule Neubrandenburg</a:t>
            </a:r>
            <a:endParaRPr lang="de-DE"/>
          </a:p>
        </p:txBody>
      </p:sp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618436" y="1214212"/>
            <a:ext cx="4444026" cy="570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eck 12"/>
          <p:cNvSpPr/>
          <p:nvPr/>
        </p:nvSpPr>
        <p:spPr>
          <a:xfrm>
            <a:off x="323528" y="3068960"/>
            <a:ext cx="255577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de-DE" sz="2000" b="1" dirty="0" err="1" smtClean="0"/>
              <a:t>Retrospective</a:t>
            </a:r>
            <a:r>
              <a:rPr lang="de-DE" sz="2000" b="1" dirty="0" smtClean="0"/>
              <a:t>  US </a:t>
            </a:r>
            <a:r>
              <a:rPr lang="de-DE" sz="2000" b="1" dirty="0" err="1" smtClean="0"/>
              <a:t>study</a:t>
            </a:r>
            <a:r>
              <a:rPr lang="de-DE" sz="2000" b="1" dirty="0" smtClean="0"/>
              <a:t> on 384,878 </a:t>
            </a:r>
            <a:r>
              <a:rPr lang="de-DE" sz="2000" b="1" dirty="0" err="1" smtClean="0"/>
              <a:t>pat</a:t>
            </a:r>
            <a:r>
              <a:rPr lang="de-DE" sz="2000" b="1" dirty="0" smtClean="0"/>
              <a:t>. - 40 % </a:t>
            </a:r>
            <a:r>
              <a:rPr lang="de-DE" sz="2000" b="1" dirty="0" err="1" smtClean="0"/>
              <a:t>women</a:t>
            </a:r>
            <a:endParaRPr lang="de-DE" sz="2000" dirty="0"/>
          </a:p>
        </p:txBody>
      </p:sp>
      <p:sp>
        <p:nvSpPr>
          <p:cNvPr id="14" name="Rechteck 13"/>
          <p:cNvSpPr/>
          <p:nvPr/>
        </p:nvSpPr>
        <p:spPr>
          <a:xfrm>
            <a:off x="5220072" y="2060848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Frühsterblichkeit</a:t>
            </a:r>
            <a:endParaRPr lang="de-D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3563888" y="3933056"/>
            <a:ext cx="2304256" cy="15121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416824" cy="108012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Rückgang der Infarktsterblichkeit in allen Altersgruppen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Hochschule Neubrandenburg</a:t>
            </a:r>
            <a:endParaRPr lang="de-DE"/>
          </a:p>
        </p:txBody>
      </p:sp>
      <p:sp>
        <p:nvSpPr>
          <p:cNvPr id="66565" name="AutoShape 5" descr="https://www.gmxattachments.net/de/cgi/g.fcgi/mail/print/attachment?mid=babgebi.1332577269.4260.hntbb426gx.71&amp;uid=ZXFpbwwqRiYoRMUic2pidmBpaiS16tr7&amp;frame=content"/>
          <p:cNvSpPr>
            <a:spLocks noChangeAspect="1" noChangeArrowheads="1"/>
          </p:cNvSpPr>
          <p:nvPr/>
        </p:nvSpPr>
        <p:spPr bwMode="auto">
          <a:xfrm>
            <a:off x="9142413" y="-32448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6568" name="AutoShape 8" descr="https://www.gmxattachments.net/de/cgi/g.fcgi/mail/print/attachment?mid=babgebi.1332577269.4260.hntbb426gx.71&amp;uid=ZXFpbwwqRiYoRMUic2pidmBpaiS16tr7&amp;frame=content"/>
          <p:cNvSpPr>
            <a:spLocks noChangeAspect="1" noChangeArrowheads="1"/>
          </p:cNvSpPr>
          <p:nvPr/>
        </p:nvSpPr>
        <p:spPr bwMode="auto">
          <a:xfrm>
            <a:off x="9142413" y="-32448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6570" name="Picture 10" descr="C:\Downloads\IMG_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000">
            <a:off x="1286113" y="2121891"/>
            <a:ext cx="7022414" cy="3096000"/>
          </a:xfrm>
          <a:prstGeom prst="rect">
            <a:avLst/>
          </a:prstGeom>
          <a:noFill/>
        </p:spPr>
      </p:pic>
      <p:sp>
        <p:nvSpPr>
          <p:cNvPr id="18" name="Ellipse 17"/>
          <p:cNvSpPr/>
          <p:nvPr/>
        </p:nvSpPr>
        <p:spPr>
          <a:xfrm>
            <a:off x="2411760" y="2852936"/>
            <a:ext cx="864096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2915816" y="5445224"/>
            <a:ext cx="3816424" cy="2880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Herzbericht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Bruckenberg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er 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2008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Das </a:t>
            </a:r>
            <a:r>
              <a:rPr lang="de-DE" dirty="0" err="1" smtClean="0">
                <a:solidFill>
                  <a:srgbClr val="FF0000"/>
                </a:solidFill>
              </a:rPr>
              <a:t>Yentl</a:t>
            </a:r>
            <a:r>
              <a:rPr lang="de-DE" dirty="0" smtClean="0">
                <a:solidFill>
                  <a:srgbClr val="FF0000"/>
                </a:solidFill>
              </a:rPr>
              <a:t> Syndrom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Hochschule Neubrandenburg</a:t>
            </a:r>
            <a:endParaRPr lang="de-DE"/>
          </a:p>
        </p:txBody>
      </p:sp>
      <p:pic>
        <p:nvPicPr>
          <p:cNvPr id="58369" name="Picture 1" descr="http://ecx.images-amazon.com/images/I/51wt0xu4KwL._SS4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822" y="4448146"/>
            <a:ext cx="1656184" cy="1656184"/>
          </a:xfrm>
          <a:prstGeom prst="rect">
            <a:avLst/>
          </a:prstGeom>
          <a:noFill/>
        </p:spPr>
      </p:pic>
      <p:pic>
        <p:nvPicPr>
          <p:cNvPr id="58370" name="Picture 2" descr="http://ecx.images-amazon.com/images/I/51HC4acKHJL._SS400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636912"/>
            <a:ext cx="1656184" cy="1656184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755576" y="1546076"/>
            <a:ext cx="792088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„Frau muss erst beweisen, so herzkrank zu sein wie ein Mann, </a:t>
            </a:r>
          </a:p>
          <a:p>
            <a:pPr algn="ctr"/>
            <a:r>
              <a:rPr lang="de-DE" dirty="0" smtClean="0"/>
              <a:t>um dieselbe Behandlung zu erhalten.“</a:t>
            </a:r>
          </a:p>
          <a:p>
            <a:r>
              <a:rPr lang="de-DE" dirty="0" err="1" smtClean="0"/>
              <a:t>B.Healy,New</a:t>
            </a:r>
            <a:r>
              <a:rPr lang="de-DE" dirty="0" smtClean="0"/>
              <a:t> England Journal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Medicine</a:t>
            </a:r>
            <a:r>
              <a:rPr lang="de-DE" dirty="0" smtClean="0"/>
              <a:t> 1991.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2555776" y="4627002"/>
            <a:ext cx="612068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de-DE" dirty="0" smtClean="0"/>
              <a:t>Frauen werden später in  fachspezifische Zentren eingewiesen.</a:t>
            </a:r>
          </a:p>
          <a:p>
            <a:r>
              <a:rPr lang="de-DE" dirty="0" smtClean="0"/>
              <a:t>Die häufigere Operation im Stadium der instabilen Angina </a:t>
            </a:r>
            <a:r>
              <a:rPr lang="de-DE" dirty="0" err="1" smtClean="0"/>
              <a:t>pectoris</a:t>
            </a:r>
            <a:r>
              <a:rPr lang="de-DE" dirty="0" smtClean="0"/>
              <a:t> und im </a:t>
            </a:r>
            <a:r>
              <a:rPr lang="de-DE" dirty="0" err="1" smtClean="0"/>
              <a:t>fortgeschritteneren</a:t>
            </a:r>
            <a:r>
              <a:rPr lang="de-DE" dirty="0" smtClean="0"/>
              <a:t> Krankheitsstadium wird als ein wesentlicher Grund für die schlechteren operativen Ergebnisse diskutiert. 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2555776" y="2942364"/>
            <a:ext cx="612068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The </a:t>
            </a:r>
            <a:r>
              <a:rPr lang="de-DE" dirty="0" err="1" smtClean="0">
                <a:solidFill>
                  <a:srgbClr val="FF0000"/>
                </a:solidFill>
              </a:rPr>
              <a:t>Yentl</a:t>
            </a:r>
            <a:r>
              <a:rPr lang="de-DE" dirty="0" smtClean="0">
                <a:solidFill>
                  <a:srgbClr val="FF0000"/>
                </a:solidFill>
              </a:rPr>
              <a:t> Syndrome </a:t>
            </a:r>
            <a:r>
              <a:rPr lang="de-DE" dirty="0" err="1" smtClean="0">
                <a:solidFill>
                  <a:srgbClr val="FF0000"/>
                </a:solidFill>
              </a:rPr>
              <a:t>is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Alive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and</a:t>
            </a:r>
            <a:r>
              <a:rPr lang="de-DE" dirty="0" smtClean="0">
                <a:solidFill>
                  <a:srgbClr val="FF0000"/>
                </a:solidFill>
              </a:rPr>
              <a:t> Well in 2011</a:t>
            </a:r>
          </a:p>
          <a:p>
            <a:r>
              <a:rPr lang="de-DE" dirty="0" smtClean="0"/>
              <a:t>Male </a:t>
            </a:r>
            <a:r>
              <a:rPr lang="de-DE" dirty="0" err="1" smtClean="0"/>
              <a:t>pattern</a:t>
            </a:r>
            <a:r>
              <a:rPr lang="de-DE" dirty="0" smtClean="0"/>
              <a:t> </a:t>
            </a:r>
            <a:r>
              <a:rPr lang="de-DE" dirty="0" err="1" smtClean="0"/>
              <a:t>disease</a:t>
            </a:r>
            <a:r>
              <a:rPr lang="de-DE" dirty="0" smtClean="0"/>
              <a:t> </a:t>
            </a:r>
            <a:r>
              <a:rPr lang="de-DE" dirty="0" err="1" smtClean="0"/>
              <a:t>triggers</a:t>
            </a:r>
            <a:r>
              <a:rPr lang="de-DE" dirty="0" smtClean="0"/>
              <a:t> </a:t>
            </a:r>
            <a:r>
              <a:rPr lang="de-DE" dirty="0" err="1" smtClean="0"/>
              <a:t>relatively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diagnosis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treatment</a:t>
            </a:r>
            <a:r>
              <a:rPr lang="de-DE" dirty="0" smtClean="0"/>
              <a:t> </a:t>
            </a:r>
            <a:r>
              <a:rPr lang="de-DE" dirty="0" err="1" smtClean="0"/>
              <a:t>compared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female-pattern</a:t>
            </a:r>
            <a:r>
              <a:rPr lang="de-DE" dirty="0" smtClean="0"/>
              <a:t> </a:t>
            </a:r>
            <a:r>
              <a:rPr lang="de-DE" dirty="0" err="1" smtClean="0"/>
              <a:t>disease</a:t>
            </a:r>
            <a:r>
              <a:rPr lang="de-DE" dirty="0" smtClean="0"/>
              <a:t> </a:t>
            </a:r>
            <a:r>
              <a:rPr lang="de-DE" dirty="0" err="1" smtClean="0"/>
              <a:t>resulting</a:t>
            </a:r>
            <a:r>
              <a:rPr lang="de-DE" dirty="0" smtClean="0"/>
              <a:t> </a:t>
            </a:r>
            <a:r>
              <a:rPr lang="de-DE" dirty="0" err="1" smtClean="0"/>
              <a:t>relatively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female</a:t>
            </a:r>
            <a:r>
              <a:rPr lang="de-DE" dirty="0" smtClean="0"/>
              <a:t> </a:t>
            </a:r>
            <a:r>
              <a:rPr lang="de-DE" dirty="0" err="1" smtClean="0"/>
              <a:t>deaths</a:t>
            </a:r>
            <a:endParaRPr lang="de-DE" dirty="0" smtClean="0"/>
          </a:p>
          <a:p>
            <a:r>
              <a:rPr lang="en-US" dirty="0" err="1" smtClean="0"/>
              <a:t>Bairey</a:t>
            </a:r>
            <a:r>
              <a:rPr lang="en-US" dirty="0" smtClean="0"/>
              <a:t> </a:t>
            </a:r>
            <a:r>
              <a:rPr lang="en-US" dirty="0" err="1" smtClean="0"/>
              <a:t>Merz</a:t>
            </a:r>
            <a:r>
              <a:rPr lang="en-US" dirty="0" smtClean="0"/>
              <a:t>, Johnston et al, </a:t>
            </a:r>
            <a:r>
              <a:rPr lang="it-IT" dirty="0" smtClean="0"/>
              <a:t>Bugiardini </a:t>
            </a:r>
            <a:r>
              <a:rPr lang="it-IT" dirty="0" err="1" smtClean="0"/>
              <a:t>et</a:t>
            </a:r>
            <a:r>
              <a:rPr lang="it-IT" dirty="0" smtClean="0"/>
              <a:t> al, EHJ March 2011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>
                <a:solidFill>
                  <a:srgbClr val="FF0000"/>
                </a:solidFill>
              </a:rPr>
              <a:t>Herzbypassoperation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Hochschule Neubrandenburg</a:t>
            </a:r>
            <a:endParaRPr lang="de-DE"/>
          </a:p>
        </p:txBody>
      </p:sp>
      <p:pic>
        <p:nvPicPr>
          <p:cNvPr id="798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580083" y="964534"/>
            <a:ext cx="4320480" cy="536098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2" descr="http://t2.gstatic.com/images?q=tbn:ANd9GcS8PQm29lzWcuN0FdGKTf8wwRiGtv98hxW-7QJSGIeQqQLAZOsFO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2018822" cy="1512168"/>
          </a:xfrm>
          <a:prstGeom prst="rect">
            <a:avLst/>
          </a:prstGeom>
          <a:noFill/>
        </p:spPr>
      </p:pic>
      <p:pic>
        <p:nvPicPr>
          <p:cNvPr id="8" name="Picture 2" descr="http://t3.gstatic.com/images?q=tbn:ANd9GcRa5rt4eNc0DZ8kOVyDYhv6c7RGiWGME-qUCv971PBCpG3l9A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140968"/>
            <a:ext cx="1944216" cy="1620179"/>
          </a:xfrm>
          <a:prstGeom prst="rect">
            <a:avLst/>
          </a:prstGeom>
          <a:noFill/>
        </p:spPr>
      </p:pic>
      <p:pic>
        <p:nvPicPr>
          <p:cNvPr id="9" name="Picture 4" descr="http://t0.gstatic.com/images?q=tbn:ANd9GcTRb4Ks7sBKEJ8M81Oy2xG40CUsjwFVac9mPuQiA-LJ9yr_N6gnF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797152"/>
            <a:ext cx="1944216" cy="1456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Hochschule Neubrandenburg</a:t>
            </a:r>
            <a:endParaRPr lang="de-DE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00808"/>
            <a:ext cx="6335707" cy="38164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2051720" y="332656"/>
            <a:ext cx="6264696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Koronarchirurgie bei Frauen und Männern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  <p:pic>
        <p:nvPicPr>
          <p:cNvPr id="9" name="Picture 2" descr="img_01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2088232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571184" cy="1296144"/>
          </a:xfrm>
        </p:spPr>
        <p:txBody>
          <a:bodyPr>
            <a:norm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Aortokoronare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Bypasschirurgie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Hochschule Neubrandenburg</a:t>
            </a:r>
            <a:endParaRPr lang="de-DE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905750" cy="315100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556" name="Picture 4" descr="img_0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941168"/>
            <a:ext cx="2165041" cy="1584176"/>
          </a:xfrm>
          <a:prstGeom prst="rect">
            <a:avLst/>
          </a:prstGeom>
          <a:noFill/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552728" cy="720080"/>
          </a:xfrm>
        </p:spPr>
        <p:txBody>
          <a:bodyPr>
            <a:normAutofit fontScale="90000"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Aortokoronare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Bypasschirurgie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Hochschule Neubrandenburg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627784" y="1556792"/>
            <a:ext cx="6069360" cy="3168352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62500" lnSpcReduction="20000"/>
          </a:bodyPr>
          <a:lstStyle/>
          <a:p>
            <a:endParaRPr lang="de-DE" dirty="0" smtClean="0"/>
          </a:p>
          <a:p>
            <a:pPr algn="ctr">
              <a:buNone/>
            </a:pPr>
            <a:r>
              <a:rPr lang="de-DE" sz="3400" dirty="0" smtClean="0"/>
              <a:t>Die Akutsterblichkeit bei Frauen ist höher, besonders in den jüngsten Altersgruppen.</a:t>
            </a:r>
          </a:p>
          <a:p>
            <a:pPr>
              <a:buNone/>
            </a:pPr>
            <a:endParaRPr lang="de-DE" sz="3400" dirty="0" smtClean="0"/>
          </a:p>
          <a:p>
            <a:pPr algn="ctr">
              <a:buNone/>
            </a:pPr>
            <a:r>
              <a:rPr lang="de-DE" sz="3400" dirty="0" smtClean="0"/>
              <a:t>Obwohl Frauen haben: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3400" dirty="0" smtClean="0"/>
              <a:t>eine bessere systolische Funktion als Männer, 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3400" dirty="0" smtClean="0"/>
              <a:t>häufiger eine Ein-Gefäßerkrankung ,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3400" dirty="0" smtClean="0"/>
              <a:t>weniger Vorinfarkte ,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3400" dirty="0" smtClean="0"/>
              <a:t>weniger stattgehabte Koronarinterventionen</a:t>
            </a:r>
            <a:r>
              <a:rPr lang="de-DE" dirty="0" smtClean="0"/>
              <a:t>.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627784" y="5085184"/>
            <a:ext cx="6013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 smtClean="0"/>
              <a:t>Vaccarino</a:t>
            </a:r>
            <a:r>
              <a:rPr lang="de-DE" sz="1100" dirty="0" smtClean="0"/>
              <a:t> </a:t>
            </a:r>
            <a:r>
              <a:rPr lang="de-DE" sz="1100" dirty="0" err="1" smtClean="0"/>
              <a:t>V</a:t>
            </a:r>
            <a:r>
              <a:rPr lang="de-DE" sz="1100" dirty="0" smtClean="0"/>
              <a:t>. Sex </a:t>
            </a:r>
            <a:r>
              <a:rPr lang="de-DE" sz="1100" dirty="0" err="1" smtClean="0"/>
              <a:t>differences</a:t>
            </a:r>
            <a:r>
              <a:rPr lang="de-DE" sz="1100" dirty="0" smtClean="0"/>
              <a:t> </a:t>
            </a:r>
            <a:r>
              <a:rPr lang="en-US" sz="1100" dirty="0" smtClean="0"/>
              <a:t>in hospital mortality after coronary artery bypass surgery: evidence for a higher mortality in younger women. </a:t>
            </a:r>
            <a:r>
              <a:rPr lang="fr-FR" sz="1100" dirty="0" smtClean="0"/>
              <a:t>Circulation 2002.</a:t>
            </a:r>
          </a:p>
          <a:p>
            <a:r>
              <a:rPr lang="de-DE" sz="1100" dirty="0" err="1" smtClean="0"/>
              <a:t>Regitz-Zagrosek</a:t>
            </a:r>
            <a:r>
              <a:rPr lang="de-DE" sz="1100" dirty="0" smtClean="0"/>
              <a:t> </a:t>
            </a:r>
            <a:r>
              <a:rPr lang="de-DE" sz="1100" dirty="0" err="1" smtClean="0"/>
              <a:t>V.,et</a:t>
            </a:r>
            <a:r>
              <a:rPr lang="de-DE" sz="1100" dirty="0" smtClean="0"/>
              <a:t> al. Gender </a:t>
            </a:r>
            <a:r>
              <a:rPr lang="de-DE" sz="1100" dirty="0" err="1" smtClean="0"/>
              <a:t>as</a:t>
            </a:r>
            <a:r>
              <a:rPr lang="de-DE" sz="1100" dirty="0" smtClean="0"/>
              <a:t> a </a:t>
            </a:r>
            <a:r>
              <a:rPr lang="en-US" sz="1100" dirty="0" smtClean="0"/>
              <a:t>risk factor in young, not in old, women undergoing coronary artery bypass grafting. J Am </a:t>
            </a:r>
            <a:r>
              <a:rPr lang="en-US" sz="1100" dirty="0" err="1" smtClean="0"/>
              <a:t>Coll</a:t>
            </a:r>
            <a:r>
              <a:rPr lang="en-US" sz="1100" dirty="0" smtClean="0"/>
              <a:t> </a:t>
            </a:r>
            <a:r>
              <a:rPr lang="en-US" sz="1100" dirty="0" err="1" smtClean="0"/>
              <a:t>Cardiol</a:t>
            </a:r>
            <a:r>
              <a:rPr lang="en-US" sz="1100" dirty="0" smtClean="0"/>
              <a:t>. 2004.</a:t>
            </a:r>
          </a:p>
        </p:txBody>
      </p:sp>
      <p:pic>
        <p:nvPicPr>
          <p:cNvPr id="28674" name="Picture 2" descr="http://t2.gstatic.com/images?q=tbn:ANd9GcR9U5rIOGnc6bvdBCO59wFDXEixB-3W786UkdmvMTso0dXuVW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96952"/>
            <a:ext cx="2055966" cy="1368152"/>
          </a:xfrm>
          <a:prstGeom prst="rect">
            <a:avLst/>
          </a:prstGeom>
          <a:noFill/>
        </p:spPr>
      </p:pic>
      <p:pic>
        <p:nvPicPr>
          <p:cNvPr id="28676" name="Picture 4" descr="http://t3.gstatic.com/images?q=tbn:ANd9GcSkTFZpG2e5K9VI2zwXQ2W3MkGqSux3K9RVcTZUdZVzj1l5nsX2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2057370" cy="1152128"/>
          </a:xfrm>
          <a:prstGeom prst="rect">
            <a:avLst/>
          </a:prstGeom>
          <a:noFill/>
        </p:spPr>
      </p:pic>
      <p:pic>
        <p:nvPicPr>
          <p:cNvPr id="28678" name="Picture 6" descr="http://t0.gstatic.com/images?q=tbn:ANd9GcRaYMaQwgwqQguVPzp7vLK7aFj0xpEditOZBdTuNz5A78_inFIt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653136"/>
            <a:ext cx="1507355" cy="1841499"/>
          </a:xfrm>
          <a:prstGeom prst="rect">
            <a:avLst/>
          </a:prstGeom>
          <a:noFill/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922114"/>
          </a:xfrm>
        </p:spPr>
        <p:txBody>
          <a:bodyPr>
            <a:norm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Präoperatives Risikoprofil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35280" cy="4525963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de-DE" dirty="0" smtClean="0"/>
              <a:t>		  </a:t>
            </a:r>
            <a:r>
              <a:rPr lang="de-DE" sz="2600" dirty="0" smtClean="0">
                <a:solidFill>
                  <a:srgbClr val="FF0000"/>
                </a:solidFill>
              </a:rPr>
              <a:t>Alter 		    DM 		   </a:t>
            </a:r>
            <a:r>
              <a:rPr lang="de-DE" sz="2600" dirty="0" err="1" smtClean="0">
                <a:solidFill>
                  <a:srgbClr val="FF0000"/>
                </a:solidFill>
              </a:rPr>
              <a:t>aHT</a:t>
            </a:r>
            <a:r>
              <a:rPr lang="de-DE" sz="2600" dirty="0" smtClean="0">
                <a:solidFill>
                  <a:srgbClr val="FF0000"/>
                </a:solidFill>
              </a:rPr>
              <a:t> 		     NA</a:t>
            </a:r>
          </a:p>
          <a:p>
            <a:pPr>
              <a:buNone/>
            </a:pPr>
            <a:r>
              <a:rPr lang="de-DE" sz="2600" dirty="0" smtClean="0"/>
              <a:t>		  </a:t>
            </a:r>
            <a:r>
              <a:rPr lang="pl-PL" sz="2600" dirty="0" smtClean="0"/>
              <a:t>m </a:t>
            </a:r>
            <a:r>
              <a:rPr lang="de-DE" sz="2600" dirty="0" smtClean="0"/>
              <a:t>   </a:t>
            </a:r>
            <a:r>
              <a:rPr lang="pl-PL" sz="2600" dirty="0" smtClean="0"/>
              <a:t>w </a:t>
            </a:r>
            <a:r>
              <a:rPr lang="de-DE" sz="2600" dirty="0" smtClean="0"/>
              <a:t>		  </a:t>
            </a:r>
            <a:r>
              <a:rPr lang="pl-PL" sz="2600" dirty="0" smtClean="0"/>
              <a:t>m </a:t>
            </a:r>
            <a:r>
              <a:rPr lang="de-DE" sz="2600" dirty="0" smtClean="0"/>
              <a:t>    </a:t>
            </a:r>
            <a:r>
              <a:rPr lang="pl-PL" sz="2600" dirty="0" smtClean="0"/>
              <a:t>w </a:t>
            </a:r>
            <a:r>
              <a:rPr lang="de-DE" sz="2600" dirty="0" smtClean="0"/>
              <a:t>		  </a:t>
            </a:r>
            <a:r>
              <a:rPr lang="pl-PL" sz="2600" dirty="0" smtClean="0"/>
              <a:t>m </a:t>
            </a:r>
            <a:r>
              <a:rPr lang="de-DE" sz="2600" dirty="0" smtClean="0"/>
              <a:t>    </a:t>
            </a:r>
            <a:r>
              <a:rPr lang="pl-PL" sz="2600" dirty="0" smtClean="0"/>
              <a:t>w </a:t>
            </a:r>
            <a:r>
              <a:rPr lang="de-DE" sz="2600" dirty="0" smtClean="0"/>
              <a:t>		 </a:t>
            </a:r>
            <a:r>
              <a:rPr lang="pl-PL" sz="2600" dirty="0" smtClean="0"/>
              <a:t>m </a:t>
            </a:r>
            <a:r>
              <a:rPr lang="de-DE" sz="2600" dirty="0" smtClean="0"/>
              <a:t>      </a:t>
            </a:r>
            <a:r>
              <a:rPr lang="pl-PL" sz="2600" dirty="0" smtClean="0"/>
              <a:t>w</a:t>
            </a:r>
          </a:p>
          <a:p>
            <a:pPr>
              <a:buNone/>
            </a:pPr>
            <a:r>
              <a:rPr lang="de-DE" sz="2600" dirty="0" err="1" smtClean="0"/>
              <a:t>Bolooki</a:t>
            </a:r>
            <a:r>
              <a:rPr lang="de-DE" sz="2600" dirty="0" smtClean="0"/>
              <a:t> 	56 a 54 a 			8%    9%</a:t>
            </a:r>
          </a:p>
          <a:p>
            <a:pPr>
              <a:buNone/>
            </a:pPr>
            <a:r>
              <a:rPr lang="de-DE" sz="2600" dirty="0" smtClean="0"/>
              <a:t>Fisher 	54 a 58 a* 	10%  15% 	33%  49% 	81 %   66%</a:t>
            </a:r>
          </a:p>
          <a:p>
            <a:pPr>
              <a:buNone/>
            </a:pPr>
            <a:r>
              <a:rPr lang="de-DE" sz="2600" dirty="0" smtClean="0"/>
              <a:t>Loop 	54a  57 a 	7%    10% * 	14%  15% 	53%    54%</a:t>
            </a:r>
          </a:p>
          <a:p>
            <a:pPr>
              <a:buNone/>
            </a:pPr>
            <a:r>
              <a:rPr lang="es-ES" sz="2600" dirty="0" smtClean="0"/>
              <a:t>Khan 	64 a 68 a* 	20%  26% * 	49%  63% *	33% * 21%</a:t>
            </a:r>
          </a:p>
          <a:p>
            <a:pPr>
              <a:buNone/>
            </a:pPr>
            <a:r>
              <a:rPr lang="pt-BR" sz="2600" dirty="0" smtClean="0"/>
              <a:t>Weint.	58 a63 a* 	15%  26% * 	43%  61% *</a:t>
            </a:r>
          </a:p>
          <a:p>
            <a:pPr>
              <a:buNone/>
            </a:pPr>
            <a:r>
              <a:rPr lang="pt-BR" sz="2600" dirty="0" smtClean="0"/>
              <a:t>Barbir 	60 a 63 a 	10%  21 % 	33%  47% 	67%    45%</a:t>
            </a:r>
          </a:p>
          <a:p>
            <a:pPr>
              <a:buNone/>
            </a:pPr>
            <a:r>
              <a:rPr lang="pt-BR" sz="2600" dirty="0" smtClean="0"/>
              <a:t>Davis 	55 a 58 a* 	11%  16% * 	33%  50% * 	82% *  67%</a:t>
            </a:r>
          </a:p>
          <a:p>
            <a:pPr>
              <a:buNone/>
            </a:pPr>
            <a:r>
              <a:rPr lang="en-US" sz="2600" dirty="0" err="1" smtClean="0"/>
              <a:t>Christak</a:t>
            </a:r>
            <a:r>
              <a:rPr lang="en-US" sz="2600" dirty="0" smtClean="0"/>
              <a:t>.          ↑ 		22%  32% 	47%  62% *	 78%   54%</a:t>
            </a:r>
          </a:p>
          <a:p>
            <a:pPr>
              <a:buNone/>
            </a:pPr>
            <a:r>
              <a:rPr lang="en-US" sz="2600" dirty="0" err="1" smtClean="0"/>
              <a:t>Mickl</a:t>
            </a:r>
            <a:r>
              <a:rPr lang="en-US" sz="2600" dirty="0" smtClean="0"/>
              <a:t>.	59 a 62a* 	18%  27% * 	41%  48% * 	73% *  55%</a:t>
            </a:r>
          </a:p>
          <a:p>
            <a:pPr>
              <a:buNone/>
            </a:pPr>
            <a:r>
              <a:rPr lang="de-DE" sz="2600" dirty="0" smtClean="0"/>
              <a:t>Carey 	60 a 64 a* 	16%  29% *</a:t>
            </a:r>
          </a:p>
          <a:p>
            <a:pPr>
              <a:buNone/>
            </a:pPr>
            <a:r>
              <a:rPr lang="de-DE" sz="2600" dirty="0" err="1" smtClean="0"/>
              <a:t>Brandr</a:t>
            </a:r>
            <a:r>
              <a:rPr lang="de-DE" sz="2600" dirty="0" smtClean="0"/>
              <a:t>.	 62 a 64a* 	12%  17% * 	34% 50% * 	75% *  49%</a:t>
            </a:r>
          </a:p>
          <a:p>
            <a:pPr>
              <a:buNone/>
            </a:pPr>
            <a:r>
              <a:rPr lang="en-US" sz="2600" dirty="0" smtClean="0"/>
              <a:t>Edwards           ↑ 		25%  37% * 	59% 70% * 	53% *  43%</a:t>
            </a:r>
            <a:endParaRPr lang="de-DE" sz="2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Hochschule Neubrandenburg</a:t>
            </a:r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539552" y="5805264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Sven Martens, Anton Moritz, Die </a:t>
            </a:r>
            <a:r>
              <a:rPr lang="de-DE" sz="1400" dirty="0" err="1" smtClean="0"/>
              <a:t>Revaskularisationschirurgie</a:t>
            </a:r>
            <a:r>
              <a:rPr lang="de-DE" sz="1400" dirty="0" smtClean="0"/>
              <a:t> bei Frauen, Austrian Journal </a:t>
            </a:r>
            <a:r>
              <a:rPr lang="de-DE" sz="1400" dirty="0" err="1" smtClean="0"/>
              <a:t>of</a:t>
            </a:r>
            <a:r>
              <a:rPr lang="de-DE" sz="1400" dirty="0" smtClean="0"/>
              <a:t> Cardiology,1999</a:t>
            </a:r>
            <a:r>
              <a:rPr lang="de-DE" sz="1400" b="1" dirty="0" smtClean="0"/>
              <a:t>.</a:t>
            </a:r>
            <a:r>
              <a:rPr lang="de-DE" sz="1400" dirty="0" smtClean="0"/>
              <a:t> </a:t>
            </a:r>
            <a:endParaRPr lang="de-DE" sz="140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     Präoperatives Risikoprofil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988840"/>
            <a:ext cx="6264696" cy="3528392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de-DE" dirty="0" smtClean="0"/>
              <a:t>447.064 Patienten</a:t>
            </a:r>
          </a:p>
          <a:p>
            <a:pPr algn="ctr">
              <a:buNone/>
            </a:pPr>
            <a:endParaRPr lang="de-DE" dirty="0" smtClean="0"/>
          </a:p>
          <a:p>
            <a:pPr>
              <a:buClr>
                <a:srgbClr val="FF0000"/>
              </a:buClr>
            </a:pPr>
            <a:r>
              <a:rPr lang="de-DE" dirty="0" smtClean="0"/>
              <a:t>Frauen mit Diabetes  haben häufiger Bluthochdruck und hohe Blutfettwerte.</a:t>
            </a:r>
          </a:p>
          <a:p>
            <a:pPr>
              <a:buClr>
                <a:srgbClr val="FF0000"/>
              </a:buClr>
              <a:buNone/>
            </a:pPr>
            <a:endParaRPr lang="de-DE" dirty="0" smtClean="0"/>
          </a:p>
          <a:p>
            <a:pPr>
              <a:buClr>
                <a:srgbClr val="FF0000"/>
              </a:buClr>
            </a:pPr>
            <a:r>
              <a:rPr lang="de-DE" dirty="0" smtClean="0"/>
              <a:t>die absolute Erhöhung von Blutdruck und Lipiden sind viel ausgeprägter als bei Männern.</a:t>
            </a:r>
          </a:p>
          <a:p>
            <a:pPr>
              <a:buNone/>
            </a:pPr>
            <a:endParaRPr lang="de-DE" dirty="0" smtClean="0"/>
          </a:p>
          <a:p>
            <a:pPr>
              <a:buClr>
                <a:srgbClr val="FF0000"/>
              </a:buClr>
            </a:pPr>
            <a:r>
              <a:rPr lang="de-DE" dirty="0" smtClean="0"/>
              <a:t>Männer mit Diabetes werden konsequenter einer Therapie des gesamten Kardiovaskulären Risikos zugeführt als Frauen.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Hochschule Neubrandenburg</a:t>
            </a:r>
            <a:endParaRPr lang="de-DE"/>
          </a:p>
        </p:txBody>
      </p:sp>
      <p:pic>
        <p:nvPicPr>
          <p:cNvPr id="8" name="Picture 2" descr="http://t0.gstatic.com/images?q=tbn:ANd9GcTXAx1_-P5H5yW2Q4j2wx7rKAhERnEsq9UWAWzGEXdYkMYikc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708920"/>
            <a:ext cx="1922688" cy="1440160"/>
          </a:xfrm>
          <a:prstGeom prst="rect">
            <a:avLst/>
          </a:prstGeom>
          <a:noFill/>
        </p:spPr>
      </p:pic>
      <p:sp>
        <p:nvSpPr>
          <p:cNvPr id="9" name="Rechteck 8"/>
          <p:cNvSpPr/>
          <p:nvPr/>
        </p:nvSpPr>
        <p:spPr>
          <a:xfrm>
            <a:off x="683568" y="5661248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Weiss R, </a:t>
            </a:r>
            <a:r>
              <a:rPr lang="en-US" sz="1200" dirty="0" err="1" smtClean="0"/>
              <a:t>Dziura</a:t>
            </a:r>
            <a:r>
              <a:rPr lang="en-US" sz="1200" dirty="0" smtClean="0"/>
              <a:t> J, </a:t>
            </a:r>
            <a:r>
              <a:rPr lang="en-US" sz="1200" dirty="0" err="1" smtClean="0"/>
              <a:t>Burgert</a:t>
            </a:r>
            <a:r>
              <a:rPr lang="en-US" sz="1200" dirty="0" smtClean="0"/>
              <a:t> TS et al. Obesity and the metabolic syndrome in Children and Adolescents. N </a:t>
            </a:r>
            <a:r>
              <a:rPr lang="en-US" sz="1200" dirty="0" err="1" smtClean="0"/>
              <a:t>Engl</a:t>
            </a:r>
            <a:r>
              <a:rPr lang="en-US" sz="1200" dirty="0" smtClean="0"/>
              <a:t> J Med 2004</a:t>
            </a:r>
          </a:p>
        </p:txBody>
      </p:sp>
      <p:sp>
        <p:nvSpPr>
          <p:cNvPr id="10" name="Rechteck 9"/>
          <p:cNvSpPr/>
          <p:nvPr/>
        </p:nvSpPr>
        <p:spPr>
          <a:xfrm>
            <a:off x="395536" y="126876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DE" sz="2400" dirty="0" smtClean="0"/>
              <a:t>Metaanalyse aus 37 Studien mit Diabetes mellitus Typ 2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Hochschule Neubrandenburg</a:t>
            </a:r>
            <a:endParaRPr lang="de-DE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539552" y="6926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Anatomische Studien zum Herzen am Beispiel des Ochsen, Leonardo da Vinci, 1513, Windsor, Royal </a:t>
            </a:r>
            <a:r>
              <a:rPr kumimoji="0" lang="de-DE" sz="4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Collection</a:t>
            </a:r>
            <a:r>
              <a:rPr kumimoji="0" lang="de-DE" sz="4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Groï¿½darstellung des Bildes">
            <a:hlinkClick r:id="" tooltip="Zum Schliessen klicke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16832"/>
            <a:ext cx="4961524" cy="3721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Graft-Gewinnung für die </a:t>
            </a:r>
            <a:r>
              <a:rPr lang="de-DE" sz="4000" dirty="0" err="1" smtClean="0">
                <a:solidFill>
                  <a:srgbClr val="FF0000"/>
                </a:solidFill>
              </a:rPr>
              <a:t>Herzbypassoperation</a:t>
            </a:r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6336704" cy="3096344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endParaRPr lang="de-DE" sz="1600" dirty="0" smtClean="0"/>
          </a:p>
          <a:p>
            <a:pPr>
              <a:buNone/>
            </a:pPr>
            <a:endParaRPr lang="de-DE" sz="1600" i="1" dirty="0" smtClean="0"/>
          </a:p>
          <a:p>
            <a:pPr>
              <a:buNone/>
            </a:pPr>
            <a:r>
              <a:rPr lang="de-DE" sz="2400" dirty="0" smtClean="0"/>
              <a:t>Das verbesserte postoperative </a:t>
            </a:r>
            <a:r>
              <a:rPr lang="de-DE" sz="2400" dirty="0" err="1" smtClean="0"/>
              <a:t>Outcome</a:t>
            </a:r>
            <a:r>
              <a:rPr lang="de-DE" sz="2400" dirty="0" smtClean="0"/>
              <a:t> und die</a:t>
            </a:r>
          </a:p>
          <a:p>
            <a:pPr>
              <a:buNone/>
            </a:pPr>
            <a:r>
              <a:rPr lang="de-DE" sz="2400" dirty="0" err="1" smtClean="0"/>
              <a:t>excellente</a:t>
            </a:r>
            <a:r>
              <a:rPr lang="de-DE" sz="2400" dirty="0" smtClean="0"/>
              <a:t> </a:t>
            </a:r>
            <a:r>
              <a:rPr lang="de-DE" sz="2400" dirty="0" err="1" smtClean="0"/>
              <a:t>Langzeitsergebnisse</a:t>
            </a:r>
            <a:r>
              <a:rPr lang="de-DE" sz="2400" dirty="0" smtClean="0"/>
              <a:t> bei der</a:t>
            </a:r>
          </a:p>
          <a:p>
            <a:pPr>
              <a:buNone/>
            </a:pPr>
            <a:r>
              <a:rPr lang="de-DE" sz="2400" dirty="0" smtClean="0"/>
              <a:t>Verwendung von arteriellen </a:t>
            </a:r>
            <a:r>
              <a:rPr lang="de-DE" sz="2400" dirty="0" err="1" smtClean="0"/>
              <a:t>Grafts</a:t>
            </a:r>
            <a:r>
              <a:rPr lang="de-DE" sz="2400" dirty="0" smtClean="0"/>
              <a:t> in der</a:t>
            </a:r>
          </a:p>
          <a:p>
            <a:pPr>
              <a:buNone/>
            </a:pPr>
            <a:r>
              <a:rPr lang="de-DE" sz="2400" dirty="0" smtClean="0"/>
              <a:t>koronaren Herzchirurgie sind schon lange</a:t>
            </a:r>
          </a:p>
          <a:p>
            <a:pPr>
              <a:buNone/>
            </a:pPr>
            <a:r>
              <a:rPr lang="de-DE" sz="2400" dirty="0" smtClean="0"/>
              <a:t>wissenschaftlich bewiesen. </a:t>
            </a:r>
          </a:p>
          <a:p>
            <a:pPr>
              <a:buNone/>
            </a:pPr>
            <a:endParaRPr lang="de-DE" sz="1600" i="1" dirty="0" smtClean="0"/>
          </a:p>
          <a:p>
            <a:pPr>
              <a:buNone/>
            </a:pPr>
            <a:endParaRPr lang="de-DE" sz="16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Hochschule Neubrandenburg</a:t>
            </a:r>
            <a:endParaRPr lang="de-DE" dirty="0"/>
          </a:p>
        </p:txBody>
      </p:sp>
      <p:pic>
        <p:nvPicPr>
          <p:cNvPr id="22530" name="Picture 2" descr="http://t0.gstatic.com/images?q=tbn:ANd9GcT6gDvlIW3lmicUzZMdJsedOps6zATf4uQ4xuHsqbMMJsrFLVi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3645024"/>
            <a:ext cx="1668855" cy="1800200"/>
          </a:xfrm>
          <a:prstGeom prst="rect">
            <a:avLst/>
          </a:prstGeom>
          <a:noFill/>
        </p:spPr>
      </p:pic>
      <p:pic>
        <p:nvPicPr>
          <p:cNvPr id="22532" name="Picture 4" descr="http://t1.gstatic.com/images?q=tbn:ANd9GcQm8um0GJFoXKahqxBKYM9k59Jz9gI3-Mpvenn4idW0yKgA_858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1844824"/>
            <a:ext cx="1442387" cy="1296144"/>
          </a:xfrm>
          <a:prstGeom prst="rect">
            <a:avLst/>
          </a:prstGeom>
          <a:noFill/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467544" y="4869160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sz="2400" dirty="0" smtClean="0">
                <a:solidFill>
                  <a:srgbClr val="FF0000"/>
                </a:solidFill>
                <a:sym typeface="Wingdings 3"/>
              </a:rPr>
              <a:t></a:t>
            </a:r>
            <a:r>
              <a:rPr lang="de-DE" sz="2400" dirty="0" smtClean="0">
                <a:solidFill>
                  <a:srgbClr val="FF0000"/>
                </a:solidFill>
              </a:rPr>
              <a:t>geringerer Anteil arterieller </a:t>
            </a:r>
            <a:r>
              <a:rPr lang="de-DE" sz="2400" dirty="0" err="1" smtClean="0">
                <a:solidFill>
                  <a:srgbClr val="FF0000"/>
                </a:solidFill>
              </a:rPr>
              <a:t>Grafts</a:t>
            </a:r>
            <a:r>
              <a:rPr lang="de-DE" sz="2400" dirty="0" smtClean="0">
                <a:solidFill>
                  <a:srgbClr val="FF0000"/>
                </a:solidFill>
              </a:rPr>
              <a:t> bei Frauen, niedrigere Gesamtzahl an </a:t>
            </a:r>
            <a:r>
              <a:rPr lang="de-DE" sz="2400" dirty="0" err="1" smtClean="0">
                <a:solidFill>
                  <a:srgbClr val="FF0000"/>
                </a:solidFill>
              </a:rPr>
              <a:t>Grafts</a:t>
            </a:r>
            <a:r>
              <a:rPr lang="de-DE" sz="2400" dirty="0" smtClean="0">
                <a:solidFill>
                  <a:srgbClr val="FF0000"/>
                </a:solidFill>
              </a:rPr>
              <a:t>.</a:t>
            </a:r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344816" cy="1143000"/>
          </a:xfrm>
        </p:spPr>
        <p:txBody>
          <a:bodyPr>
            <a:no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</a:rPr>
              <a:t>Koronarmorphologie</a:t>
            </a:r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83768" y="1412776"/>
            <a:ext cx="6336704" cy="4525963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de-DE" dirty="0" smtClean="0">
                <a:solidFill>
                  <a:srgbClr val="FF0000"/>
                </a:solidFill>
              </a:rPr>
              <a:t>Frauen haben naturgemäß kleinere Herzkranzgefäße.</a:t>
            </a:r>
          </a:p>
          <a:p>
            <a:pPr algn="ctr">
              <a:buNone/>
            </a:pPr>
            <a:endParaRPr lang="de-DE" dirty="0" smtClean="0"/>
          </a:p>
          <a:p>
            <a:pPr>
              <a:buClr>
                <a:srgbClr val="FF0000"/>
              </a:buClr>
            </a:pPr>
            <a:r>
              <a:rPr lang="de-DE" dirty="0" smtClean="0"/>
              <a:t>Mit der Abnahme des Gefäßdurchmessers ist eine Zunahme der </a:t>
            </a:r>
            <a:r>
              <a:rPr lang="de-DE" dirty="0" err="1" smtClean="0"/>
              <a:t>perioperativen</a:t>
            </a:r>
            <a:r>
              <a:rPr lang="de-DE" dirty="0" smtClean="0"/>
              <a:t> Mortalität zu verzeichnen. </a:t>
            </a:r>
          </a:p>
          <a:p>
            <a:pPr>
              <a:buClr>
                <a:srgbClr val="FF0000"/>
              </a:buClr>
            </a:pPr>
            <a:endParaRPr lang="de-DE" dirty="0" smtClean="0"/>
          </a:p>
          <a:p>
            <a:pPr>
              <a:buClr>
                <a:srgbClr val="FF0000"/>
              </a:buClr>
            </a:pPr>
            <a:r>
              <a:rPr lang="de-DE" dirty="0" smtClean="0"/>
              <a:t>Früher </a:t>
            </a:r>
            <a:r>
              <a:rPr lang="de-DE" dirty="0" err="1" smtClean="0"/>
              <a:t>Graftverschluß</a:t>
            </a:r>
            <a:r>
              <a:rPr lang="de-DE" dirty="0" smtClean="0"/>
              <a:t> von Venen, die als </a:t>
            </a:r>
            <a:r>
              <a:rPr lang="de-DE" dirty="0" err="1" smtClean="0"/>
              <a:t>Bypassgefäß</a:t>
            </a:r>
            <a:r>
              <a:rPr lang="de-DE" dirty="0" smtClean="0"/>
              <a:t> auf die naturgemäß kleineren Herzkranzgefäße der Frauen verwendet wurden, könnten für deren höhere </a:t>
            </a:r>
            <a:r>
              <a:rPr lang="de-DE" dirty="0" err="1" smtClean="0"/>
              <a:t>perioperative</a:t>
            </a:r>
            <a:r>
              <a:rPr lang="de-DE" dirty="0" smtClean="0"/>
              <a:t> Mortalität verantwortlich sein .</a:t>
            </a:r>
          </a:p>
          <a:p>
            <a:pPr>
              <a:buClr>
                <a:srgbClr val="FF0000"/>
              </a:buClr>
            </a:pPr>
            <a:endParaRPr lang="de-DE" dirty="0" smtClean="0"/>
          </a:p>
          <a:p>
            <a:pPr>
              <a:buClr>
                <a:srgbClr val="FF0000"/>
              </a:buClr>
            </a:pPr>
            <a:r>
              <a:rPr lang="de-DE" dirty="0" smtClean="0"/>
              <a:t>Frauen haben auch eine  höhere Rate stationärer Wiederaufnahmen im ersten Jahr nach Operation. Hier  spielen wahrscheinlich einige noch unbekannte genetische oder klinische Risikofaktoren eine Rolle.</a:t>
            </a:r>
          </a:p>
          <a:p>
            <a:pPr>
              <a:buNone/>
            </a:pPr>
            <a:r>
              <a:rPr lang="de-DE" dirty="0" smtClean="0"/>
              <a:t>	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Hochschule Neubrandenburg</a:t>
            </a:r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2915816" y="5301208"/>
            <a:ext cx="9836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de-DE" sz="1400" dirty="0" smtClean="0">
                <a:solidFill>
                  <a:prstClr val="black"/>
                </a:solidFill>
              </a:rPr>
              <a:t>Fisher et al</a:t>
            </a:r>
          </a:p>
        </p:txBody>
      </p:sp>
      <p:pic>
        <p:nvPicPr>
          <p:cNvPr id="23554" name="Picture 2" descr="http://t1.gstatic.com/images?q=tbn:ANd9GcRBWjb5XmtimaLIumvKso3gYRQ_x8m4ZJX7_ucLk67sev_uHZh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780928"/>
            <a:ext cx="2016224" cy="1374699"/>
          </a:xfrm>
          <a:prstGeom prst="rect">
            <a:avLst/>
          </a:prstGeom>
          <a:noFill/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noAutofit/>
          </a:bodyPr>
          <a:lstStyle/>
          <a:p>
            <a:r>
              <a:rPr lang="de-DE" sz="3600" dirty="0" smtClean="0">
                <a:solidFill>
                  <a:srgbClr val="FF0000"/>
                </a:solidFill>
              </a:rPr>
              <a:t>Gender </a:t>
            </a:r>
            <a:r>
              <a:rPr lang="de-DE" sz="3600" dirty="0" err="1" smtClean="0">
                <a:solidFill>
                  <a:srgbClr val="FF0000"/>
                </a:solidFill>
              </a:rPr>
              <a:t>related</a:t>
            </a:r>
            <a:r>
              <a:rPr lang="de-DE" sz="3600" dirty="0" smtClean="0">
                <a:solidFill>
                  <a:srgbClr val="FF0000"/>
                </a:solidFill>
              </a:rPr>
              <a:t> Mortalität </a:t>
            </a:r>
            <a:r>
              <a:rPr lang="de-DE" sz="3600" dirty="0" err="1" smtClean="0">
                <a:solidFill>
                  <a:srgbClr val="FF0000"/>
                </a:solidFill>
              </a:rPr>
              <a:t>depending</a:t>
            </a:r>
            <a:r>
              <a:rPr lang="de-DE" sz="3600" dirty="0" smtClean="0">
                <a:solidFill>
                  <a:srgbClr val="FF0000"/>
                </a:solidFill>
              </a:rPr>
              <a:t> on </a:t>
            </a:r>
            <a:r>
              <a:rPr lang="de-DE" sz="3600" dirty="0" err="1" smtClean="0">
                <a:solidFill>
                  <a:srgbClr val="FF0000"/>
                </a:solidFill>
              </a:rPr>
              <a:t>the</a:t>
            </a:r>
            <a:r>
              <a:rPr lang="de-DE" sz="3600" dirty="0" smtClean="0">
                <a:solidFill>
                  <a:srgbClr val="FF0000"/>
                </a:solidFill>
              </a:rPr>
              <a:t> operative </a:t>
            </a:r>
            <a:r>
              <a:rPr lang="de-DE" sz="3600" dirty="0" err="1" smtClean="0">
                <a:solidFill>
                  <a:srgbClr val="FF0000"/>
                </a:solidFill>
              </a:rPr>
              <a:t>Procedure</a:t>
            </a:r>
            <a:endParaRPr lang="de-DE" sz="3600" dirty="0">
              <a:solidFill>
                <a:srgbClr val="FF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Hochschule Neubrandenburg</a:t>
            </a:r>
            <a:endParaRPr lang="de-DE"/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347864" y="1772816"/>
          <a:ext cx="5014457" cy="3240360"/>
        </p:xfrm>
        <a:graphic>
          <a:graphicData uri="http://schemas.openxmlformats.org/presentationml/2006/ole">
            <p:oleObj spid="_x0000_s2062" name="Diagramm" r:id="rId3" imgW="5895935" imgH="3810045" progId="Excel.Sheet.8">
              <p:embed/>
            </p:oleObj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5301208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000" dirty="0" err="1">
                <a:latin typeface="Arial" pitchFamily="34" charset="0"/>
                <a:cs typeface="Arial" pitchFamily="34" charset="0"/>
              </a:rPr>
              <a:t>Eifert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 S, et al. Early and mid term mortality after coronary artery bypass grafting in women depends on the surgical protocol: retrospective analysis of 3441 on- and off-pump coronary artery bypass grafting procedures. J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Cardiothor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Surg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 2010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Rechteck 5"/>
          <p:cNvSpPr/>
          <p:nvPr/>
        </p:nvSpPr>
        <p:spPr>
          <a:xfrm>
            <a:off x="323528" y="2276872"/>
            <a:ext cx="2808312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90000"/>
              </a:lnSpc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Mortality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after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coronary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artery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bypass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graft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operation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(CABG)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under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extracorporal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circulation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(ECC)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much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higher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women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compared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men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mean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7.1% in women and 3.3% in men).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Hochschule Neubrandenburg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1"/>
            <a:ext cx="8229600" cy="4277072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0000" lnSpcReduction="20000"/>
          </a:bodyPr>
          <a:lstStyle/>
          <a:p>
            <a:pPr marL="0" indent="0" eaLnBrk="1" hangingPunct="1">
              <a:buNone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F0000"/>
              </a:buClr>
            </a:pPr>
            <a:r>
              <a:rPr lang="en-US" sz="3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de-DE" sz="6000" dirty="0" smtClean="0"/>
              <a:t>Low-</a:t>
            </a:r>
            <a:r>
              <a:rPr lang="de-DE" sz="6000" dirty="0" err="1" smtClean="0"/>
              <a:t>Cardiac</a:t>
            </a:r>
            <a:r>
              <a:rPr lang="de-DE" sz="6000" dirty="0" smtClean="0"/>
              <a:t>-Output-Syndrom, prolongierter postoperativer</a:t>
            </a:r>
          </a:p>
          <a:p>
            <a:pPr marL="400050" lvl="1" indent="0">
              <a:buClr>
                <a:srgbClr val="FF0000"/>
              </a:buClr>
              <a:buNone/>
            </a:pPr>
            <a:r>
              <a:rPr lang="de-DE" sz="6000" dirty="0" err="1" smtClean="0"/>
              <a:t>Katecholaminbedarf</a:t>
            </a:r>
            <a:endParaRPr lang="de-DE" sz="6000" dirty="0" smtClean="0"/>
          </a:p>
          <a:p>
            <a:pPr marL="0" indent="0" eaLnBrk="1" hangingPunct="1">
              <a:buClr>
                <a:srgbClr val="FF0000"/>
              </a:buClr>
              <a:buNone/>
            </a:pPr>
            <a:endParaRPr lang="en-US" sz="6000" dirty="0" smtClean="0">
              <a:cs typeface="Arial" pitchFamily="34" charset="0"/>
            </a:endParaRPr>
          </a:p>
          <a:p>
            <a:pPr marL="0" indent="0" eaLnBrk="1" hangingPunct="1">
              <a:buClr>
                <a:srgbClr val="FF0000"/>
              </a:buClr>
            </a:pPr>
            <a:r>
              <a:rPr lang="en-US" sz="6000" dirty="0" smtClean="0">
                <a:cs typeface="Arial" pitchFamily="34" charset="0"/>
              </a:rPr>
              <a:t>     </a:t>
            </a:r>
            <a:r>
              <a:rPr lang="en-US" sz="6000" dirty="0" err="1" smtClean="0">
                <a:cs typeface="Arial" pitchFamily="34" charset="0"/>
              </a:rPr>
              <a:t>längere</a:t>
            </a:r>
            <a:r>
              <a:rPr lang="en-US" sz="6000" dirty="0" smtClean="0">
                <a:cs typeface="Arial" pitchFamily="34" charset="0"/>
              </a:rPr>
              <a:t> </a:t>
            </a:r>
            <a:r>
              <a:rPr lang="en-US" sz="6000" dirty="0" err="1" smtClean="0">
                <a:cs typeface="Arial" pitchFamily="34" charset="0"/>
              </a:rPr>
              <a:t>Beatmungszeit</a:t>
            </a:r>
            <a:r>
              <a:rPr lang="en-US" sz="6000" dirty="0" smtClean="0">
                <a:cs typeface="Arial" pitchFamily="34" charset="0"/>
              </a:rPr>
              <a:t> / </a:t>
            </a:r>
            <a:r>
              <a:rPr lang="en-US" sz="6000" dirty="0" err="1" smtClean="0">
                <a:cs typeface="Arial" pitchFamily="34" charset="0"/>
              </a:rPr>
              <a:t>respiratorische</a:t>
            </a:r>
            <a:r>
              <a:rPr lang="en-US" sz="6000" dirty="0" smtClean="0">
                <a:cs typeface="Arial" pitchFamily="34" charset="0"/>
              </a:rPr>
              <a:t> </a:t>
            </a:r>
            <a:r>
              <a:rPr lang="en-US" sz="6000" dirty="0" err="1" smtClean="0">
                <a:cs typeface="Arial" pitchFamily="34" charset="0"/>
              </a:rPr>
              <a:t>Insuffizienz</a:t>
            </a:r>
            <a:endParaRPr lang="en-US" sz="6000" dirty="0" smtClean="0">
              <a:cs typeface="Arial" pitchFamily="34" charset="0"/>
            </a:endParaRPr>
          </a:p>
          <a:p>
            <a:pPr marL="0" indent="0" eaLnBrk="1" hangingPunct="1">
              <a:buClr>
                <a:srgbClr val="FF0000"/>
              </a:buClr>
            </a:pPr>
            <a:endParaRPr lang="en-US" sz="6000" dirty="0" smtClean="0">
              <a:cs typeface="Arial" pitchFamily="34" charset="0"/>
            </a:endParaRPr>
          </a:p>
          <a:p>
            <a:pPr marL="0" indent="0" eaLnBrk="1" hangingPunct="1">
              <a:buClr>
                <a:srgbClr val="FF0000"/>
              </a:buClr>
            </a:pPr>
            <a:r>
              <a:rPr lang="en-US" sz="6000" dirty="0" smtClean="0">
                <a:cs typeface="Arial" pitchFamily="34" charset="0"/>
              </a:rPr>
              <a:t>     </a:t>
            </a:r>
            <a:r>
              <a:rPr lang="en-US" sz="6000" dirty="0" err="1" smtClean="0">
                <a:cs typeface="Arial" pitchFamily="34" charset="0"/>
              </a:rPr>
              <a:t>längerer</a:t>
            </a:r>
            <a:r>
              <a:rPr lang="en-US" sz="6000" dirty="0" smtClean="0">
                <a:cs typeface="Arial" pitchFamily="34" charset="0"/>
              </a:rPr>
              <a:t> ITS-</a:t>
            </a:r>
            <a:r>
              <a:rPr lang="en-US" sz="6000" dirty="0" err="1" smtClean="0">
                <a:cs typeface="Arial" pitchFamily="34" charset="0"/>
              </a:rPr>
              <a:t>Aufenthalt</a:t>
            </a:r>
            <a:r>
              <a:rPr lang="en-US" sz="6000" dirty="0" smtClean="0">
                <a:cs typeface="Arial" pitchFamily="34" charset="0"/>
              </a:rPr>
              <a:t> (Butterworth, 2000)</a:t>
            </a:r>
          </a:p>
          <a:p>
            <a:pPr marL="0" indent="0">
              <a:buClr>
                <a:srgbClr val="FF0000"/>
              </a:buClr>
            </a:pPr>
            <a:endParaRPr lang="en-US" sz="6000" dirty="0" smtClean="0">
              <a:cs typeface="Arial" pitchFamily="34" charset="0"/>
            </a:endParaRPr>
          </a:p>
          <a:p>
            <a:pPr marL="0" indent="0">
              <a:buClr>
                <a:srgbClr val="FF0000"/>
              </a:buClr>
            </a:pPr>
            <a:r>
              <a:rPr lang="en-US" sz="6000" dirty="0" smtClean="0">
                <a:cs typeface="Arial" pitchFamily="34" charset="0"/>
              </a:rPr>
              <a:t>     </a:t>
            </a:r>
            <a:r>
              <a:rPr lang="en-US" sz="6000" dirty="0" err="1" smtClean="0">
                <a:cs typeface="Arial" pitchFamily="34" charset="0"/>
              </a:rPr>
              <a:t>kleinere</a:t>
            </a:r>
            <a:r>
              <a:rPr lang="en-US" sz="6000" dirty="0" smtClean="0">
                <a:cs typeface="Arial" pitchFamily="34" charset="0"/>
              </a:rPr>
              <a:t> </a:t>
            </a:r>
            <a:r>
              <a:rPr lang="en-US" sz="6000" dirty="0" err="1" smtClean="0">
                <a:cs typeface="Arial" pitchFamily="34" charset="0"/>
              </a:rPr>
              <a:t>Körperoberfläche</a:t>
            </a:r>
            <a:r>
              <a:rPr lang="en-US" sz="6000" dirty="0" smtClean="0">
                <a:cs typeface="Arial" pitchFamily="34" charset="0"/>
              </a:rPr>
              <a:t>, </a:t>
            </a:r>
            <a:r>
              <a:rPr lang="en-US" sz="6000" dirty="0" err="1" smtClean="0">
                <a:cs typeface="Arial" pitchFamily="34" charset="0"/>
              </a:rPr>
              <a:t>niedrigere</a:t>
            </a:r>
            <a:r>
              <a:rPr lang="en-US" sz="6000" dirty="0" smtClean="0">
                <a:cs typeface="Arial" pitchFamily="34" charset="0"/>
              </a:rPr>
              <a:t> </a:t>
            </a:r>
            <a:r>
              <a:rPr lang="en-US" sz="6000" dirty="0" err="1" smtClean="0">
                <a:cs typeface="Arial" pitchFamily="34" charset="0"/>
              </a:rPr>
              <a:t>Hämoglobinwerte</a:t>
            </a:r>
            <a:endParaRPr lang="en-US" sz="6000" dirty="0" smtClean="0">
              <a:cs typeface="Arial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en-US" sz="6000" dirty="0" smtClean="0">
                <a:cs typeface="Arial" pitchFamily="34" charset="0"/>
              </a:rPr>
              <a:t>        ( Fisher 1982, Christakis, 1995)</a:t>
            </a:r>
          </a:p>
          <a:p>
            <a:pPr marL="0" indent="0">
              <a:buClr>
                <a:srgbClr val="FF0000"/>
              </a:buClr>
            </a:pPr>
            <a:endParaRPr lang="en-US" sz="4400" dirty="0" smtClean="0">
              <a:cs typeface="Arial" pitchFamily="34" charset="0"/>
            </a:endParaRPr>
          </a:p>
          <a:p>
            <a:pPr marL="0" indent="0" eaLnBrk="1" hangingPunct="1"/>
            <a:endParaRPr lang="de-DE" sz="4400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de-DE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Postoperative Aspekte</a:t>
            </a:r>
            <a:br>
              <a:rPr lang="de-DE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bei den Frauen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38138"/>
          </a:xfrm>
        </p:spPr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Rehabilitation 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360040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de-DE" dirty="0" smtClean="0"/>
          </a:p>
          <a:p>
            <a:pPr>
              <a:buClr>
                <a:srgbClr val="FF0000"/>
              </a:buClr>
            </a:pPr>
            <a:r>
              <a:rPr lang="de-DE" dirty="0" smtClean="0"/>
              <a:t>Frauen neigen in den ersten Monaten nach einem</a:t>
            </a:r>
          </a:p>
          <a:p>
            <a:pPr>
              <a:buClr>
                <a:srgbClr val="FF0000"/>
              </a:buClr>
              <a:buNone/>
            </a:pPr>
            <a:r>
              <a:rPr lang="de-DE" dirty="0" smtClean="0"/>
              <a:t>Myokardinfarkt verstärkt zu Erschöpfung und Depression.</a:t>
            </a:r>
          </a:p>
          <a:p>
            <a:pPr>
              <a:buClr>
                <a:srgbClr val="FF0000"/>
              </a:buClr>
            </a:pPr>
            <a:endParaRPr lang="de-DE" dirty="0" smtClean="0"/>
          </a:p>
          <a:p>
            <a:pPr>
              <a:buClr>
                <a:srgbClr val="FF0000"/>
              </a:buClr>
            </a:pPr>
            <a:r>
              <a:rPr lang="de-DE" dirty="0" smtClean="0"/>
              <a:t>Allerdings bessert sich die Depression bei Frauen häufig</a:t>
            </a:r>
          </a:p>
          <a:p>
            <a:pPr>
              <a:buClr>
                <a:srgbClr val="FF0000"/>
              </a:buClr>
              <a:buNone/>
            </a:pPr>
            <a:r>
              <a:rPr lang="de-DE" dirty="0" smtClean="0"/>
              <a:t>im späteren Verlauf, während Männer mit</a:t>
            </a:r>
          </a:p>
          <a:p>
            <a:pPr>
              <a:buClr>
                <a:srgbClr val="FF0000"/>
              </a:buClr>
              <a:buNone/>
            </a:pPr>
            <a:r>
              <a:rPr lang="de-DE" dirty="0" err="1" smtClean="0"/>
              <a:t>Postmyokardialer</a:t>
            </a:r>
            <a:r>
              <a:rPr lang="de-DE" dirty="0" smtClean="0"/>
              <a:t> Depression oft depressiv bleiben .</a:t>
            </a:r>
          </a:p>
          <a:p>
            <a:pPr>
              <a:buClr>
                <a:srgbClr val="FF0000"/>
              </a:buClr>
            </a:pPr>
            <a:endParaRPr lang="de-DE" dirty="0" smtClean="0"/>
          </a:p>
          <a:p>
            <a:pPr>
              <a:buClr>
                <a:srgbClr val="FF0000"/>
              </a:buClr>
            </a:pPr>
            <a:r>
              <a:rPr lang="de-DE" dirty="0" smtClean="0"/>
              <a:t>Frauen kehren seltener an den Arbeitsplatz zurück 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Hochschule Neubrandenburg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467544" y="522920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 smtClean="0"/>
              <a:t>Bjerkest</a:t>
            </a:r>
            <a:r>
              <a:rPr lang="de-DE" dirty="0" smtClean="0"/>
              <a:t> O, et all </a:t>
            </a:r>
            <a:r>
              <a:rPr lang="de-DE" dirty="0" err="1" smtClean="0"/>
              <a:t>Anxiety</a:t>
            </a:r>
            <a:r>
              <a:rPr lang="de-DE" dirty="0" smtClean="0"/>
              <a:t> </a:t>
            </a:r>
            <a:r>
              <a:rPr lang="en-US" dirty="0" smtClean="0"/>
              <a:t>and depression following myocardial infarction: gender</a:t>
            </a:r>
          </a:p>
          <a:p>
            <a:r>
              <a:rPr lang="en-US" dirty="0" smtClean="0"/>
              <a:t>differences in a 5-year prospective study. J </a:t>
            </a:r>
            <a:r>
              <a:rPr lang="en-US" dirty="0" err="1" smtClean="0"/>
              <a:t>Psychosom</a:t>
            </a:r>
            <a:r>
              <a:rPr lang="en-US" dirty="0" smtClean="0"/>
              <a:t> Res </a:t>
            </a:r>
            <a:r>
              <a:rPr lang="de-DE" dirty="0" smtClean="0"/>
              <a:t>2005;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066130"/>
          </a:xfrm>
        </p:spPr>
        <p:txBody>
          <a:bodyPr>
            <a:normAutofit fontScale="90000"/>
          </a:bodyPr>
          <a:lstStyle/>
          <a:p>
            <a:r>
              <a:rPr lang="de-DE" sz="4000" b="1" dirty="0" smtClean="0">
                <a:solidFill>
                  <a:srgbClr val="FF0000"/>
                </a:solidFill>
              </a:rPr>
              <a:t>Langzeitüberleben nach </a:t>
            </a:r>
            <a:r>
              <a:rPr lang="de-DE" sz="4000" b="1" dirty="0" err="1" smtClean="0">
                <a:solidFill>
                  <a:srgbClr val="FF0000"/>
                </a:solidFill>
              </a:rPr>
              <a:t>Revaskularisation</a:t>
            </a:r>
            <a:endParaRPr lang="de-DE" sz="4000" b="1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de-DE" b="1" dirty="0" smtClean="0"/>
          </a:p>
          <a:p>
            <a:pPr algn="ctr">
              <a:buNone/>
            </a:pPr>
            <a:r>
              <a:rPr lang="de-DE" sz="3800" dirty="0" err="1" smtClean="0">
                <a:solidFill>
                  <a:srgbClr val="FF0000"/>
                </a:solidFill>
              </a:rPr>
              <a:t>Langzeitsüberlebensrate</a:t>
            </a:r>
            <a:r>
              <a:rPr lang="de-DE" sz="3800" dirty="0" smtClean="0">
                <a:solidFill>
                  <a:srgbClr val="FF0000"/>
                </a:solidFill>
              </a:rPr>
              <a:t> bei Frauen </a:t>
            </a:r>
            <a:r>
              <a:rPr lang="de-DE" sz="3800" smtClean="0">
                <a:solidFill>
                  <a:srgbClr val="FF0000"/>
                </a:solidFill>
              </a:rPr>
              <a:t>und Männern</a:t>
            </a:r>
            <a:endParaRPr lang="de-DE" sz="38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de-DE" sz="3800" dirty="0" smtClean="0">
                <a:solidFill>
                  <a:srgbClr val="FF0000"/>
                </a:solidFill>
              </a:rPr>
              <a:t>vergleichbar</a:t>
            </a:r>
          </a:p>
          <a:p>
            <a:pPr algn="ctr">
              <a:buNone/>
            </a:pPr>
            <a:endParaRPr lang="de-DE" sz="3800" dirty="0" smtClean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</a:pPr>
            <a:r>
              <a:rPr lang="de-DE" dirty="0" smtClean="0"/>
              <a:t>10-Jahres-Überlebensrate : 78% bei Männern, 79% bei Frauen </a:t>
            </a:r>
          </a:p>
          <a:p>
            <a:pPr>
              <a:buClr>
                <a:srgbClr val="FF0000"/>
              </a:buClr>
              <a:buNone/>
            </a:pPr>
            <a:r>
              <a:rPr lang="de-DE" dirty="0" smtClean="0"/>
              <a:t>	Loop et al.</a:t>
            </a:r>
          </a:p>
          <a:p>
            <a:pPr>
              <a:buClr>
                <a:srgbClr val="FF0000"/>
              </a:buClr>
              <a:buNone/>
            </a:pPr>
            <a:r>
              <a:rPr lang="de-DE" dirty="0" smtClean="0"/>
              <a:t> </a:t>
            </a:r>
          </a:p>
          <a:p>
            <a:pPr>
              <a:buClr>
                <a:srgbClr val="FF0000"/>
              </a:buClr>
            </a:pPr>
            <a:r>
              <a:rPr lang="de-DE" dirty="0" smtClean="0"/>
              <a:t>15 Jahren lag die Überlebensrate für Frauen bei 48 %, für Männer bei 52% .</a:t>
            </a:r>
          </a:p>
          <a:p>
            <a:pPr>
              <a:buClr>
                <a:srgbClr val="FF0000"/>
              </a:buClr>
              <a:buNone/>
            </a:pPr>
            <a:r>
              <a:rPr lang="de-DE" dirty="0" smtClean="0"/>
              <a:t>	CASS-</a:t>
            </a:r>
            <a:r>
              <a:rPr lang="de-DE" dirty="0" err="1" smtClean="0"/>
              <a:t>Studie.Davis</a:t>
            </a:r>
            <a:r>
              <a:rPr lang="de-DE" dirty="0" smtClean="0"/>
              <a:t> et al. 1995. </a:t>
            </a:r>
          </a:p>
          <a:p>
            <a:pPr>
              <a:buClr>
                <a:srgbClr val="FF0000"/>
              </a:buClr>
            </a:pPr>
            <a:endParaRPr lang="de-DE" dirty="0" smtClean="0"/>
          </a:p>
          <a:p>
            <a:pPr>
              <a:buClr>
                <a:srgbClr val="FF0000"/>
              </a:buClr>
            </a:pPr>
            <a:r>
              <a:rPr lang="de-DE" dirty="0" smtClean="0"/>
              <a:t>Eine Arbeit aus Göteborg zeigte ebenso das Geschlecht als unabhängigen Risikofaktor für die </a:t>
            </a:r>
            <a:r>
              <a:rPr lang="de-DE" dirty="0" err="1" smtClean="0"/>
              <a:t>perioperative</a:t>
            </a:r>
            <a:r>
              <a:rPr lang="de-DE" dirty="0" smtClean="0"/>
              <a:t> Sterblichkeit nach </a:t>
            </a:r>
            <a:r>
              <a:rPr lang="de-DE" dirty="0" err="1" smtClean="0"/>
              <a:t>Bypassoperation</a:t>
            </a:r>
            <a:r>
              <a:rPr lang="de-DE" dirty="0" smtClean="0"/>
              <a:t> auf, jedoch ohne </a:t>
            </a:r>
            <a:r>
              <a:rPr lang="de-DE" dirty="0" err="1" smtClean="0"/>
              <a:t>Einfluß</a:t>
            </a:r>
            <a:r>
              <a:rPr lang="de-DE" dirty="0" smtClean="0"/>
              <a:t> auf das Langzeitüberleben .</a:t>
            </a:r>
          </a:p>
          <a:p>
            <a:pPr>
              <a:buClr>
                <a:srgbClr val="FF0000"/>
              </a:buClr>
            </a:pPr>
            <a:endParaRPr lang="de-DE" dirty="0" smtClean="0"/>
          </a:p>
          <a:p>
            <a:pPr>
              <a:buClr>
                <a:srgbClr val="FF0000"/>
              </a:buClr>
            </a:pPr>
            <a:r>
              <a:rPr lang="de-DE" dirty="0" smtClean="0"/>
              <a:t>Vergleichbare Überlebenskurven für beide Geschlechter. </a:t>
            </a:r>
            <a:r>
              <a:rPr lang="de-DE" dirty="0" err="1" smtClean="0"/>
              <a:t>Eaker</a:t>
            </a:r>
            <a:r>
              <a:rPr lang="de-DE" dirty="0" smtClean="0"/>
              <a:t> et al.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Hochschule Neubrandenburg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>
                <a:solidFill>
                  <a:srgbClr val="FF0000"/>
                </a:solidFill>
              </a:rPr>
              <a:t>Ziele und Aufgaben</a:t>
            </a:r>
            <a:endParaRPr lang="de-DE" sz="36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de-DE" sz="2400" dirty="0"/>
              <a:t>Bearbeitung geschlechtsbedingter Unterschiede in der klinischen Medizin, der Grundlagenforschung sowie in Prävention und den Versorgungsstrukturen</a:t>
            </a:r>
          </a:p>
          <a:p>
            <a:pPr>
              <a:buClr>
                <a:srgbClr val="FF0000"/>
              </a:buClr>
            </a:pPr>
            <a:r>
              <a:rPr lang="de-DE" sz="2400" dirty="0"/>
              <a:t>Förderung der Geschlechterforschung</a:t>
            </a:r>
          </a:p>
          <a:p>
            <a:pPr>
              <a:buClr>
                <a:srgbClr val="FF0000"/>
              </a:buClr>
            </a:pPr>
            <a:r>
              <a:rPr lang="de-DE" sz="2400" dirty="0"/>
              <a:t>Umsetzung der Forschungsergebnisse in die medizinische Praxis</a:t>
            </a:r>
          </a:p>
          <a:p>
            <a:pPr>
              <a:buClr>
                <a:srgbClr val="FF0000"/>
              </a:buClr>
            </a:pPr>
            <a:r>
              <a:rPr lang="de-DE" sz="2400" dirty="0"/>
              <a:t>Translation der Forschungsergebnisse an Öffentlichkeit, Politik, Behörden und Einrichtungen der Gesundheitsversorgung</a:t>
            </a:r>
          </a:p>
          <a:p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Hochschule Neubrandenburg</a:t>
            </a:r>
            <a:endParaRPr lang="de-DE"/>
          </a:p>
        </p:txBody>
      </p:sp>
      <p:pic>
        <p:nvPicPr>
          <p:cNvPr id="6" name="Picture 4" descr="http://www.hoeraufdeinherz.com/img/signet-gendermediz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6235"/>
            <a:ext cx="2088232" cy="1044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2070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Hochschule Neubrandenburg</a:t>
            </a:r>
            <a:endParaRPr lang="de-DE"/>
          </a:p>
        </p:txBody>
      </p:sp>
      <p:pic>
        <p:nvPicPr>
          <p:cNvPr id="6" name="Grafik 5" descr="logo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593452"/>
            <a:ext cx="3024336" cy="109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4077072"/>
            <a:ext cx="24117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Prof. Dr. Vera </a:t>
            </a:r>
            <a:r>
              <a:rPr kumimoji="0" lang="de-DE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Regitz-Zagrosek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Bild 2" descr="http://www.hoeraufdeinherz.com/img/Foto_Frau_Pro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132856"/>
            <a:ext cx="1190625" cy="1790700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>
          <a:xfrm>
            <a:off x="2627784" y="2348880"/>
            <a:ext cx="568863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de-DE" dirty="0" smtClean="0"/>
              <a:t>Laut einer repräsentativen Forsa-Umfrage</a:t>
            </a:r>
            <a:r>
              <a:rPr lang="de-DE" baseline="30000" dirty="0" smtClean="0"/>
              <a:t> </a:t>
            </a:r>
            <a:r>
              <a:rPr lang="de-DE" dirty="0" smtClean="0"/>
              <a:t> im November 2011 unterschätzen viele Frauen sowohl die Auswirkungen von Herz-Kreislauferkrankungen als auch ihr eigenes Risiko an einer solchen Krankheit zu erkranken.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2627784" y="3861048"/>
            <a:ext cx="561662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de-DE" dirty="0" smtClean="0"/>
              <a:t>Die Initiative „Hör auf dein Herz“  hat sich zum Ziel gesetzt, die Aufmerksamkeit für das Thema Frauen-Herzgesundheit zu erhöhen und über</a:t>
            </a:r>
          </a:p>
          <a:p>
            <a:r>
              <a:rPr lang="de-DE" dirty="0" smtClean="0"/>
              <a:t>Präventionsmaßnahmen aufzuklären.</a:t>
            </a:r>
            <a:endParaRPr lang="de-DE" dirty="0"/>
          </a:p>
        </p:txBody>
      </p:sp>
      <p:pic>
        <p:nvPicPr>
          <p:cNvPr id="12" name="Picture 4" descr="http://www.hoeraufdeinherz.com/img/signet-gendermediz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581128"/>
            <a:ext cx="2088232" cy="1044116"/>
          </a:xfrm>
          <a:prstGeom prst="rect">
            <a:avLst/>
          </a:prstGeom>
          <a:noFill/>
        </p:spPr>
      </p:pic>
      <p:sp>
        <p:nvSpPr>
          <p:cNvPr id="13" name="Datumsplatzhalt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07.05.2013</a:t>
            </a:r>
            <a:endParaRPr lang="de-DE"/>
          </a:p>
        </p:txBody>
      </p:sp>
      <p:sp>
        <p:nvSpPr>
          <p:cNvPr id="14" name="Fußzeilenplatzhalt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Hochschule Neubrandenburg</a:t>
            </a:r>
            <a:endParaRPr lang="de-DE"/>
          </a:p>
        </p:txBody>
      </p:sp>
      <p:sp>
        <p:nvSpPr>
          <p:cNvPr id="1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9CEF63-17A2-4D90-A322-B5689CF1791A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3563888" y="5301208"/>
            <a:ext cx="3869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BEFRI Berliner Frauen Risikoevaluation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9806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Schwangerschaft ein KHK Frühbelastungstest?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/>
          <a:p>
            <a:pPr>
              <a:buClr>
                <a:srgbClr val="FF0000"/>
              </a:buClr>
            </a:pPr>
            <a:r>
              <a:rPr lang="de-DE" dirty="0" smtClean="0"/>
              <a:t>Während einer Schwangerschaft kommt es zu einer einzigartigen enormen kardiovaskulären und metabolischen Belastung des weiblichen Körpers. </a:t>
            </a:r>
            <a:endParaRPr lang="de-DE" dirty="0" smtClean="0"/>
          </a:p>
          <a:p>
            <a:pPr>
              <a:buClr>
                <a:srgbClr val="FF0000"/>
              </a:buClr>
            </a:pPr>
            <a:r>
              <a:rPr lang="de-DE" dirty="0" smtClean="0"/>
              <a:t>Eine </a:t>
            </a:r>
            <a:r>
              <a:rPr lang="de-DE" dirty="0" smtClean="0"/>
              <a:t>aktuelle </a:t>
            </a:r>
            <a:r>
              <a:rPr lang="de-DE" dirty="0" err="1" smtClean="0"/>
              <a:t>grosse</a:t>
            </a:r>
            <a:r>
              <a:rPr lang="de-DE" dirty="0" smtClean="0"/>
              <a:t> meta-analytische Studie zeigte, dass Frauen mit anamnestisch bekannter </a:t>
            </a:r>
            <a:r>
              <a:rPr lang="de-DE" dirty="0" err="1" smtClean="0"/>
              <a:t>Präekampsie</a:t>
            </a:r>
            <a:r>
              <a:rPr lang="de-DE" dirty="0" smtClean="0"/>
              <a:t> ein doppeltes höheres Risiko  haben, an eine ischämische Herzerkrankung in den nächsten 5 bis 15 Jahren nach der Schwangerschaft zu erkranken. </a:t>
            </a:r>
          </a:p>
          <a:p>
            <a:pPr>
              <a:buClr>
                <a:srgbClr val="FF0000"/>
              </a:buClr>
            </a:pPr>
            <a:r>
              <a:rPr lang="de-DE" dirty="0" smtClean="0"/>
              <a:t>Bei diesen Frauen könnte die Schwangerschaft als ein Frühbelastungstest bewertet werden, der bereits existierte </a:t>
            </a:r>
            <a:r>
              <a:rPr lang="de-DE" dirty="0" err="1" smtClean="0"/>
              <a:t>endotheliale</a:t>
            </a:r>
            <a:r>
              <a:rPr lang="de-DE" dirty="0" smtClean="0"/>
              <a:t> Dysfunktionen, sowie vaskuläre, metabolische Erkrankungen demaskiert .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Hochschule Neubrandenburg</a:t>
            </a:r>
            <a:endParaRPr lang="de-DE" dirty="0"/>
          </a:p>
        </p:txBody>
      </p:sp>
      <p:pic>
        <p:nvPicPr>
          <p:cNvPr id="6" name="Picture 4" descr="http://t3.gstatic.com/images?q=tbn:ANd9GcTr-K7_KCW1-lUYawrBPHAneeBEB0u2-uLv9LFXfDUdCuqa1H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2051720" cy="12467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276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758826"/>
          </a:xfrm>
        </p:spPr>
        <p:txBody>
          <a:bodyPr>
            <a:noAutofit/>
          </a:bodyPr>
          <a:lstStyle/>
          <a:p>
            <a:r>
              <a:rPr lang="de-DE" sz="3200" dirty="0" smtClean="0">
                <a:solidFill>
                  <a:srgbClr val="FF0000"/>
                </a:solidFill>
              </a:rPr>
              <a:t>Aktualisierung der Richtlinien für die Prävention von kardiovaskulären Erkrankungen bei den Frauen </a:t>
            </a:r>
            <a:r>
              <a:rPr lang="de-DE" sz="3200" dirty="0" smtClean="0">
                <a:solidFill>
                  <a:srgbClr val="FF0000"/>
                </a:solidFill>
              </a:rPr>
              <a:t>2011 </a:t>
            </a:r>
            <a:br>
              <a:rPr lang="de-DE" sz="3200" dirty="0" smtClean="0">
                <a:solidFill>
                  <a:srgbClr val="FF0000"/>
                </a:solidFill>
              </a:rPr>
            </a:br>
            <a:r>
              <a:rPr lang="de-DE" sz="3200" dirty="0" smtClean="0">
                <a:solidFill>
                  <a:srgbClr val="FF0000"/>
                </a:solidFill>
              </a:rPr>
              <a:t>American </a:t>
            </a:r>
            <a:r>
              <a:rPr lang="de-DE" sz="3200" dirty="0" smtClean="0">
                <a:solidFill>
                  <a:srgbClr val="FF0000"/>
                </a:solidFill>
              </a:rPr>
              <a:t>Heart </a:t>
            </a:r>
            <a:r>
              <a:rPr lang="de-DE" sz="3200" dirty="0" err="1" smtClean="0">
                <a:solidFill>
                  <a:srgbClr val="FF0000"/>
                </a:solidFill>
              </a:rPr>
              <a:t>Association</a:t>
            </a:r>
            <a:endParaRPr lang="de-DE" sz="32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2276873"/>
            <a:ext cx="8301608" cy="3672408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	</a:t>
            </a:r>
            <a:r>
              <a:rPr lang="de-DE" dirty="0" err="1" smtClean="0"/>
              <a:t>Präeklampsia</a:t>
            </a:r>
            <a:r>
              <a:rPr lang="de-DE" dirty="0" smtClean="0"/>
              <a:t>, </a:t>
            </a:r>
            <a:r>
              <a:rPr lang="de-DE" dirty="0" err="1" smtClean="0"/>
              <a:t>Gestationsdiabetes</a:t>
            </a:r>
            <a:r>
              <a:rPr lang="de-DE" dirty="0" smtClean="0"/>
              <a:t> oder </a:t>
            </a:r>
            <a:r>
              <a:rPr lang="de-DE" dirty="0" err="1" smtClean="0"/>
              <a:t>Schwangerschafts</a:t>
            </a:r>
            <a:r>
              <a:rPr lang="de-DE" dirty="0" smtClean="0"/>
              <a:t> bedingte arterielle Hypertonie ist ein wichtiger Faktor bei der Klassifikation der Risikofaktoren bei der KHK Entstehung bei den Frauen und muss entsprechend im Rahmen der präventiven </a:t>
            </a:r>
            <a:r>
              <a:rPr lang="de-DE" dirty="0" err="1" smtClean="0"/>
              <a:t>Massnahmen</a:t>
            </a:r>
            <a:r>
              <a:rPr lang="de-DE" dirty="0" smtClean="0"/>
              <a:t> berücksichtigt werden.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Hochschule Neubrandenburg</a:t>
            </a:r>
            <a:endParaRPr 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Hochschule Neubrandenburg</a:t>
            </a:r>
            <a:endParaRPr lang="de-DE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771800" y="332656"/>
            <a:ext cx="5493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Topographie des Herzens</a:t>
            </a:r>
            <a:endParaRPr kumimoji="0" lang="de-DE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 ">
            <a:hlinkClick r:id="rId2" tooltip=" 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276872"/>
            <a:ext cx="3277716" cy="3199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</p:pic>
      <p:pic>
        <p:nvPicPr>
          <p:cNvPr id="8" name="Picture 5" descr="300px-Gray1218">
            <a:hlinkClick r:id="rId4" tooltip="Gray1218.png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276872"/>
            <a:ext cx="2707375" cy="31683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Picture 3" descr="Vesalius_VeinM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052736"/>
            <a:ext cx="2411760" cy="45792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1"/>
          <p:cNvSpPr txBox="1">
            <a:spLocks noChangeArrowheads="1"/>
          </p:cNvSpPr>
          <p:nvPr/>
        </p:nvSpPr>
        <p:spPr bwMode="auto">
          <a:xfrm>
            <a:off x="647700" y="332657"/>
            <a:ext cx="824478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4000" dirty="0" smtClean="0">
                <a:solidFill>
                  <a:srgbClr val="FF0000"/>
                </a:solidFill>
                <a:latin typeface="LMU CompatilFact" pitchFamily="2" charset="0"/>
              </a:rPr>
              <a:t>AG </a:t>
            </a:r>
            <a:r>
              <a:rPr lang="de-DE" sz="4000" dirty="0">
                <a:solidFill>
                  <a:srgbClr val="FF0000"/>
                </a:solidFill>
                <a:latin typeface="LMU CompatilFact" pitchFamily="2" charset="0"/>
              </a:rPr>
              <a:t>Geschlechterstudien in der </a:t>
            </a:r>
            <a:r>
              <a:rPr lang="de-DE" sz="4000" dirty="0" smtClean="0">
                <a:solidFill>
                  <a:srgbClr val="FF0000"/>
                </a:solidFill>
                <a:latin typeface="LMU CompatilFact" pitchFamily="2" charset="0"/>
              </a:rPr>
              <a:t>Herzchirurgie</a:t>
            </a:r>
          </a:p>
          <a:p>
            <a:pPr algn="ctr"/>
            <a:r>
              <a:rPr lang="de-DE" sz="3200" dirty="0" smtClean="0">
                <a:solidFill>
                  <a:srgbClr val="FF0000"/>
                </a:solidFill>
                <a:latin typeface="LMU CompatilFact" pitchFamily="2" charset="0"/>
              </a:rPr>
              <a:t>Deutsche Gesellschaft für Herz-, Thorax und Gefäßchirurgie</a:t>
            </a:r>
          </a:p>
          <a:p>
            <a:pPr algn="ctr"/>
            <a:r>
              <a:rPr lang="de-DE" sz="3200" dirty="0" smtClean="0">
                <a:solidFill>
                  <a:srgbClr val="FF0000"/>
                </a:solidFill>
                <a:latin typeface="LMU CompatilFact" pitchFamily="2" charset="0"/>
              </a:rPr>
              <a:t>S. Eifert, </a:t>
            </a:r>
            <a:r>
              <a:rPr lang="de-DE" sz="3200" dirty="0" err="1" smtClean="0">
                <a:solidFill>
                  <a:srgbClr val="FF0000"/>
                </a:solidFill>
                <a:latin typeface="LMU CompatilFact" pitchFamily="2" charset="0"/>
              </a:rPr>
              <a:t>B.Gansera</a:t>
            </a:r>
            <a:r>
              <a:rPr lang="de-DE" sz="3200" dirty="0" smtClean="0">
                <a:solidFill>
                  <a:srgbClr val="FF0000"/>
                </a:solidFill>
                <a:latin typeface="LMU CompatilFact" pitchFamily="2" charset="0"/>
              </a:rPr>
              <a:t>, </a:t>
            </a:r>
            <a:r>
              <a:rPr lang="de-DE" sz="3200" dirty="0" err="1" smtClean="0">
                <a:solidFill>
                  <a:srgbClr val="FF0000"/>
                </a:solidFill>
                <a:latin typeface="LMU CompatilFact" pitchFamily="2" charset="0"/>
              </a:rPr>
              <a:t>E.Katsari</a:t>
            </a:r>
            <a:endParaRPr lang="de-DE" sz="3200" dirty="0">
              <a:solidFill>
                <a:srgbClr val="FF0000"/>
              </a:solidFill>
              <a:latin typeface="LMU CompatilFact" pitchFamily="2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547664" y="1916832"/>
            <a:ext cx="7128792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de-DE" dirty="0" smtClean="0"/>
              <a:t>34 beteiligte universitäre und nicht universitäre Kliniken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de-DE" dirty="0" smtClean="0"/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de-DE" dirty="0" smtClean="0"/>
              <a:t> Kooperation mit dem Institut für Gendermedizin </a:t>
            </a:r>
            <a:r>
              <a:rPr lang="de-DE" dirty="0" err="1" smtClean="0"/>
              <a:t>Charite</a:t>
            </a:r>
            <a:endParaRPr lang="de-DE" dirty="0" smtClean="0"/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de-DE" dirty="0" smtClean="0"/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de-DE" dirty="0" smtClean="0"/>
              <a:t> Interdisziplinäre Abstimmung mit anderen AGs, bes. AG Genderforschung der Deutschen Gesellschaft für Chirurgie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1127125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23528" y="3933056"/>
            <a:ext cx="8460109" cy="21048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Hauptziele:</a:t>
            </a:r>
            <a:endParaRPr lang="de-DE" sz="2800" dirty="0" smtClean="0">
              <a:solidFill>
                <a:srgbClr val="FF0000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Gendermedizinische Aspekte als Bestandteil der Weiterbildung  zu integrieren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Themenheft Gender im "Journal„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Information über wissenschaftliche und praktische Standards weiterzuleiten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Geschlechterunterschied als Forschungsgegenstand zu etablieren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Klinische und Grundlagenforschung zu unterstützen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Empfehlung für bestehende Leitlinien auszusprechen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smtClean="0"/>
              <a:t>Hochschule Neubrandenburg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Danke für Ihre Aufmerksamkeit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Hochschule Neubrandenburg</a:t>
            </a:r>
            <a:endParaRPr lang="de-DE"/>
          </a:p>
        </p:txBody>
      </p:sp>
      <p:pic>
        <p:nvPicPr>
          <p:cNvPr id="6" name="Picture 2" descr="http://www.hoeraufdeinherz.com/img/50921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772816"/>
            <a:ext cx="3744416" cy="37444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Hochschule Neubrandenburg</a:t>
            </a:r>
            <a:endParaRPr lang="de-DE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Einige Kennzahlen</a:t>
            </a:r>
            <a:endParaRPr kumimoji="0" lang="de-DE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611560" y="1556792"/>
            <a:ext cx="5112568" cy="26642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Länge:  15 cm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Gewicht:  300 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Schlagvolumen:   70 ml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Herzminutenvolumen (HMV) in Ruhe: 4,9 Liter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HMV bei großer Anstrengung : 20–25 Liter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Herzfrequenz: 70-80 Schläge /min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://upload.wikimedia.org/wikipedia/commons/thumb/3/33/Diagram_of_the_human_heart_%28cropped%29_de.svg/300px-Diagram_of_the_human_heart_%28cropped%29_de.svg.pn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556792"/>
            <a:ext cx="2664296" cy="2664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9" name="Textfeld 8"/>
          <p:cNvSpPr txBox="1"/>
          <p:nvPr/>
        </p:nvSpPr>
        <p:spPr>
          <a:xfrm>
            <a:off x="611560" y="4581128"/>
            <a:ext cx="792088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de-DE" sz="2000" dirty="0" smtClean="0"/>
              <a:t>    Das Herz eines Embryos beginnt nach drei Wochen zu schlagen.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de-DE" sz="2000" dirty="0" smtClean="0"/>
              <a:t>    Das Blut benötigt circa 1 Minute um den Körper einmal komplett zu</a:t>
            </a:r>
          </a:p>
          <a:p>
            <a:pPr>
              <a:buClr>
                <a:srgbClr val="FF0000"/>
              </a:buClr>
            </a:pPr>
            <a:r>
              <a:rPr lang="de-DE" sz="2000" dirty="0" smtClean="0"/>
              <a:t>       durchqueren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de-DE" sz="2000" dirty="0" smtClean="0"/>
              <a:t>    Das Herz transportiert täglich 7.056 Liter Blutmenge ( 800 Kästen </a:t>
            </a:r>
          </a:p>
          <a:p>
            <a:pPr>
              <a:buClr>
                <a:srgbClr val="FF0000"/>
              </a:buClr>
            </a:pPr>
            <a:r>
              <a:rPr lang="de-DE" sz="2000" dirty="0" smtClean="0"/>
              <a:t>        Mineralwasser )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e-DE" sz="3600" b="1" dirty="0" smtClean="0">
                <a:solidFill>
                  <a:srgbClr val="FF0000"/>
                </a:solidFill>
              </a:rPr>
              <a:t>Die Herzkranzgefäße     Erregungsleitungssystem</a:t>
            </a:r>
            <a:endParaRPr lang="de-DE" sz="3600" b="1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Hochschule Neubrandenburg</a:t>
            </a:r>
            <a:endParaRPr lang="de-DE"/>
          </a:p>
        </p:txBody>
      </p:sp>
      <p:pic>
        <p:nvPicPr>
          <p:cNvPr id="6" name="Picture 2" descr="Datei:Human heart with coronary arteries new.pn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74978"/>
            <a:ext cx="3528392" cy="4391753"/>
          </a:xfrm>
          <a:prstGeom prst="rect">
            <a:avLst/>
          </a:prstGeom>
          <a:noFill/>
        </p:spPr>
      </p:pic>
      <p:pic>
        <p:nvPicPr>
          <p:cNvPr id="7" name="Picture 2" descr="Datei:ECG Principle fast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412777"/>
            <a:ext cx="3843427" cy="43924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</a:rPr>
              <a:t>Koronare Herzerkrankungen</a:t>
            </a:r>
            <a:endParaRPr lang="de-DE" sz="4000" b="1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484784"/>
            <a:ext cx="8533456" cy="1656184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de-DE" sz="2400" dirty="0" smtClean="0"/>
              <a:t>Arteriosklerotische Veränderungen der Herzkranzgefäße, mit</a:t>
            </a:r>
          </a:p>
          <a:p>
            <a:pPr>
              <a:buNone/>
            </a:pPr>
            <a:r>
              <a:rPr lang="de-DE" sz="2400" dirty="0" smtClean="0"/>
              <a:t>herdförmige Ansammlungen an der Innenwand ( </a:t>
            </a:r>
            <a:r>
              <a:rPr lang="de-DE" sz="2400" dirty="0" smtClean="0">
                <a:solidFill>
                  <a:srgbClr val="FF0000"/>
                </a:solidFill>
              </a:rPr>
              <a:t>Plaques</a:t>
            </a:r>
            <a:r>
              <a:rPr lang="de-DE" sz="2400" dirty="0" smtClean="0"/>
              <a:t>)</a:t>
            </a:r>
          </a:p>
          <a:p>
            <a:pPr algn="ctr">
              <a:buNone/>
            </a:pPr>
            <a:r>
              <a:rPr lang="de-DE" sz="2400" dirty="0" smtClean="0"/>
              <a:t>Fette, Kohlenhydrate, Bindegewebe, Blutbestandteile, Kalzium</a:t>
            </a:r>
          </a:p>
          <a:p>
            <a:pPr lvl="2">
              <a:buNone/>
            </a:pP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Hochschule Neubrandenburg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-612576" y="3429000"/>
            <a:ext cx="9756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Clr>
                <a:srgbClr val="FF0000"/>
              </a:buClr>
              <a:buFont typeface="Arial" pitchFamily="34" charset="0"/>
              <a:buChar char="•"/>
            </a:pPr>
            <a:r>
              <a:rPr lang="de-DE" sz="2000" dirty="0" smtClean="0"/>
              <a:t> </a:t>
            </a:r>
            <a:r>
              <a:rPr lang="de-DE" sz="2400" dirty="0" smtClean="0"/>
              <a:t>Verengung des </a:t>
            </a:r>
            <a:r>
              <a:rPr lang="de-DE" sz="2400" dirty="0" err="1" smtClean="0"/>
              <a:t>Lumens</a:t>
            </a:r>
            <a:r>
              <a:rPr lang="de-DE" sz="2400" dirty="0" smtClean="0"/>
              <a:t> mit Durchblutungsstörungen bis zum </a:t>
            </a:r>
            <a:r>
              <a:rPr lang="de-DE" sz="2400" dirty="0" err="1" smtClean="0"/>
              <a:t>Verschuss</a:t>
            </a:r>
            <a:r>
              <a:rPr lang="de-DE" sz="2400" dirty="0" smtClean="0"/>
              <a:t> mit </a:t>
            </a:r>
            <a:r>
              <a:rPr lang="de-DE" sz="2400" dirty="0" err="1" smtClean="0"/>
              <a:t>Aufreissen</a:t>
            </a:r>
            <a:r>
              <a:rPr lang="de-DE" sz="2400" dirty="0" smtClean="0"/>
              <a:t> eines Plaques und </a:t>
            </a:r>
            <a:r>
              <a:rPr lang="de-DE" sz="2400" dirty="0" err="1" smtClean="0"/>
              <a:t>Blutgerinselbildung</a:t>
            </a:r>
            <a:r>
              <a:rPr lang="de-DE" sz="2400" dirty="0" smtClean="0"/>
              <a:t>. Die betroffene Herzmuskelregion stirbt nach wenigen Minuten ab.</a:t>
            </a:r>
          </a:p>
          <a:p>
            <a:pPr lvl="2">
              <a:buClr>
                <a:srgbClr val="FF0000"/>
              </a:buClr>
              <a:buFont typeface="Arial" pitchFamily="34" charset="0"/>
              <a:buChar char="•"/>
            </a:pPr>
            <a:endParaRPr lang="de-DE" sz="2400" dirty="0" smtClean="0"/>
          </a:p>
          <a:p>
            <a:pPr lvl="2">
              <a:buClr>
                <a:srgbClr val="FF0000"/>
              </a:buClr>
              <a:buFont typeface="Arial" pitchFamily="34" charset="0"/>
              <a:buChar char="•"/>
            </a:pPr>
            <a:r>
              <a:rPr lang="de-DE" sz="2400" dirty="0" smtClean="0"/>
              <a:t> Die Plaques können auch erodieren, Bruchstücke freisetzen und</a:t>
            </a:r>
          </a:p>
          <a:p>
            <a:pPr lvl="2">
              <a:buClr>
                <a:srgbClr val="FF0000"/>
              </a:buClr>
            </a:pPr>
            <a:r>
              <a:rPr lang="de-DE" sz="2400" dirty="0" smtClean="0"/>
              <a:t>Mikrozirkulationsstörungen verursachen.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Frauenherzen, Männerherzen</a:t>
            </a:r>
            <a:br>
              <a:rPr lang="de-DE" sz="3200" b="1" dirty="0" smtClean="0">
                <a:solidFill>
                  <a:srgbClr val="FF0000"/>
                </a:solidFill>
              </a:rPr>
            </a:br>
            <a:r>
              <a:rPr lang="de-DE" sz="3200" b="1" dirty="0" smtClean="0">
                <a:solidFill>
                  <a:srgbClr val="FF0000"/>
                </a:solidFill>
              </a:rPr>
              <a:t>was ist gleich, was ist anders bei der KHK?</a:t>
            </a:r>
            <a:endParaRPr lang="de-DE" sz="3200" b="1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35696" y="1628800"/>
            <a:ext cx="5400600" cy="4525963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</a:pPr>
            <a:endParaRPr lang="de-DE" dirty="0" smtClean="0"/>
          </a:p>
          <a:p>
            <a:pPr>
              <a:buClr>
                <a:srgbClr val="FF0000"/>
              </a:buClr>
            </a:pPr>
            <a:r>
              <a:rPr lang="de-DE" dirty="0" smtClean="0"/>
              <a:t>Epidemiologische Unterschiede</a:t>
            </a:r>
          </a:p>
          <a:p>
            <a:pPr>
              <a:buClr>
                <a:srgbClr val="FF0000"/>
              </a:buClr>
            </a:pPr>
            <a:r>
              <a:rPr lang="de-DE" dirty="0" smtClean="0"/>
              <a:t>Symptomatik</a:t>
            </a:r>
          </a:p>
          <a:p>
            <a:pPr>
              <a:buClr>
                <a:srgbClr val="FF0000"/>
              </a:buClr>
            </a:pPr>
            <a:r>
              <a:rPr lang="de-DE" dirty="0" smtClean="0"/>
              <a:t>Risikofaktoren</a:t>
            </a:r>
          </a:p>
          <a:p>
            <a:pPr>
              <a:buClr>
                <a:srgbClr val="FF0000"/>
              </a:buClr>
            </a:pPr>
            <a:r>
              <a:rPr lang="de-DE" dirty="0" smtClean="0"/>
              <a:t>Diagnostik</a:t>
            </a:r>
          </a:p>
          <a:p>
            <a:pPr>
              <a:buClr>
                <a:srgbClr val="FF0000"/>
              </a:buClr>
            </a:pPr>
            <a:r>
              <a:rPr lang="de-DE" dirty="0" smtClean="0"/>
              <a:t>Koronarmorphologie</a:t>
            </a:r>
          </a:p>
          <a:p>
            <a:pPr>
              <a:buClr>
                <a:srgbClr val="FF0000"/>
              </a:buClr>
            </a:pPr>
            <a:r>
              <a:rPr lang="de-DE" dirty="0" smtClean="0"/>
              <a:t>Pathophysiologie</a:t>
            </a:r>
          </a:p>
          <a:p>
            <a:pPr>
              <a:buClr>
                <a:srgbClr val="FF0000"/>
              </a:buClr>
            </a:pPr>
            <a:r>
              <a:rPr lang="de-DE" dirty="0" smtClean="0"/>
              <a:t>Arzneimittelmetabolismus</a:t>
            </a:r>
          </a:p>
          <a:p>
            <a:pPr>
              <a:buClr>
                <a:srgbClr val="FF0000"/>
              </a:buClr>
            </a:pPr>
            <a:r>
              <a:rPr lang="de-DE" dirty="0" smtClean="0"/>
              <a:t>Verlauf, Letalität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Hochschule Neubrandenburg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7704" y="548680"/>
            <a:ext cx="6789440" cy="922114"/>
          </a:xfrm>
        </p:spPr>
        <p:txBody>
          <a:bodyPr>
            <a:normAutofit fontScale="90000"/>
          </a:bodyPr>
          <a:lstStyle/>
          <a:p>
            <a:r>
              <a:rPr lang="de-DE" sz="4000" b="1" dirty="0" smtClean="0">
                <a:solidFill>
                  <a:srgbClr val="FF0000"/>
                </a:solidFill>
              </a:rPr>
              <a:t>Epidemiologie: </a:t>
            </a:r>
            <a:r>
              <a:rPr lang="de-DE" sz="4000" b="1" dirty="0">
                <a:solidFill>
                  <a:srgbClr val="FF0000"/>
                </a:solidFill>
              </a:rPr>
              <a:t>die Rolle der Hormone</a:t>
            </a:r>
            <a:br>
              <a:rPr lang="de-DE" sz="4000" b="1" dirty="0">
                <a:solidFill>
                  <a:srgbClr val="FF0000"/>
                </a:solidFill>
              </a:rPr>
            </a:b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556792"/>
            <a:ext cx="7848872" cy="4525963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endParaRPr lang="de-DE" dirty="0" smtClean="0"/>
          </a:p>
          <a:p>
            <a:pPr>
              <a:buClr>
                <a:srgbClr val="FF0000"/>
              </a:buClr>
            </a:pPr>
            <a:r>
              <a:rPr lang="de-DE" dirty="0" smtClean="0"/>
              <a:t>Frauen erleiden einen Herzinfarkt durchschnittlich zehn bis fünfzehn Jahre später als Männer. </a:t>
            </a:r>
          </a:p>
          <a:p>
            <a:pPr>
              <a:buClr>
                <a:srgbClr val="FF0000"/>
              </a:buClr>
              <a:buNone/>
            </a:pPr>
            <a:endParaRPr lang="de-DE" dirty="0" smtClean="0"/>
          </a:p>
          <a:p>
            <a:pPr>
              <a:buClr>
                <a:srgbClr val="FF0000"/>
              </a:buClr>
            </a:pPr>
            <a:r>
              <a:rPr lang="de-DE" dirty="0" smtClean="0"/>
              <a:t>Frauen sind bis zu den Wechseljahren stärker vor einem Infarkt geschützt (</a:t>
            </a:r>
            <a:r>
              <a:rPr lang="de-DE" dirty="0" err="1" smtClean="0"/>
              <a:t>kardioprotektive</a:t>
            </a:r>
            <a:r>
              <a:rPr lang="de-DE" dirty="0" smtClean="0"/>
              <a:t> Wirkung), wohl durch die weiblichen Hormone. Danach geht die Produktion zurück und das Risiko steigt.</a:t>
            </a:r>
          </a:p>
          <a:p>
            <a:pPr>
              <a:buClr>
                <a:srgbClr val="FF0000"/>
              </a:buClr>
              <a:buNone/>
            </a:pPr>
            <a:r>
              <a:rPr lang="de-DE" dirty="0" smtClean="0"/>
              <a:t> </a:t>
            </a:r>
          </a:p>
          <a:p>
            <a:pPr>
              <a:buClr>
                <a:srgbClr val="FF0000"/>
              </a:buClr>
            </a:pPr>
            <a:r>
              <a:rPr lang="de-DE" dirty="0" smtClean="0"/>
              <a:t>Hormonstörungen</a:t>
            </a:r>
            <a:r>
              <a:rPr lang="de-DE" dirty="0"/>
              <a:t>, z. B. ein sehr unregelmäßiger </a:t>
            </a:r>
            <a:r>
              <a:rPr lang="de-DE" dirty="0" smtClean="0"/>
              <a:t>Zyklus, kann zum </a:t>
            </a:r>
            <a:r>
              <a:rPr lang="de-DE" dirty="0"/>
              <a:t>Risiko für </a:t>
            </a:r>
            <a:r>
              <a:rPr lang="de-DE" dirty="0" smtClean="0"/>
              <a:t>die Entwicklung von Herzerkrankungen </a:t>
            </a:r>
            <a:r>
              <a:rPr lang="de-DE" dirty="0"/>
              <a:t>beitragen. </a:t>
            </a:r>
            <a:endParaRPr lang="de-DE" dirty="0" smtClean="0"/>
          </a:p>
          <a:p>
            <a:pPr>
              <a:buClr>
                <a:srgbClr val="FF0000"/>
              </a:buClr>
              <a:buNone/>
            </a:pPr>
            <a:endParaRPr lang="de-DE" dirty="0" smtClean="0"/>
          </a:p>
          <a:p>
            <a:pPr>
              <a:buClr>
                <a:srgbClr val="FF0000"/>
              </a:buClr>
            </a:pPr>
            <a:r>
              <a:rPr lang="de-DE" dirty="0" smtClean="0"/>
              <a:t>Bisherigen Versuche</a:t>
            </a:r>
            <a:r>
              <a:rPr lang="de-DE" dirty="0"/>
              <a:t>, dies mit Hormonzufuhr von außen auszugleichen, erfolglos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07.05.2013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Hochschule Neubrandenburg</a:t>
            </a:r>
            <a:endParaRPr lang="de-DE"/>
          </a:p>
        </p:txBody>
      </p:sp>
      <p:pic>
        <p:nvPicPr>
          <p:cNvPr id="8" name="Picture 2" descr="http://t0.gstatic.com/images?q=tbn:ANd9GcQKUJOeBrTx1ccoRcA4IhjN2kPlvh54DddQQ-zXVXwKI57lhi1e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1857283" cy="1368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7265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2278</Words>
  <Application>Microsoft Office PowerPoint</Application>
  <PresentationFormat>Bildschirmpräsentation (4:3)</PresentationFormat>
  <Paragraphs>394</Paragraphs>
  <Slides>41</Slides>
  <Notes>7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3" baseType="lpstr">
      <vt:lpstr>Larissa-Design</vt:lpstr>
      <vt:lpstr>Diagramm</vt:lpstr>
      <vt:lpstr>Folie 1</vt:lpstr>
      <vt:lpstr>Kardiovaskuläre Mortalität in Deutschland</vt:lpstr>
      <vt:lpstr>Folie 3</vt:lpstr>
      <vt:lpstr>Folie 4</vt:lpstr>
      <vt:lpstr>Folie 5</vt:lpstr>
      <vt:lpstr>Die Herzkranzgefäße     Erregungsleitungssystem</vt:lpstr>
      <vt:lpstr>Koronare Herzerkrankungen</vt:lpstr>
      <vt:lpstr>Frauenherzen, Männerherzen was ist gleich, was ist anders bei der KHK?</vt:lpstr>
      <vt:lpstr>Epidemiologie: die Rolle der Hormone </vt:lpstr>
      <vt:lpstr> Der Herzinfarkt bei Frauen </vt:lpstr>
      <vt:lpstr>Risikofaktoren</vt:lpstr>
      <vt:lpstr>Risikofaktoren </vt:lpstr>
      <vt:lpstr>Emotionaler Stress als Infarktauslöser spielt bei Frauen eine größere Rolle als bei Männern</vt:lpstr>
      <vt:lpstr>Adipositas</vt:lpstr>
      <vt:lpstr>Nikotinabusus</vt:lpstr>
      <vt:lpstr>Geschlechterspezifische Aspekte bei der Diagnostik der KHK</vt:lpstr>
      <vt:lpstr>Koronarerkrankungen bei Männern und Frauen</vt:lpstr>
      <vt:lpstr>Frauen haben 2 mal so oft offene Gefässe beim akuten Koronarsyndrom wie Männer</vt:lpstr>
      <vt:lpstr>Arzneimittelmetabolismus</vt:lpstr>
      <vt:lpstr>Digitalisstudie</vt:lpstr>
      <vt:lpstr>Höhere Frühsterblichkeit der jungen Frauen am Myokardinfarkt</vt:lpstr>
      <vt:lpstr>Rückgang der Infarktsterblichkeit in allen Altersgruppen</vt:lpstr>
      <vt:lpstr>Das Yentl Syndrom</vt:lpstr>
      <vt:lpstr>Herzbypassoperation</vt:lpstr>
      <vt:lpstr>Koronarchirurgie bei Frauen und Männern</vt:lpstr>
      <vt:lpstr>Aortokoronare Bypasschirurgie</vt:lpstr>
      <vt:lpstr>Aortokoronare Bypasschirurgie</vt:lpstr>
      <vt:lpstr>Präoperatives Risikoprofil</vt:lpstr>
      <vt:lpstr>     Präoperatives Risikoprofil</vt:lpstr>
      <vt:lpstr>Graft-Gewinnung für die Herzbypassoperation</vt:lpstr>
      <vt:lpstr>Koronarmorphologie</vt:lpstr>
      <vt:lpstr>Gender related Mortalität depending on the operative Procedure</vt:lpstr>
      <vt:lpstr>Postoperative Aspekte bei den Frauen</vt:lpstr>
      <vt:lpstr>Rehabilitation </vt:lpstr>
      <vt:lpstr>Langzeitüberleben nach Revaskularisation</vt:lpstr>
      <vt:lpstr>Ziele und Aufgaben</vt:lpstr>
      <vt:lpstr>Folie 37</vt:lpstr>
      <vt:lpstr>Schwangerschaft ein KHK Frühbelastungstest?</vt:lpstr>
      <vt:lpstr>Aktualisierung der Richtlinien für die Prävention von kardiovaskulären Erkrankungen bei den Frauen 2011  American Heart Association</vt:lpstr>
      <vt:lpstr>Folie 40</vt:lpstr>
      <vt:lpstr>Danke für Ihre Aufmerksamkeit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niki</dc:creator>
  <cp:lastModifiedBy>niki</cp:lastModifiedBy>
  <cp:revision>471</cp:revision>
  <dcterms:created xsi:type="dcterms:W3CDTF">2010-03-20T07:39:04Z</dcterms:created>
  <dcterms:modified xsi:type="dcterms:W3CDTF">2013-06-09T16:01:53Z</dcterms:modified>
</cp:coreProperties>
</file>