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61"/>
  </p:notesMasterIdLst>
  <p:sldIdLst>
    <p:sldId id="256" r:id="rId2"/>
    <p:sldId id="266" r:id="rId3"/>
    <p:sldId id="258" r:id="rId4"/>
    <p:sldId id="819" r:id="rId5"/>
    <p:sldId id="820" r:id="rId6"/>
    <p:sldId id="715" r:id="rId7"/>
    <p:sldId id="821" r:id="rId8"/>
    <p:sldId id="832" r:id="rId9"/>
    <p:sldId id="822" r:id="rId10"/>
    <p:sldId id="823" r:id="rId11"/>
    <p:sldId id="831" r:id="rId12"/>
    <p:sldId id="862" r:id="rId13"/>
    <p:sldId id="852" r:id="rId14"/>
    <p:sldId id="863" r:id="rId15"/>
    <p:sldId id="853" r:id="rId16"/>
    <p:sldId id="829" r:id="rId17"/>
    <p:sldId id="828" r:id="rId18"/>
    <p:sldId id="762" r:id="rId19"/>
    <p:sldId id="865" r:id="rId20"/>
    <p:sldId id="805" r:id="rId21"/>
    <p:sldId id="830" r:id="rId22"/>
    <p:sldId id="806" r:id="rId23"/>
    <p:sldId id="866" r:id="rId24"/>
    <p:sldId id="808" r:id="rId25"/>
    <p:sldId id="873" r:id="rId26"/>
    <p:sldId id="810" r:id="rId27"/>
    <p:sldId id="833" r:id="rId28"/>
    <p:sldId id="834" r:id="rId29"/>
    <p:sldId id="854" r:id="rId30"/>
    <p:sldId id="825" r:id="rId31"/>
    <p:sldId id="835" r:id="rId32"/>
    <p:sldId id="838" r:id="rId33"/>
    <p:sldId id="814" r:id="rId34"/>
    <p:sldId id="827" r:id="rId35"/>
    <p:sldId id="836" r:id="rId36"/>
    <p:sldId id="811" r:id="rId37"/>
    <p:sldId id="837" r:id="rId38"/>
    <p:sldId id="683" r:id="rId39"/>
    <p:sldId id="842" r:id="rId40"/>
    <p:sldId id="841" r:id="rId41"/>
    <p:sldId id="867" r:id="rId42"/>
    <p:sldId id="843" r:id="rId43"/>
    <p:sldId id="868" r:id="rId44"/>
    <p:sldId id="869" r:id="rId45"/>
    <p:sldId id="870" r:id="rId46"/>
    <p:sldId id="839" r:id="rId47"/>
    <p:sldId id="857" r:id="rId48"/>
    <p:sldId id="858" r:id="rId49"/>
    <p:sldId id="859" r:id="rId50"/>
    <p:sldId id="860" r:id="rId51"/>
    <p:sldId id="861" r:id="rId52"/>
    <p:sldId id="851" r:id="rId53"/>
    <p:sldId id="817" r:id="rId54"/>
    <p:sldId id="818" r:id="rId55"/>
    <p:sldId id="871" r:id="rId56"/>
    <p:sldId id="864" r:id="rId57"/>
    <p:sldId id="655" r:id="rId58"/>
    <p:sldId id="872" r:id="rId59"/>
    <p:sldId id="29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2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5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44"/>
  </p:normalViewPr>
  <p:slideViewPr>
    <p:cSldViewPr snapToGrid="0">
      <p:cViewPr varScale="1">
        <p:scale>
          <a:sx n="124" d="100"/>
          <a:sy n="124" d="100"/>
        </p:scale>
        <p:origin x="720" y="176"/>
      </p:cViewPr>
      <p:guideLst>
        <p:guide orient="horz" pos="1003"/>
        <p:guide pos="249"/>
      </p:guideLst>
    </p:cSldViewPr>
  </p:slideViewPr>
  <p:outlineViewPr>
    <p:cViewPr>
      <p:scale>
        <a:sx n="33" d="100"/>
        <a:sy n="33" d="100"/>
      </p:scale>
      <p:origin x="0" y="-59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1ED63-83AC-EB4B-8821-E01790B7428D}" type="datetimeFigureOut">
              <a:rPr lang="de-DE" smtClean="0"/>
              <a:t>02.06.23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FEA33-0DD1-B940-BAEA-072C79C66E2D}" type="slidenum">
              <a:rPr lang="de-DE" smtClean="0"/>
              <a:t>‹Nr.›</a:t>
            </a:fld>
            <a:endParaRPr lang="de-DE"/>
          </a:p>
        </p:txBody>
      </p:sp>
    </p:spTree>
    <p:extLst>
      <p:ext uri="{BB962C8B-B14F-4D97-AF65-F5344CB8AC3E}">
        <p14:creationId xmlns:p14="http://schemas.microsoft.com/office/powerpoint/2010/main" val="366372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fs.de/SharedDocs/Glossareintraege/DE/E/exposition.html;jsessionid=74FDC7BD57B2042822F2B1AAE70E8B28.2_cid391?view=renderHel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Epidemiologische Studien sind Beobachtungsstudien am Menschen unter realen Umweltbedingungen. Sie unterscheiden sich damit grundlegend von experimentellen Studien, in denen Versuchspersonen zufällig (randomisiert) und unter kontrollierten Laborbedingungen einer </a:t>
            </a:r>
            <a:r>
              <a:rPr lang="de-DE" dirty="0">
                <a:hlinkClick r:id="rId3" tooltip="Exposition (Öffnet neues Fenster)"/>
              </a:rPr>
              <a:t>Exposition</a:t>
            </a:r>
            <a:r>
              <a:rPr lang="de-DE" dirty="0"/>
              <a:t> ausgesetzt werden. (Quelle: BfS)</a:t>
            </a:r>
          </a:p>
        </p:txBody>
      </p:sp>
      <p:sp>
        <p:nvSpPr>
          <p:cNvPr id="4" name="Foliennummernplatzhalter 3"/>
          <p:cNvSpPr>
            <a:spLocks noGrp="1"/>
          </p:cNvSpPr>
          <p:nvPr>
            <p:ph type="sldNum" sz="quarter" idx="5"/>
          </p:nvPr>
        </p:nvSpPr>
        <p:spPr/>
        <p:txBody>
          <a:bodyPr/>
          <a:lstStyle/>
          <a:p>
            <a:fld id="{D37FEA33-0DD1-B940-BAEA-072C79C66E2D}" type="slidenum">
              <a:rPr lang="de-DE" smtClean="0"/>
              <a:t>13</a:t>
            </a:fld>
            <a:endParaRPr lang="de-DE"/>
          </a:p>
        </p:txBody>
      </p:sp>
    </p:spTree>
    <p:extLst>
      <p:ext uri="{BB962C8B-B14F-4D97-AF65-F5344CB8AC3E}">
        <p14:creationId xmlns:p14="http://schemas.microsoft.com/office/powerpoint/2010/main" val="322989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7FEA33-0DD1-B940-BAEA-072C79C66E2D}" type="slidenum">
              <a:rPr lang="de-DE" smtClean="0"/>
              <a:t>46</a:t>
            </a:fld>
            <a:endParaRPr lang="de-DE"/>
          </a:p>
        </p:txBody>
      </p:sp>
    </p:spTree>
    <p:extLst>
      <p:ext uri="{BB962C8B-B14F-4D97-AF65-F5344CB8AC3E}">
        <p14:creationId xmlns:p14="http://schemas.microsoft.com/office/powerpoint/2010/main" val="134519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7FEA33-0DD1-B940-BAEA-072C79C66E2D}" type="slidenum">
              <a:rPr lang="de-DE" smtClean="0"/>
              <a:t>51</a:t>
            </a:fld>
            <a:endParaRPr lang="de-DE"/>
          </a:p>
        </p:txBody>
      </p:sp>
    </p:spTree>
    <p:extLst>
      <p:ext uri="{BB962C8B-B14F-4D97-AF65-F5344CB8AC3E}">
        <p14:creationId xmlns:p14="http://schemas.microsoft.com/office/powerpoint/2010/main" val="165879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de-DE"/>
              <a:t>12.06.2023</a:t>
            </a:r>
            <a:endParaRPr lang="en-US"/>
          </a:p>
        </p:txBody>
      </p:sp>
      <p:sp>
        <p:nvSpPr>
          <p:cNvPr id="5" name="Footer Placeholder 4"/>
          <p:cNvSpPr>
            <a:spLocks noGrp="1"/>
          </p:cNvSpPr>
          <p:nvPr>
            <p:ph type="ftr" sz="quarter" idx="11"/>
          </p:nvPr>
        </p:nvSpPr>
        <p:spPr/>
        <p:txBody>
          <a:bodyPr/>
          <a:lstStyle/>
          <a:p>
            <a:pPr algn="r"/>
            <a:r>
              <a:rPr lang="en-US"/>
              <a:t>Dr. Astrid Gießler</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de-DE"/>
              <a:t>12.06.2023</a:t>
            </a:r>
            <a:endParaRPr lang="en-US"/>
          </a:p>
        </p:txBody>
      </p:sp>
      <p:sp>
        <p:nvSpPr>
          <p:cNvPr id="5" name="Footer Placeholder 4"/>
          <p:cNvSpPr>
            <a:spLocks noGrp="1"/>
          </p:cNvSpPr>
          <p:nvPr>
            <p:ph type="ftr" sz="quarter" idx="11"/>
          </p:nvPr>
        </p:nvSpPr>
        <p:spPr/>
        <p:txBody>
          <a:bodyPr/>
          <a:lstStyle/>
          <a:p>
            <a:pPr algn="r"/>
            <a:r>
              <a:rPr lang="en-US"/>
              <a:t>Dr. Astrid Gießler</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de-DE"/>
              <a:t>12.06.2023</a:t>
            </a:r>
            <a:endParaRPr lang="en-US"/>
          </a:p>
        </p:txBody>
      </p:sp>
      <p:sp>
        <p:nvSpPr>
          <p:cNvPr id="5" name="Footer Placeholder 4"/>
          <p:cNvSpPr>
            <a:spLocks noGrp="1"/>
          </p:cNvSpPr>
          <p:nvPr>
            <p:ph type="ftr" sz="quarter" idx="11"/>
          </p:nvPr>
        </p:nvSpPr>
        <p:spPr/>
        <p:txBody>
          <a:bodyPr/>
          <a:lstStyle/>
          <a:p>
            <a:pPr algn="r"/>
            <a:r>
              <a:rPr lang="en-US"/>
              <a:t>Dr. Astrid Gießler</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de-DE"/>
              <a:t>12.06.2023</a:t>
            </a:r>
            <a:endParaRPr lang="en-US" dirty="0"/>
          </a:p>
        </p:txBody>
      </p:sp>
      <p:sp>
        <p:nvSpPr>
          <p:cNvPr id="5" name="Footer Placeholder 4"/>
          <p:cNvSpPr>
            <a:spLocks noGrp="1"/>
          </p:cNvSpPr>
          <p:nvPr>
            <p:ph type="ftr" sz="quarter" idx="11"/>
          </p:nvPr>
        </p:nvSpPr>
        <p:spPr/>
        <p:txBody>
          <a:bodyPr/>
          <a:lstStyle/>
          <a:p>
            <a:pPr algn="r"/>
            <a:r>
              <a:rPr lang="en-US"/>
              <a:t>Dr. Astrid Gießler</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de-DE"/>
              <a:t>12.06.2023</a:t>
            </a:r>
            <a:endParaRPr lang="en-US"/>
          </a:p>
        </p:txBody>
      </p:sp>
      <p:sp>
        <p:nvSpPr>
          <p:cNvPr id="5" name="Footer Placeholder 4"/>
          <p:cNvSpPr>
            <a:spLocks noGrp="1"/>
          </p:cNvSpPr>
          <p:nvPr>
            <p:ph type="ftr" sz="quarter" idx="11"/>
          </p:nvPr>
        </p:nvSpPr>
        <p:spPr/>
        <p:txBody>
          <a:bodyPr/>
          <a:lstStyle/>
          <a:p>
            <a:pPr algn="r"/>
            <a:r>
              <a:rPr lang="en-US"/>
              <a:t>Dr. Astrid Gießler</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de-DE"/>
              <a:t>12.06.2023</a:t>
            </a:r>
            <a:endParaRPr lang="en-US"/>
          </a:p>
        </p:txBody>
      </p:sp>
      <p:sp>
        <p:nvSpPr>
          <p:cNvPr id="6" name="Footer Placeholder 5"/>
          <p:cNvSpPr>
            <a:spLocks noGrp="1"/>
          </p:cNvSpPr>
          <p:nvPr>
            <p:ph type="ftr" sz="quarter" idx="11"/>
          </p:nvPr>
        </p:nvSpPr>
        <p:spPr/>
        <p:txBody>
          <a:bodyPr/>
          <a:lstStyle/>
          <a:p>
            <a:pPr algn="r"/>
            <a:r>
              <a:rPr lang="en-US"/>
              <a:t>Dr. Astrid Gießler</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de-DE"/>
              <a:t>12.06.2023</a:t>
            </a:r>
            <a:endParaRPr lang="en-US"/>
          </a:p>
        </p:txBody>
      </p:sp>
      <p:sp>
        <p:nvSpPr>
          <p:cNvPr id="8" name="Footer Placeholder 7"/>
          <p:cNvSpPr>
            <a:spLocks noGrp="1"/>
          </p:cNvSpPr>
          <p:nvPr>
            <p:ph type="ftr" sz="quarter" idx="11"/>
          </p:nvPr>
        </p:nvSpPr>
        <p:spPr/>
        <p:txBody>
          <a:bodyPr/>
          <a:lstStyle/>
          <a:p>
            <a:pPr algn="r"/>
            <a:r>
              <a:rPr lang="en-US"/>
              <a:t>Dr. Astrid Gießler</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‹Nr.›</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de-DE"/>
              <a:t>12.06.2023</a:t>
            </a:r>
            <a:endParaRPr lang="en-US"/>
          </a:p>
        </p:txBody>
      </p:sp>
      <p:sp>
        <p:nvSpPr>
          <p:cNvPr id="4" name="Footer Placeholder 3"/>
          <p:cNvSpPr>
            <a:spLocks noGrp="1"/>
          </p:cNvSpPr>
          <p:nvPr>
            <p:ph type="ftr" sz="quarter" idx="11"/>
          </p:nvPr>
        </p:nvSpPr>
        <p:spPr/>
        <p:txBody>
          <a:bodyPr/>
          <a:lstStyle/>
          <a:p>
            <a:pPr algn="r"/>
            <a:r>
              <a:rPr lang="en-US"/>
              <a:t>Dr. Astrid Gießler</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12.06.2023</a:t>
            </a:r>
            <a:endParaRPr lang="en-US"/>
          </a:p>
        </p:txBody>
      </p:sp>
      <p:sp>
        <p:nvSpPr>
          <p:cNvPr id="3" name="Footer Placeholder 2"/>
          <p:cNvSpPr>
            <a:spLocks noGrp="1"/>
          </p:cNvSpPr>
          <p:nvPr>
            <p:ph type="ftr" sz="quarter" idx="11"/>
          </p:nvPr>
        </p:nvSpPr>
        <p:spPr/>
        <p:txBody>
          <a:bodyPr/>
          <a:lstStyle/>
          <a:p>
            <a:pPr algn="r"/>
            <a:r>
              <a:rPr lang="en-US"/>
              <a:t>Dr. Astrid Gießler</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de-DE"/>
              <a:t>12.06.2023</a:t>
            </a:r>
            <a:endParaRPr lang="en-US" dirty="0"/>
          </a:p>
        </p:txBody>
      </p:sp>
      <p:sp>
        <p:nvSpPr>
          <p:cNvPr id="6" name="Footer Placeholder 5"/>
          <p:cNvSpPr>
            <a:spLocks noGrp="1"/>
          </p:cNvSpPr>
          <p:nvPr>
            <p:ph type="ftr" sz="quarter" idx="11"/>
          </p:nvPr>
        </p:nvSpPr>
        <p:spPr>
          <a:xfrm>
            <a:off x="3843068" y="18288"/>
            <a:ext cx="4114800" cy="329184"/>
          </a:xfrm>
        </p:spPr>
        <p:txBody>
          <a:bodyPr/>
          <a:lstStyle/>
          <a:p>
            <a:pPr algn="r"/>
            <a:r>
              <a:rPr lang="en-US" dirty="0"/>
              <a:t>Dr. Astrid </a:t>
            </a:r>
            <a:r>
              <a:rPr lang="en-US" dirty="0" err="1"/>
              <a:t>Gießler</a:t>
            </a:r>
            <a:endParaRPr lang="en-US" dirty="0"/>
          </a:p>
        </p:txBody>
      </p:sp>
      <p:sp>
        <p:nvSpPr>
          <p:cNvPr id="7" name="Slide Number Placeholder 6"/>
          <p:cNvSpPr>
            <a:spLocks noGrp="1"/>
          </p:cNvSpPr>
          <p:nvPr>
            <p:ph type="sldNum" sz="quarter" idx="12"/>
          </p:nvPr>
        </p:nvSpPr>
        <p:spPr>
          <a:xfrm>
            <a:off x="8077200" y="18288"/>
            <a:ext cx="1066800" cy="329184"/>
          </a:xfrm>
        </p:spPr>
        <p:txBody>
          <a:bodyPr/>
          <a:lstStyle/>
          <a:p>
            <a:fld id="{0CFEC368-1D7A-4F81-ABF6-AE0E36BAF64C}" type="slidenum">
              <a:rPr lang="en-US" smtClean="0"/>
              <a:pPr/>
              <a:t>‹Nr.›</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de-DE"/>
              <a:t>12.06.2023</a:t>
            </a:r>
            <a:endParaRPr lang="en-US"/>
          </a:p>
        </p:txBody>
      </p:sp>
      <p:sp>
        <p:nvSpPr>
          <p:cNvPr id="6" name="Footer Placeholder 5"/>
          <p:cNvSpPr>
            <a:spLocks noGrp="1"/>
          </p:cNvSpPr>
          <p:nvPr>
            <p:ph type="ftr" sz="quarter" idx="11"/>
          </p:nvPr>
        </p:nvSpPr>
        <p:spPr/>
        <p:txBody>
          <a:bodyPr/>
          <a:lstStyle/>
          <a:p>
            <a:pPr algn="r"/>
            <a:r>
              <a:rPr lang="en-US"/>
              <a:t>Dr. Astrid Gießler</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de-DE"/>
              <a:t>12.06.2023</a:t>
            </a:r>
            <a:endParaRPr lang="en-US" dirty="0"/>
          </a:p>
        </p:txBody>
      </p:sp>
      <p:sp>
        <p:nvSpPr>
          <p:cNvPr id="5" name="Footer Placeholder 4"/>
          <p:cNvSpPr>
            <a:spLocks noGrp="1"/>
          </p:cNvSpPr>
          <p:nvPr>
            <p:ph type="ftr" sz="quarter" idx="3"/>
          </p:nvPr>
        </p:nvSpPr>
        <p:spPr>
          <a:xfrm>
            <a:off x="3789871" y="10963"/>
            <a:ext cx="4626767"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Dr. Astrid </a:t>
            </a:r>
            <a:r>
              <a:rPr lang="en-US" dirty="0" err="1"/>
              <a:t>Gießler</a:t>
            </a:r>
            <a:endParaRPr lang="en-US" dirty="0"/>
          </a:p>
        </p:txBody>
      </p:sp>
      <p:sp>
        <p:nvSpPr>
          <p:cNvPr id="6" name="Slide Number Placeholder 5"/>
          <p:cNvSpPr>
            <a:spLocks noGrp="1"/>
          </p:cNvSpPr>
          <p:nvPr>
            <p:ph type="sldNum" sz="quarter" idx="4"/>
          </p:nvPr>
        </p:nvSpPr>
        <p:spPr>
          <a:xfrm>
            <a:off x="8416639" y="19824"/>
            <a:ext cx="540322"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uzer.de/outb/https:/lexparency.de/eu/32017R0746/TOC/latest" TargetMode="External"/><Relationship Id="rId2" Type="http://schemas.openxmlformats.org/officeDocument/2006/relationships/hyperlink" Target="https://www.buzer.de/outb/https:/lexparency.de/eu/32017R0745/TOC/late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zentrale-ethikkommission.de/stellungnahmen/entscheidungsunterstuetzung-aerztlicher-taetigkeit-durch-kuenstliche-intelligenz" TargetMode="External"/><Relationship Id="rId2" Type="http://schemas.openxmlformats.org/officeDocument/2006/relationships/hyperlink" Target="https://www.zentrale-ethikkommission.de/stellungnahmen/behandlungsdaten-2022" TargetMode="External"/><Relationship Id="rId1" Type="http://schemas.openxmlformats.org/officeDocument/2006/relationships/slideLayout" Target="../slideLayouts/slideLayout2.xml"/><Relationship Id="rId4" Type="http://schemas.openxmlformats.org/officeDocument/2006/relationships/hyperlink" Target="https://www.zentrale-ethikkommission.de/stellungnahmen/hinweise-und-empfehlungen-zum-umgang-mit-vorsorgevollmachten-und-patientenverfuegungen-im-aerztlichen-alltag"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sz="2800" cap="none" dirty="0" err="1">
                <a:latin typeface="Calibri" panose="020F0502020204030204" pitchFamily="34" charset="0"/>
                <a:cs typeface="Calibri" panose="020F0502020204030204" pitchFamily="34" charset="0"/>
              </a:rPr>
              <a:t>Good</a:t>
            </a:r>
            <a:r>
              <a:rPr lang="de-DE" sz="2800" cap="none" dirty="0">
                <a:latin typeface="Calibri" panose="020F0502020204030204" pitchFamily="34" charset="0"/>
                <a:cs typeface="Calibri" panose="020F0502020204030204" pitchFamily="34" charset="0"/>
              </a:rPr>
              <a:t> Clinical Practice Workshop </a:t>
            </a:r>
            <a:br>
              <a:rPr lang="de-DE" sz="2800" cap="none" dirty="0">
                <a:latin typeface="Calibri" panose="020F0502020204030204" pitchFamily="34" charset="0"/>
                <a:cs typeface="Calibri" panose="020F0502020204030204" pitchFamily="34" charset="0"/>
              </a:rPr>
            </a:br>
            <a:r>
              <a:rPr lang="de-DE" sz="2800" cap="none" dirty="0">
                <a:latin typeface="Calibri" panose="020F0502020204030204" pitchFamily="34" charset="0"/>
                <a:cs typeface="Calibri" panose="020F0502020204030204" pitchFamily="34" charset="0"/>
              </a:rPr>
              <a:t>der Ethikkommission Neubrandenburg</a:t>
            </a:r>
            <a:endParaRPr lang="en-US" sz="2800" cap="none"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85800" y="3505200"/>
            <a:ext cx="7848600" cy="1981200"/>
          </a:xfrm>
        </p:spPr>
        <p:txBody>
          <a:bodyPr>
            <a:normAutofit/>
          </a:bodyPr>
          <a:lstStyle/>
          <a:p>
            <a:r>
              <a:rPr lang="en-US" sz="1800" dirty="0">
                <a:latin typeface="Calibri" panose="020F0502020204030204" pitchFamily="34" charset="0"/>
                <a:cs typeface="Calibri" panose="020F0502020204030204" pitchFamily="34" charset="0"/>
              </a:rPr>
              <a:t> Neubrandenburg, 12.06.2023</a:t>
            </a:r>
          </a:p>
          <a:p>
            <a:endParaRPr lang="en-US" dirty="0"/>
          </a:p>
          <a:p>
            <a:endParaRPr lang="en-US" dirty="0"/>
          </a:p>
          <a:p>
            <a:endParaRPr lang="en-US" dirty="0"/>
          </a:p>
        </p:txBody>
      </p:sp>
    </p:spTree>
    <p:extLst>
      <p:ext uri="{BB962C8B-B14F-4D97-AF65-F5344CB8AC3E}">
        <p14:creationId xmlns:p14="http://schemas.microsoft.com/office/powerpoint/2010/main" val="18213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pPr lvl="0">
              <a:lnSpc>
                <a:spcPct val="150000"/>
              </a:lnSpc>
              <a:spcBef>
                <a:spcPts val="0"/>
              </a:spcBef>
              <a:buClr>
                <a:schemeClr val="tx2"/>
              </a:buClr>
              <a:buSzPct val="100000"/>
            </a:pPr>
            <a:r>
              <a:rPr lang="de-DE" sz="2800" dirty="0">
                <a:solidFill>
                  <a:schemeClr val="tx2"/>
                </a:solidFill>
                <a:latin typeface="Calibri" panose="020F0502020204030204" pitchFamily="34" charset="0"/>
                <a:cs typeface="Calibri" panose="020F0502020204030204" pitchFamily="34" charset="0"/>
              </a:rPr>
              <a:t>Forschungsethikkommission: Hintergrund (1)</a:t>
            </a:r>
          </a:p>
        </p:txBody>
      </p:sp>
      <p:sp>
        <p:nvSpPr>
          <p:cNvPr id="3" name="Inhaltsplatzhalter 2"/>
          <p:cNvSpPr>
            <a:spLocks noGrp="1"/>
          </p:cNvSpPr>
          <p:nvPr>
            <p:ph idx="1"/>
          </p:nvPr>
        </p:nvSpPr>
        <p:spPr>
          <a:xfrm>
            <a:off x="431799" y="1592263"/>
            <a:ext cx="8255001" cy="4808537"/>
          </a:xfrm>
        </p:spPr>
        <p:txBody>
          <a:bodyPr rtlCol="0">
            <a:noAutofit/>
          </a:bodyPr>
          <a:lstStyle/>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Richtlinien / Gesetze, die eine ethische Beratung von Forschungsvorhaben von einer Ethikkommission verlangen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viele Journale / Zeitschriften verlangen ein Ethikvotum, damit eine Publikation veröffentlicht wird</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Universitäten / Hochschulen machen für Studien inhaltliche Vorgaben bzw. verlangen EK-Votum</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öffentliche Geldgeber (z.B. Deutsche Forschungsgemeinschaft (DFG), Bundesministerium für Bildung und Forschung (BMBF)) verlangen Ethikvotum für Forschungsvorhaben, die sie bewilligen</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DFG:</a:t>
            </a: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„Ist die Durchführung von Untersuchungen am Menschen, an identifizierbarem menschlichem Material oder an identifizierbaren Daten geplant, so ist im Grundsatz die Stellungnahme der örtlich zuständigen Ethikkommission erforderlich. Dieser allgemeine Grundsatz wird im Folgenden für unterschiedliche Bereiche der Sozial-, Verhaltens- und Geisteswissenschaften gemäß dem in den Fächern erreichten Diskussionsstand weiter spezifiziert.“</a:t>
            </a:r>
            <a:endParaRPr lang="de-DE" sz="14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None/>
            </a:pPr>
            <a:r>
              <a:rPr lang="de-DE" sz="1200" dirty="0">
                <a:solidFill>
                  <a:schemeClr val="accent1">
                    <a:lumMod val="50000"/>
                  </a:schemeClr>
                </a:solidFill>
                <a:latin typeface="Calibri" panose="020F0502020204030204" pitchFamily="34" charset="0"/>
                <a:cs typeface="Calibri" panose="020F0502020204030204" pitchFamily="34" charset="0"/>
              </a:rPr>
              <a:t>Quelle: Homepage DFG</a:t>
            </a:r>
          </a:p>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10</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26294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pPr lvl="0">
              <a:lnSpc>
                <a:spcPct val="150000"/>
              </a:lnSpc>
              <a:spcBef>
                <a:spcPts val="0"/>
              </a:spcBef>
              <a:buClr>
                <a:schemeClr val="tx2"/>
              </a:buClr>
              <a:buSzPct val="100000"/>
            </a:pPr>
            <a:r>
              <a:rPr lang="de-DE" sz="2800" dirty="0">
                <a:solidFill>
                  <a:schemeClr val="tx2"/>
                </a:solidFill>
                <a:latin typeface="Calibri" panose="020F0502020204030204" pitchFamily="34" charset="0"/>
                <a:cs typeface="Calibri" panose="020F0502020204030204" pitchFamily="34" charset="0"/>
              </a:rPr>
              <a:t>                                                                                          DFG</a:t>
            </a:r>
          </a:p>
        </p:txBody>
      </p:sp>
      <p:pic>
        <p:nvPicPr>
          <p:cNvPr id="7" name="Inhaltsplatzhalter 6" descr="Ein Bild, das Text, Screenshot, Schrift, Dokument enthält.&#10;&#10;Automatisch generierte Beschreibung">
            <a:extLst>
              <a:ext uri="{FF2B5EF4-FFF2-40B4-BE49-F238E27FC236}">
                <a16:creationId xmlns:a16="http://schemas.microsoft.com/office/drawing/2014/main" id="{5F7F245F-FE30-E1EB-6F41-93D83C1157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03" y="546847"/>
            <a:ext cx="5392431" cy="3952616"/>
          </a:xfrm>
        </p:spPr>
      </p:pic>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11</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pic>
        <p:nvPicPr>
          <p:cNvPr id="9" name="Grafik 8" descr="Ein Bild, das Text, Screenshot, Schrift, Dokument enthält.&#10;&#10;Automatisch generierte Beschreibung">
            <a:extLst>
              <a:ext uri="{FF2B5EF4-FFF2-40B4-BE49-F238E27FC236}">
                <a16:creationId xmlns:a16="http://schemas.microsoft.com/office/drawing/2014/main" id="{21D554E1-0F14-BBE9-7EC3-53750060C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199" y="3673514"/>
            <a:ext cx="4787297" cy="3082107"/>
          </a:xfrm>
          <a:prstGeom prst="rect">
            <a:avLst/>
          </a:prstGeom>
        </p:spPr>
      </p:pic>
    </p:spTree>
    <p:extLst>
      <p:ext uri="{BB962C8B-B14F-4D97-AF65-F5344CB8AC3E}">
        <p14:creationId xmlns:p14="http://schemas.microsoft.com/office/powerpoint/2010/main" val="109631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pPr lvl="0">
              <a:lnSpc>
                <a:spcPct val="150000"/>
              </a:lnSpc>
              <a:spcBef>
                <a:spcPts val="0"/>
              </a:spcBef>
              <a:buClr>
                <a:schemeClr val="tx2"/>
              </a:buClr>
              <a:buSzPct val="100000"/>
            </a:pPr>
            <a:r>
              <a:rPr lang="de-DE" sz="2800" dirty="0">
                <a:solidFill>
                  <a:schemeClr val="tx2"/>
                </a:solidFill>
                <a:latin typeface="Calibri" panose="020F0502020204030204" pitchFamily="34" charset="0"/>
                <a:cs typeface="Calibri" panose="020F0502020204030204" pitchFamily="34" charset="0"/>
              </a:rPr>
              <a:t>Forschungsethikkommission: Hintergrund (2)</a:t>
            </a:r>
          </a:p>
        </p:txBody>
      </p:sp>
      <p:sp>
        <p:nvSpPr>
          <p:cNvPr id="3" name="Inhaltsplatzhalter 2"/>
          <p:cNvSpPr>
            <a:spLocks noGrp="1"/>
          </p:cNvSpPr>
          <p:nvPr>
            <p:ph idx="1"/>
          </p:nvPr>
        </p:nvSpPr>
        <p:spPr>
          <a:xfrm>
            <a:off x="431799" y="1592263"/>
            <a:ext cx="8255001" cy="4808537"/>
          </a:xfrm>
        </p:spPr>
        <p:txBody>
          <a:bodyPr rtlCol="0">
            <a:noAutofit/>
          </a:bodyPr>
          <a:lstStyle/>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als Forderungen nach EK-Voten immer lauter wurden, gab es keine / kaum EK, außer den medizinischen EK</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Med. EK bei LÄK: zuständig für Ärzte </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Med. EK an Universitäten bzw. med. Fachbereichen: nur für diese zuständig, </a:t>
            </a: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viele haben sich dann bereit erklärt, ihre „Zuständigkeit“ zu erweitern</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und andere, verschiedenste, „zuständige“ EK wurden gebildet</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Med. EK:</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seit 1983 Arbeitskreis Med. EK (Verein)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bewerten ca. 50 % klinische Prüfungen mit Arzneimitteln und Medizinprodukten nach Europäischen Verordnungen und AMG und MPDG und beraten ca. 50 % Studien nach Berufsordnung für Ärzte bzw. Forschungsvorhaben nach Vorgaben der Universität</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viele Musterdokumente auf Homepage</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12</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170730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fontScale="90000"/>
          </a:bodyPr>
          <a:lstStyle/>
          <a:p>
            <a:pPr lvl="0">
              <a:lnSpc>
                <a:spcPct val="150000"/>
              </a:lnSpc>
              <a:spcBef>
                <a:spcPts val="0"/>
              </a:spcBef>
              <a:buClr>
                <a:schemeClr val="tx2"/>
              </a:buClr>
              <a:buSzPct val="100000"/>
            </a:pPr>
            <a:r>
              <a:rPr lang="de-DE" sz="2800" dirty="0">
                <a:solidFill>
                  <a:schemeClr val="tx2"/>
                </a:solidFill>
                <a:latin typeface="Calibri" panose="020F0502020204030204" pitchFamily="34" charset="0"/>
                <a:cs typeface="Calibri" panose="020F0502020204030204" pitchFamily="34" charset="0"/>
              </a:rPr>
              <a:t>Beispiel für Abfrage, ob EK-Votum notwendig aus Frankfurt (1)</a:t>
            </a:r>
          </a:p>
        </p:txBody>
      </p:sp>
      <p:pic>
        <p:nvPicPr>
          <p:cNvPr id="7" name="Inhaltsplatzhalter 6" descr="Ein Bild, das Text, Screenshot, Schrift, Zahl enthält.&#10;&#10;Automatisch generierte Beschreibung">
            <a:extLst>
              <a:ext uri="{FF2B5EF4-FFF2-40B4-BE49-F238E27FC236}">
                <a16:creationId xmlns:a16="http://schemas.microsoft.com/office/drawing/2014/main" id="{B3AEED24-EBF8-DFA9-55EF-D3856F2DA9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3606" y="1592263"/>
            <a:ext cx="6076540" cy="5080386"/>
          </a:xfrm>
        </p:spPr>
      </p:pic>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13</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4144065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fontScale="90000"/>
          </a:bodyPr>
          <a:lstStyle/>
          <a:p>
            <a:pPr lvl="0">
              <a:lnSpc>
                <a:spcPct val="150000"/>
              </a:lnSpc>
              <a:spcBef>
                <a:spcPts val="0"/>
              </a:spcBef>
              <a:buClr>
                <a:schemeClr val="tx2"/>
              </a:buClr>
              <a:buSzPct val="100000"/>
            </a:pPr>
            <a:r>
              <a:rPr lang="de-DE" sz="2800" dirty="0">
                <a:solidFill>
                  <a:schemeClr val="tx2"/>
                </a:solidFill>
                <a:latin typeface="Calibri" panose="020F0502020204030204" pitchFamily="34" charset="0"/>
                <a:cs typeface="Calibri" panose="020F0502020204030204" pitchFamily="34" charset="0"/>
              </a:rPr>
              <a:t>Beispiel für Abfrage, ob EK-Votum notwendig aus Frankfurt (2)</a:t>
            </a:r>
          </a:p>
        </p:txBody>
      </p:sp>
      <p:pic>
        <p:nvPicPr>
          <p:cNvPr id="7" name="Inhaltsplatzhalter 6" descr="Ein Bild, das Text, Screenshot, Schrift, Dokument enthält.&#10;&#10;Automatisch generierte Beschreibung">
            <a:extLst>
              <a:ext uri="{FF2B5EF4-FFF2-40B4-BE49-F238E27FC236}">
                <a16:creationId xmlns:a16="http://schemas.microsoft.com/office/drawing/2014/main" id="{219B3DCF-5C8C-452B-DC44-D086F8A4F9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8677" y="1592263"/>
            <a:ext cx="6467161" cy="5030959"/>
          </a:xfrm>
        </p:spPr>
      </p:pic>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14</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401285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pPr lvl="0">
              <a:lnSpc>
                <a:spcPct val="150000"/>
              </a:lnSpc>
              <a:spcBef>
                <a:spcPts val="0"/>
              </a:spcBef>
              <a:buClr>
                <a:schemeClr val="tx2"/>
              </a:buClr>
              <a:buSzPct val="100000"/>
            </a:pPr>
            <a:r>
              <a:rPr lang="de-DE" sz="2800" dirty="0">
                <a:solidFill>
                  <a:schemeClr val="tx2"/>
                </a:solidFill>
                <a:latin typeface="Calibri" panose="020F0502020204030204" pitchFamily="34" charset="0"/>
                <a:cs typeface="Calibri" panose="020F0502020204030204" pitchFamily="34" charset="0"/>
              </a:rPr>
              <a:t>Wozu braucht man eine Ethikkommission bzw. –</a:t>
            </a:r>
            <a:r>
              <a:rPr lang="de-DE" sz="2800" dirty="0" err="1">
                <a:solidFill>
                  <a:schemeClr val="tx2"/>
                </a:solidFill>
                <a:latin typeface="Calibri" panose="020F0502020204030204" pitchFamily="34" charset="0"/>
                <a:cs typeface="Calibri" panose="020F0502020204030204" pitchFamily="34" charset="0"/>
              </a:rPr>
              <a:t>votum</a:t>
            </a:r>
            <a:r>
              <a:rPr lang="de-DE" sz="2800" dirty="0">
                <a:solidFill>
                  <a:schemeClr val="tx2"/>
                </a:solidFill>
                <a:latin typeface="Calibri" panose="020F0502020204030204" pitchFamily="34" charset="0"/>
                <a:cs typeface="Calibri" panose="020F0502020204030204" pitchFamily="34" charset="0"/>
              </a:rPr>
              <a:t>?</a:t>
            </a:r>
          </a:p>
        </p:txBody>
      </p:sp>
      <p:sp>
        <p:nvSpPr>
          <p:cNvPr id="3" name="Inhaltsplatzhalter 2"/>
          <p:cNvSpPr>
            <a:spLocks noGrp="1"/>
          </p:cNvSpPr>
          <p:nvPr>
            <p:ph idx="1"/>
          </p:nvPr>
        </p:nvSpPr>
        <p:spPr>
          <a:xfrm>
            <a:off x="431799" y="1592263"/>
            <a:ext cx="8255001" cy="4808537"/>
          </a:xfrm>
        </p:spPr>
        <p:txBody>
          <a:bodyPr rtlCol="0">
            <a:noAutofit/>
          </a:bodyPr>
          <a:lstStyle/>
          <a:p>
            <a:pPr marL="0" indent="0">
              <a:spcBef>
                <a:spcPts val="600"/>
              </a:spcBef>
              <a:buNone/>
              <a:defRP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None/>
              <a:defRPr/>
            </a:pPr>
            <a:r>
              <a:rPr lang="de-DE" sz="1800" dirty="0">
                <a:solidFill>
                  <a:schemeClr val="accent1">
                    <a:lumMod val="50000"/>
                  </a:schemeClr>
                </a:solidFill>
                <a:latin typeface="Calibri" panose="020F0502020204030204" pitchFamily="34" charset="0"/>
                <a:cs typeface="Calibri" panose="020F0502020204030204" pitchFamily="34" charset="0"/>
              </a:rPr>
              <a:t>→  zum Schutz der Prüfungsteilnehmer (Gesundheit und Rechte)</a:t>
            </a:r>
          </a:p>
          <a:p>
            <a:pPr marL="0" indent="0">
              <a:spcBef>
                <a:spcPts val="600"/>
              </a:spcBef>
              <a:buNone/>
              <a:defRPr/>
            </a:pPr>
            <a:r>
              <a:rPr lang="de-DE" sz="1800" dirty="0">
                <a:solidFill>
                  <a:schemeClr val="accent1">
                    <a:lumMod val="50000"/>
                  </a:schemeClr>
                </a:solidFill>
                <a:latin typeface="Calibri" panose="020F0502020204030204" pitchFamily="34" charset="0"/>
                <a:cs typeface="Calibri" panose="020F0502020204030204" pitchFamily="34" charset="0"/>
              </a:rPr>
              <a:t>→  zum Schutz des Arztes / Forschers (nicht gegen Regeln verstoßen)</a:t>
            </a:r>
          </a:p>
          <a:p>
            <a:pPr marL="0" indent="0">
              <a:spcBef>
                <a:spcPts val="600"/>
              </a:spcBef>
              <a:buNone/>
              <a:defRPr/>
            </a:pPr>
            <a:r>
              <a:rPr lang="de-DE" sz="1800" dirty="0">
                <a:solidFill>
                  <a:schemeClr val="accent1">
                    <a:lumMod val="50000"/>
                  </a:schemeClr>
                </a:solidFill>
                <a:latin typeface="Calibri" panose="020F0502020204030204" pitchFamily="34" charset="0"/>
                <a:cs typeface="Calibri" panose="020F0502020204030204" pitchFamily="34" charset="0"/>
              </a:rPr>
              <a:t>→  zum Schutz der Allgemeinheit (Qualität der Daten)</a:t>
            </a:r>
          </a:p>
          <a:p>
            <a:pPr marL="0" indent="0">
              <a:spcBef>
                <a:spcPts val="600"/>
              </a:spcBef>
              <a:buNone/>
              <a:defRPr/>
            </a:pPr>
            <a:r>
              <a:rPr lang="de-DE" sz="1800" dirty="0">
                <a:solidFill>
                  <a:schemeClr val="accent1">
                    <a:lumMod val="50000"/>
                  </a:schemeClr>
                </a:solidFill>
                <a:latin typeface="Calibri" panose="020F0502020204030204" pitchFamily="34" charset="0"/>
                <a:cs typeface="Calibri" panose="020F0502020204030204" pitchFamily="34" charset="0"/>
              </a:rPr>
              <a:t>→  Vertrauensbildung in der Öffentlichkeit</a:t>
            </a:r>
          </a:p>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15</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490917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pPr lvl="0">
              <a:lnSpc>
                <a:spcPct val="150000"/>
              </a:lnSpc>
              <a:spcBef>
                <a:spcPts val="0"/>
              </a:spcBef>
              <a:buClr>
                <a:schemeClr val="tx2"/>
              </a:buClr>
              <a:buSzPct val="100000"/>
            </a:pPr>
            <a:r>
              <a:rPr lang="de-DE" sz="2800" dirty="0">
                <a:solidFill>
                  <a:schemeClr val="tx2"/>
                </a:solidFill>
                <a:latin typeface="Calibri" panose="020F0502020204030204" pitchFamily="34" charset="0"/>
                <a:cs typeface="Calibri" panose="020F0502020204030204" pitchFamily="34" charset="0"/>
              </a:rPr>
              <a:t>Forschungsethikkommission: Aufgaben</a:t>
            </a:r>
          </a:p>
        </p:txBody>
      </p:sp>
      <p:sp>
        <p:nvSpPr>
          <p:cNvPr id="3" name="Inhaltsplatzhalter 2"/>
          <p:cNvSpPr>
            <a:spLocks noGrp="1"/>
          </p:cNvSpPr>
          <p:nvPr>
            <p:ph idx="1"/>
          </p:nvPr>
        </p:nvSpPr>
        <p:spPr>
          <a:xfrm>
            <a:off x="431799" y="1592263"/>
            <a:ext cx="8419593" cy="4808537"/>
          </a:xfrm>
        </p:spPr>
        <p:txBody>
          <a:bodyPr rtlCol="0">
            <a:noAutofit/>
          </a:bodyPr>
          <a:lstStyle/>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ethische Beratung von Forschungsvorhaben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Gesetzliche Vorgaben in Deutschland?</a:t>
            </a:r>
          </a:p>
          <a:p>
            <a:pPr marL="0" indent="0">
              <a:spcBef>
                <a:spcPts val="1200"/>
              </a:spcBef>
              <a:buNone/>
            </a:pPr>
            <a:r>
              <a:rPr lang="de-DE" sz="1800" dirty="0">
                <a:solidFill>
                  <a:schemeClr val="accent1">
                    <a:lumMod val="50000"/>
                  </a:schemeClr>
                </a:solidFill>
                <a:latin typeface="Calibri" panose="020F0502020204030204" pitchFamily="34" charset="0"/>
                <a:cs typeface="Calibri" panose="020F0502020204030204" pitchFamily="34" charset="0"/>
              </a:rPr>
              <a:t>Hauptprüfziele:</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1. Schutz der Studienteilnehmer</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2. Qualität der Daten</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                → Ist diese Studie ethisch vertretbar?</a:t>
            </a:r>
          </a:p>
          <a:p>
            <a:pPr marL="0"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362880" indent="-362880">
              <a:spcBef>
                <a:spcPts val="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Kann mit diesem Studiendesign das Studienziel erreicht werden?</a:t>
            </a:r>
          </a:p>
          <a:p>
            <a:pPr marL="362880" indent="-362880">
              <a:spcBef>
                <a:spcPts val="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Stand der Wissenschaft</a:t>
            </a:r>
          </a:p>
          <a:p>
            <a:pPr marL="362880" indent="-362880">
              <a:spcBef>
                <a:spcPts val="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Begründung des Studienziels</a:t>
            </a:r>
          </a:p>
          <a:p>
            <a:pPr marL="362880" indent="-362880">
              <a:spcBef>
                <a:spcPts val="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Anzahl der Studienteilnehmer (Statistik)</a:t>
            </a:r>
          </a:p>
          <a:p>
            <a:pPr marL="362880" indent="-362880">
              <a:spcBef>
                <a:spcPts val="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Methoden</a:t>
            </a:r>
          </a:p>
          <a:p>
            <a:pPr marL="362880" indent="-362880">
              <a:spcBef>
                <a:spcPts val="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Dauer der Studie</a:t>
            </a:r>
          </a:p>
          <a:p>
            <a:pPr marL="362880" indent="-362880">
              <a:spcBef>
                <a:spcPts val="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Aufklärung und Einwilligung</a:t>
            </a:r>
          </a:p>
          <a:p>
            <a:pPr marL="362880" indent="-362880">
              <a:spcBef>
                <a:spcPts val="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Datenschutz (Wie werden die Daten erhoben, an wen werden sie weitergeleitet?)</a:t>
            </a:r>
          </a:p>
          <a:p>
            <a:pPr>
              <a:spcBef>
                <a:spcPts val="600"/>
              </a:spcBef>
              <a:buFontTx/>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16</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380358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Hintergrund und Beratung</a:t>
            </a:r>
            <a:endParaRPr lang="de-DE" sz="22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31799" y="1592263"/>
            <a:ext cx="7984839" cy="4808537"/>
          </a:xfrm>
        </p:spPr>
        <p:txBody>
          <a:bodyPr rtlCol="0">
            <a:noAutofit/>
          </a:bodyPr>
          <a:lstStyle/>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besondere Risiken können bei Forschungsvorhaben entstehen:</a:t>
            </a:r>
          </a:p>
          <a:p>
            <a:pPr marL="362880" indent="-362880">
              <a:spcBef>
                <a:spcPts val="600"/>
              </a:spcBef>
              <a:buClr>
                <a:schemeClr val="accent1">
                  <a:lumMod val="50000"/>
                </a:schemeClr>
              </a:buClr>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wenn Personen mit einem besonderen Schutzbedürfnis teilnehmen </a:t>
            </a:r>
          </a:p>
          <a:p>
            <a:pPr marL="0" indent="0">
              <a:spcBef>
                <a:spcPts val="0"/>
              </a:spcBef>
              <a:buClr>
                <a:schemeClr val="accent1">
                  <a:lumMod val="50000"/>
                </a:schemeClr>
              </a:buClr>
              <a:buNone/>
            </a:pPr>
            <a:r>
              <a:rPr lang="de-DE" sz="1800" dirty="0">
                <a:solidFill>
                  <a:schemeClr val="accent1">
                    <a:lumMod val="50000"/>
                  </a:schemeClr>
                </a:solidFill>
                <a:latin typeface="Calibri" panose="020F0502020204030204" pitchFamily="34" charset="0"/>
                <a:cs typeface="Calibri" panose="020F0502020204030204" pitchFamily="34" charset="0"/>
              </a:rPr>
              <a:t>       (z. B. Personen mit eingeschränkter Einwilligungsfähigkeit, Minderjährige)</a:t>
            </a:r>
          </a:p>
          <a:p>
            <a:pPr marL="362880" indent="-362880">
              <a:spcBef>
                <a:spcPts val="600"/>
              </a:spcBef>
              <a:buClr>
                <a:schemeClr val="accent1">
                  <a:lumMod val="50000"/>
                </a:schemeClr>
              </a:buClr>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wenn die Untersuchung und das dabei eingesetzte Material bei den Teilnehmenden starke Emotionen, starken psychischen Stress oder traumatische Erfahrungen auslösen kann, die über alltägliche Erfahrungen hinausgehen</a:t>
            </a:r>
          </a:p>
          <a:p>
            <a:pPr marL="362880" indent="-362880">
              <a:spcBef>
                <a:spcPts val="600"/>
              </a:spcBef>
              <a:buClr>
                <a:schemeClr val="accent1">
                  <a:lumMod val="50000"/>
                </a:schemeClr>
              </a:buClr>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wenn der Datenschutz nicht gewährleistet wird</a:t>
            </a:r>
          </a:p>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17</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4182538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4FEF9-7499-2D49-B954-4A80386210D6}"/>
              </a:ext>
            </a:extLst>
          </p:cNvPr>
          <p:cNvSpPr>
            <a:spLocks noGrp="1"/>
          </p:cNvSpPr>
          <p:nvPr>
            <p:ph type="title"/>
          </p:nvPr>
        </p:nvSpPr>
        <p:spPr/>
        <p:txBody>
          <a:bodyPr>
            <a:normAutofit/>
          </a:bodyPr>
          <a:lstStyle/>
          <a:p>
            <a:r>
              <a:rPr lang="de-DE" sz="2800" dirty="0">
                <a:latin typeface="Calibri" panose="020F0502020204030204" pitchFamily="34" charset="0"/>
                <a:cs typeface="Calibri" panose="020F0502020204030204" pitchFamily="34" charset="0"/>
              </a:rPr>
              <a:t>Gesetzliche Grundlagen / Richtlinien</a:t>
            </a:r>
          </a:p>
        </p:txBody>
      </p:sp>
      <p:sp>
        <p:nvSpPr>
          <p:cNvPr id="3" name="Inhaltsplatzhalter 2">
            <a:extLst>
              <a:ext uri="{FF2B5EF4-FFF2-40B4-BE49-F238E27FC236}">
                <a16:creationId xmlns:a16="http://schemas.microsoft.com/office/drawing/2014/main" id="{E8DCA531-288B-6942-ACD5-4C182F0CF583}"/>
              </a:ext>
            </a:extLst>
          </p:cNvPr>
          <p:cNvSpPr>
            <a:spLocks noGrp="1"/>
          </p:cNvSpPr>
          <p:nvPr>
            <p:ph idx="1"/>
          </p:nvPr>
        </p:nvSpPr>
        <p:spPr>
          <a:xfrm>
            <a:off x="457200" y="1600200"/>
            <a:ext cx="8378042" cy="4876800"/>
          </a:xfrm>
        </p:spPr>
        <p:txBody>
          <a:bodyPr>
            <a:normAutofit/>
          </a:bodyPr>
          <a:lstStyle/>
          <a:p>
            <a:pPr marL="720" lvl="0" indent="0">
              <a:spcBef>
                <a:spcPts val="600"/>
              </a:spcBef>
              <a:buClr>
                <a:schemeClr val="tx2">
                  <a:lumMod val="60000"/>
                  <a:lumOff val="4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Gesetze in Deutschland:</a:t>
            </a:r>
          </a:p>
          <a:p>
            <a:pPr marL="286470" lvl="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Arzneimittelgesetz (AMG)</a:t>
            </a:r>
          </a:p>
          <a:p>
            <a:pPr marL="286470" lvl="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Medizinprodukterecht-Durchführungsgesetz (MPDG)</a:t>
            </a:r>
          </a:p>
          <a:p>
            <a:pPr marL="286470" lvl="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Berufsordnung für Ärzte</a:t>
            </a:r>
          </a:p>
          <a:p>
            <a:pPr marL="286470" lvl="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Richtlinien /Empfehlungen von Fachgesellschaften / Ethik-Richtlinien von Berufsfachverbänden</a:t>
            </a:r>
          </a:p>
          <a:p>
            <a:pPr marL="286470" lvl="0" indent="-285750">
              <a:spcBef>
                <a:spcPts val="600"/>
              </a:spcBef>
              <a:buClr>
                <a:schemeClr val="accent1">
                  <a:lumMod val="50000"/>
                </a:schemeClr>
              </a:buClr>
              <a:buSzPct val="100000"/>
              <a:buFont typeface="Wingdings" pitchFamily="2" charset="2"/>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720" lvl="0" indent="0">
              <a:spcBef>
                <a:spcPts val="600"/>
              </a:spcBef>
              <a:buClr>
                <a:schemeClr val="tx2">
                  <a:lumMod val="60000"/>
                  <a:lumOff val="4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720" lvl="0" indent="0">
              <a:spcBef>
                <a:spcPts val="600"/>
              </a:spcBef>
              <a:buClr>
                <a:schemeClr val="tx2">
                  <a:lumMod val="60000"/>
                  <a:lumOff val="4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720" lvl="0" indent="0">
              <a:spcBef>
                <a:spcPts val="600"/>
              </a:spcBef>
              <a:buClr>
                <a:schemeClr val="tx2">
                  <a:lumMod val="60000"/>
                  <a:lumOff val="4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720" lvl="0" indent="0">
              <a:spcBef>
                <a:spcPts val="600"/>
              </a:spcBef>
              <a:buClr>
                <a:schemeClr val="tx2">
                  <a:lumMod val="60000"/>
                  <a:lumOff val="4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International:</a:t>
            </a:r>
          </a:p>
          <a:p>
            <a:pPr marL="286470" lvl="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Deklaration von Helsinki</a:t>
            </a:r>
          </a:p>
          <a:p>
            <a:pPr marL="28647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ICH GCP-Guideline E6 (R2)</a:t>
            </a:r>
          </a:p>
          <a:p>
            <a:pPr marL="28647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Datenschutz-Grundverordnung (DSGVO) </a:t>
            </a:r>
          </a:p>
          <a:p>
            <a:pPr marL="720" lvl="0" indent="0">
              <a:spcBef>
                <a:spcPts val="600"/>
              </a:spcBef>
              <a:buClr>
                <a:schemeClr val="tx2">
                  <a:lumMod val="60000"/>
                  <a:lumOff val="40000"/>
                </a:schemeClr>
              </a:buClr>
              <a:buSzPct val="100000"/>
              <a:buNone/>
            </a:pPr>
            <a:endParaRPr lang="de-DE" sz="1800" dirty="0">
              <a:solidFill>
                <a:schemeClr val="tx2"/>
              </a:solidFill>
              <a:latin typeface="Calibri" panose="020F0502020204030204" pitchFamily="34" charset="0"/>
              <a:cs typeface="Calibri" panose="020F0502020204030204" pitchFamily="34" charset="0"/>
            </a:endParaRPr>
          </a:p>
        </p:txBody>
      </p:sp>
      <p:sp>
        <p:nvSpPr>
          <p:cNvPr id="4" name="Datumsplatzhalter 3">
            <a:extLst>
              <a:ext uri="{FF2B5EF4-FFF2-40B4-BE49-F238E27FC236}">
                <a16:creationId xmlns:a16="http://schemas.microsoft.com/office/drawing/2014/main" id="{C74211DD-1FA8-7A47-BCFB-C0BB99CE57B3}"/>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0504F1C1-21DE-D74A-AD9D-B9DDFF86DCA6}"/>
              </a:ext>
            </a:extLst>
          </p:cNvPr>
          <p:cNvSpPr>
            <a:spLocks noGrp="1"/>
          </p:cNvSpPr>
          <p:nvPr>
            <p:ph type="ftr" sz="quarter" idx="11"/>
          </p:nvPr>
        </p:nvSpPr>
        <p:spPr/>
        <p:txBody>
          <a:bodyPr/>
          <a:lstStyle/>
          <a:p>
            <a:pPr algn="r"/>
            <a:r>
              <a:rPr lang="en-US"/>
              <a:t>Dr. Astrid Gießler</a:t>
            </a:r>
            <a:endParaRPr lang="en-US" dirty="0"/>
          </a:p>
        </p:txBody>
      </p:sp>
      <p:sp>
        <p:nvSpPr>
          <p:cNvPr id="7" name="Foliennummernplatzhalter 6">
            <a:extLst>
              <a:ext uri="{FF2B5EF4-FFF2-40B4-BE49-F238E27FC236}">
                <a16:creationId xmlns:a16="http://schemas.microsoft.com/office/drawing/2014/main" id="{1963246F-BE0D-7E4E-B7CE-F84EB183DAE3}"/>
              </a:ext>
            </a:extLst>
          </p:cNvPr>
          <p:cNvSpPr>
            <a:spLocks noGrp="1"/>
          </p:cNvSpPr>
          <p:nvPr>
            <p:ph type="sldNum" sz="quarter" idx="12"/>
          </p:nvPr>
        </p:nvSpPr>
        <p:spPr/>
        <p:txBody>
          <a:bodyPr/>
          <a:lstStyle/>
          <a:p>
            <a:fld id="{0CFEC368-1D7A-4F81-ABF6-AE0E36BAF64C}" type="slidenum">
              <a:rPr lang="en-US" smtClean="0"/>
              <a:pPr/>
              <a:t>18</a:t>
            </a:fld>
            <a:endParaRPr lang="en-US"/>
          </a:p>
        </p:txBody>
      </p:sp>
      <p:pic>
        <p:nvPicPr>
          <p:cNvPr id="8" name="Grafik 7" descr="Ein Bild, das Text, Schrift, Screenshot enthält.&#10;&#10;Automatisch generierte Beschreibung">
            <a:extLst>
              <a:ext uri="{FF2B5EF4-FFF2-40B4-BE49-F238E27FC236}">
                <a16:creationId xmlns:a16="http://schemas.microsoft.com/office/drawing/2014/main" id="{57469347-42DD-BF13-01AF-173ABF73B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03" y="3657600"/>
            <a:ext cx="7289800" cy="1371600"/>
          </a:xfrm>
          <a:prstGeom prst="rect">
            <a:avLst/>
          </a:prstGeom>
        </p:spPr>
      </p:pic>
    </p:spTree>
    <p:extLst>
      <p:ext uri="{BB962C8B-B14F-4D97-AF65-F5344CB8AC3E}">
        <p14:creationId xmlns:p14="http://schemas.microsoft.com/office/powerpoint/2010/main" val="291225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4FEF9-7499-2D49-B954-4A80386210D6}"/>
              </a:ext>
            </a:extLst>
          </p:cNvPr>
          <p:cNvSpPr>
            <a:spLocks noGrp="1"/>
          </p:cNvSpPr>
          <p:nvPr>
            <p:ph type="title"/>
          </p:nvPr>
        </p:nvSpPr>
        <p:spPr/>
        <p:txBody>
          <a:bodyPr>
            <a:normAutofit/>
          </a:bodyPr>
          <a:lstStyle/>
          <a:p>
            <a:r>
              <a:rPr lang="de-DE" sz="2800" dirty="0">
                <a:latin typeface="Calibri" panose="020F0502020204030204" pitchFamily="34" charset="0"/>
                <a:cs typeface="Calibri" panose="020F0502020204030204" pitchFamily="34" charset="0"/>
              </a:rPr>
              <a:t>Gesetzliche Grundlagen / Richtlinien</a:t>
            </a:r>
          </a:p>
        </p:txBody>
      </p:sp>
      <p:sp>
        <p:nvSpPr>
          <p:cNvPr id="3" name="Inhaltsplatzhalter 2">
            <a:extLst>
              <a:ext uri="{FF2B5EF4-FFF2-40B4-BE49-F238E27FC236}">
                <a16:creationId xmlns:a16="http://schemas.microsoft.com/office/drawing/2014/main" id="{E8DCA531-288B-6942-ACD5-4C182F0CF583}"/>
              </a:ext>
            </a:extLst>
          </p:cNvPr>
          <p:cNvSpPr>
            <a:spLocks noGrp="1"/>
          </p:cNvSpPr>
          <p:nvPr>
            <p:ph idx="1"/>
          </p:nvPr>
        </p:nvSpPr>
        <p:spPr>
          <a:xfrm>
            <a:off x="457200" y="1600200"/>
            <a:ext cx="8378042" cy="4876800"/>
          </a:xfrm>
        </p:spPr>
        <p:txBody>
          <a:bodyPr>
            <a:normAutofit/>
          </a:bodyPr>
          <a:lstStyle/>
          <a:p>
            <a:pPr marL="286470" lvl="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AMG § 40 Abs. 3:</a:t>
            </a:r>
          </a:p>
          <a:p>
            <a:pPr marL="720" lvl="0" indent="0">
              <a:spcBef>
                <a:spcPts val="600"/>
              </a:spcBef>
              <a:buClr>
                <a:schemeClr val="accent1">
                  <a:lumMod val="50000"/>
                </a:schemeClr>
              </a:buClr>
              <a:buSzPct val="100000"/>
              <a:buNone/>
            </a:pPr>
            <a:r>
              <a:rPr lang="de-DE" sz="1500" dirty="0">
                <a:solidFill>
                  <a:schemeClr val="accent1">
                    <a:lumMod val="50000"/>
                  </a:schemeClr>
                </a:solidFill>
                <a:latin typeface="Calibri" panose="020F0502020204030204" pitchFamily="34" charset="0"/>
                <a:cs typeface="Calibri" panose="020F0502020204030204" pitchFamily="34" charset="0"/>
              </a:rPr>
              <a:t>Die nach dem Geschäftsverteilungsplan nach § 41b Absatz 2 zuständige Ethik-Kommission nimmt zu den Antragsunterlagen hinsichtlich der Voraussetzungen nach Artikel 6 Absatz 1 Buchstabe a, b und </a:t>
            </a:r>
            <a:r>
              <a:rPr lang="de-DE" sz="1500" dirty="0" err="1">
                <a:solidFill>
                  <a:schemeClr val="accent1">
                    <a:lumMod val="50000"/>
                  </a:schemeClr>
                </a:solidFill>
                <a:latin typeface="Calibri" panose="020F0502020204030204" pitchFamily="34" charset="0"/>
                <a:cs typeface="Calibri" panose="020F0502020204030204" pitchFamily="34" charset="0"/>
              </a:rPr>
              <a:t>e</a:t>
            </a:r>
            <a:r>
              <a:rPr lang="de-DE" sz="1500" dirty="0">
                <a:solidFill>
                  <a:schemeClr val="accent1">
                    <a:lumMod val="50000"/>
                  </a:schemeClr>
                </a:solidFill>
                <a:latin typeface="Calibri" panose="020F0502020204030204" pitchFamily="34" charset="0"/>
                <a:cs typeface="Calibri" panose="020F0502020204030204" pitchFamily="34" charset="0"/>
              </a:rPr>
              <a:t> der Verordnung (EU) Nr. 536/2014 sowie nach § 40a Satz 1 Nummer 4 und § 40b Absatz 4 Satz 3 Stellung. </a:t>
            </a:r>
          </a:p>
          <a:p>
            <a:pPr marL="286470" lvl="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MPDG § 32:</a:t>
            </a:r>
          </a:p>
          <a:p>
            <a:pPr marL="720" lvl="0" indent="0">
              <a:spcBef>
                <a:spcPts val="600"/>
              </a:spcBef>
              <a:buClr>
                <a:schemeClr val="accent1">
                  <a:lumMod val="50000"/>
                </a:schemeClr>
              </a:buClr>
              <a:buSzPct val="100000"/>
              <a:buNone/>
            </a:pPr>
            <a:r>
              <a:rPr lang="de-DE" sz="1400" dirty="0">
                <a:solidFill>
                  <a:schemeClr val="accent1">
                    <a:lumMod val="50000"/>
                  </a:schemeClr>
                </a:solidFill>
                <a:latin typeface="Calibri" panose="020F0502020204030204" pitchFamily="34" charset="0"/>
                <a:cs typeface="Calibri" panose="020F0502020204030204" pitchFamily="34" charset="0"/>
              </a:rPr>
              <a:t>Stellungnahmen nach Artikel 62 Absatz 4 Buchstabe b der </a:t>
            </a:r>
            <a:r>
              <a:rPr lang="de-DE" sz="1400" dirty="0">
                <a:solidFill>
                  <a:schemeClr val="accent1">
                    <a:lumMod val="50000"/>
                  </a:schemeClr>
                </a:solidFill>
                <a:latin typeface="Calibri" panose="020F0502020204030204" pitchFamily="34" charset="0"/>
                <a:cs typeface="Calibri" panose="020F0502020204030204" pitchFamily="34" charset="0"/>
                <a:hlinkClick r:id="rId2" tooltip="öffnet externe Seite in neuem Fenster">
                  <a:extLst>
                    <a:ext uri="{A12FA001-AC4F-418D-AE19-62706E023703}">
                      <ahyp:hlinkClr xmlns:ahyp="http://schemas.microsoft.com/office/drawing/2018/hyperlinkcolor" val="tx"/>
                    </a:ext>
                  </a:extLst>
                </a:hlinkClick>
              </a:rPr>
              <a:t>Verordnung (EU) 2017/745</a:t>
            </a:r>
            <a:r>
              <a:rPr lang="de-DE" sz="1400" dirty="0">
                <a:solidFill>
                  <a:schemeClr val="accent1">
                    <a:lumMod val="50000"/>
                  </a:schemeClr>
                </a:solidFill>
                <a:latin typeface="Calibri" panose="020F0502020204030204" pitchFamily="34" charset="0"/>
                <a:cs typeface="Calibri" panose="020F0502020204030204" pitchFamily="34" charset="0"/>
              </a:rPr>
              <a:t> oder Artikel 58 Absatz 5 Buchstabe b der </a:t>
            </a:r>
            <a:r>
              <a:rPr lang="de-DE" sz="1400" dirty="0">
                <a:solidFill>
                  <a:schemeClr val="accent1">
                    <a:lumMod val="50000"/>
                  </a:schemeClr>
                </a:solidFill>
                <a:latin typeface="Calibri" panose="020F0502020204030204" pitchFamily="34" charset="0"/>
                <a:cs typeface="Calibri" panose="020F0502020204030204" pitchFamily="34" charset="0"/>
                <a:hlinkClick r:id="rId3" tooltip="öffnet externe Seite in neuem Fenster">
                  <a:extLst>
                    <a:ext uri="{A12FA001-AC4F-418D-AE19-62706E023703}">
                      <ahyp:hlinkClr xmlns:ahyp="http://schemas.microsoft.com/office/drawing/2018/hyperlinkcolor" val="tx"/>
                    </a:ext>
                  </a:extLst>
                </a:hlinkClick>
              </a:rPr>
              <a:t>Verordnung (EU) 2017/746</a:t>
            </a:r>
            <a:r>
              <a:rPr lang="de-DE" sz="1400" dirty="0">
                <a:solidFill>
                  <a:schemeClr val="accent1">
                    <a:lumMod val="50000"/>
                  </a:schemeClr>
                </a:solidFill>
                <a:latin typeface="Calibri" panose="020F0502020204030204" pitchFamily="34" charset="0"/>
                <a:cs typeface="Calibri" panose="020F0502020204030204" pitchFamily="34" charset="0"/>
              </a:rPr>
              <a:t> dürfen nur öffentlich-rechtliche, nach Landesrecht gebildete Ethik-Kommissionen abgeben, die den Anforderungen nach den Absätzen 2 bis 4 entsprechen (Mitglieder, Geschäftsordnung)</a:t>
            </a:r>
            <a:endParaRPr lang="de-DE" sz="1800" dirty="0">
              <a:solidFill>
                <a:schemeClr val="accent1">
                  <a:lumMod val="50000"/>
                </a:schemeClr>
              </a:solidFill>
              <a:latin typeface="Calibri" panose="020F0502020204030204" pitchFamily="34" charset="0"/>
              <a:cs typeface="Calibri" panose="020F0502020204030204" pitchFamily="34" charset="0"/>
            </a:endParaRPr>
          </a:p>
          <a:p>
            <a:pPr marL="286470" lvl="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Berufsordnung für Ärzte</a:t>
            </a:r>
          </a:p>
          <a:p>
            <a:pPr marL="720" lvl="0" indent="0">
              <a:spcBef>
                <a:spcPts val="600"/>
              </a:spcBef>
              <a:buClr>
                <a:schemeClr val="tx2">
                  <a:lumMod val="60000"/>
                  <a:lumOff val="4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720" lvl="0" indent="0">
              <a:spcBef>
                <a:spcPts val="600"/>
              </a:spcBef>
              <a:buClr>
                <a:schemeClr val="tx2">
                  <a:lumMod val="60000"/>
                  <a:lumOff val="4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International:</a:t>
            </a:r>
          </a:p>
          <a:p>
            <a:pPr marL="286470" lvl="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Deklaration von Helsinki</a:t>
            </a:r>
          </a:p>
          <a:p>
            <a:pPr marL="28647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ICH GCP Guideline E6 (R2)</a:t>
            </a:r>
          </a:p>
          <a:p>
            <a:pPr marL="286470" indent="-28575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DSGVO </a:t>
            </a:r>
          </a:p>
          <a:p>
            <a:pPr marL="720" lvl="0" indent="0">
              <a:spcBef>
                <a:spcPts val="600"/>
              </a:spcBef>
              <a:buClr>
                <a:schemeClr val="tx2">
                  <a:lumMod val="60000"/>
                  <a:lumOff val="40000"/>
                </a:schemeClr>
              </a:buClr>
              <a:buSzPct val="100000"/>
              <a:buNone/>
            </a:pPr>
            <a:endParaRPr lang="de-DE" sz="1800" dirty="0">
              <a:solidFill>
                <a:schemeClr val="tx2"/>
              </a:solidFill>
              <a:latin typeface="Calibri" panose="020F0502020204030204" pitchFamily="34" charset="0"/>
              <a:cs typeface="Calibri" panose="020F0502020204030204" pitchFamily="34" charset="0"/>
            </a:endParaRPr>
          </a:p>
        </p:txBody>
      </p:sp>
      <p:sp>
        <p:nvSpPr>
          <p:cNvPr id="4" name="Datumsplatzhalter 3">
            <a:extLst>
              <a:ext uri="{FF2B5EF4-FFF2-40B4-BE49-F238E27FC236}">
                <a16:creationId xmlns:a16="http://schemas.microsoft.com/office/drawing/2014/main" id="{C74211DD-1FA8-7A47-BCFB-C0BB99CE57B3}"/>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0504F1C1-21DE-D74A-AD9D-B9DDFF86DCA6}"/>
              </a:ext>
            </a:extLst>
          </p:cNvPr>
          <p:cNvSpPr>
            <a:spLocks noGrp="1"/>
          </p:cNvSpPr>
          <p:nvPr>
            <p:ph type="ftr" sz="quarter" idx="11"/>
          </p:nvPr>
        </p:nvSpPr>
        <p:spPr/>
        <p:txBody>
          <a:bodyPr/>
          <a:lstStyle/>
          <a:p>
            <a:pPr algn="r"/>
            <a:r>
              <a:rPr lang="en-US"/>
              <a:t>Dr. Astrid Gießler</a:t>
            </a:r>
            <a:endParaRPr lang="en-US" dirty="0"/>
          </a:p>
        </p:txBody>
      </p:sp>
      <p:sp>
        <p:nvSpPr>
          <p:cNvPr id="7" name="Foliennummernplatzhalter 6">
            <a:extLst>
              <a:ext uri="{FF2B5EF4-FFF2-40B4-BE49-F238E27FC236}">
                <a16:creationId xmlns:a16="http://schemas.microsoft.com/office/drawing/2014/main" id="{1963246F-BE0D-7E4E-B7CE-F84EB183DAE3}"/>
              </a:ext>
            </a:extLst>
          </p:cNvPr>
          <p:cNvSpPr>
            <a:spLocks noGrp="1"/>
          </p:cNvSpPr>
          <p:nvPr>
            <p:ph type="sldNum" sz="quarter" idx="12"/>
          </p:nvPr>
        </p:nvSpPr>
        <p:spPr/>
        <p:txBody>
          <a:bodyPr/>
          <a:lstStyle/>
          <a:p>
            <a:fld id="{0CFEC368-1D7A-4F81-ABF6-AE0E36BAF64C}" type="slidenum">
              <a:rPr lang="en-US" smtClean="0"/>
              <a:pPr/>
              <a:t>19</a:t>
            </a:fld>
            <a:endParaRPr lang="en-US"/>
          </a:p>
        </p:txBody>
      </p:sp>
      <p:cxnSp>
        <p:nvCxnSpPr>
          <p:cNvPr id="9" name="Gerade Verbindung 8">
            <a:extLst>
              <a:ext uri="{FF2B5EF4-FFF2-40B4-BE49-F238E27FC236}">
                <a16:creationId xmlns:a16="http://schemas.microsoft.com/office/drawing/2014/main" id="{EF7FE85E-9E2F-5FF8-94F9-DFDA4C2CAAF5}"/>
              </a:ext>
            </a:extLst>
          </p:cNvPr>
          <p:cNvCxnSpPr/>
          <p:nvPr/>
        </p:nvCxnSpPr>
        <p:spPr>
          <a:xfrm flipV="1">
            <a:off x="2157573" y="1869897"/>
            <a:ext cx="3123344" cy="81165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935126CD-7B48-AE41-776D-9499EA83007C}"/>
              </a:ext>
            </a:extLst>
          </p:cNvPr>
          <p:cNvCxnSpPr/>
          <p:nvPr/>
        </p:nvCxnSpPr>
        <p:spPr>
          <a:xfrm flipV="1">
            <a:off x="2175544" y="3023171"/>
            <a:ext cx="3123344" cy="81165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B445B3C9-D834-BF39-D5F2-CAD884274BD7}"/>
              </a:ext>
            </a:extLst>
          </p:cNvPr>
          <p:cNvCxnSpPr>
            <a:cxnSpLocks/>
          </p:cNvCxnSpPr>
          <p:nvPr/>
        </p:nvCxnSpPr>
        <p:spPr>
          <a:xfrm flipV="1">
            <a:off x="900273" y="3911029"/>
            <a:ext cx="1969927" cy="4974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0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r>
              <a:rPr lang="de-DE" sz="2800" dirty="0">
                <a:latin typeface="Calibri" panose="020F0502020204030204" pitchFamily="34" charset="0"/>
                <a:cs typeface="Calibri" panose="020F0502020204030204" pitchFamily="34" charset="0"/>
              </a:rPr>
              <a:t>Disclaimer</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p:txBody>
          <a:bodyPr/>
          <a:lstStyle/>
          <a:p>
            <a:pPr marL="180000" indent="-180000">
              <a:spcBef>
                <a:spcPts val="600"/>
              </a:spcBef>
              <a:buFont typeface="Wingdings" pitchFamily="2" charset="2"/>
              <a:buChar char="§"/>
              <a:defRPr/>
            </a:pPr>
            <a:endParaRPr lang="de-DE" sz="2000" dirty="0"/>
          </a:p>
          <a:p>
            <a:pPr marL="0" indent="0">
              <a:buNone/>
              <a:defRPr/>
            </a:pPr>
            <a:r>
              <a:rPr lang="de-DE" sz="1800" dirty="0">
                <a:solidFill>
                  <a:schemeClr val="accent1">
                    <a:lumMod val="50000"/>
                  </a:schemeClr>
                </a:solidFill>
                <a:latin typeface="Calibri" panose="020F0502020204030204" pitchFamily="34" charset="0"/>
                <a:cs typeface="Calibri" panose="020F0502020204030204" pitchFamily="34" charset="0"/>
              </a:rPr>
              <a:t>Die Inhalte des Workshops wurden mit größtmöglicher Sorgfalt und nach bestem Gewissen erstellt. Dennoch übernimmt die Autorin keine Gewähr für die Aktualität, Vollständigkeit und Richtigkeit der bereitgestellten Informationen und Inhalte.</a:t>
            </a:r>
          </a:p>
          <a:p>
            <a:pPr marL="0" indent="0">
              <a:buNone/>
              <a:defRPr/>
            </a:pPr>
            <a:r>
              <a:rPr lang="de-DE" sz="1800" dirty="0">
                <a:solidFill>
                  <a:schemeClr val="accent1">
                    <a:lumMod val="50000"/>
                  </a:schemeClr>
                </a:solidFill>
                <a:latin typeface="Calibri" panose="020F0502020204030204" pitchFamily="34" charset="0"/>
                <a:cs typeface="Calibri" panose="020F0502020204030204" pitchFamily="34" charset="0"/>
              </a:rPr>
              <a:t>Alle im Rahmen des Workshops gemachten Äußerungen, Kommentare, Wertungen usw. stellen die Auffassung der Autorin und nicht notwendigerweise die des Regierungspräsidiums dar.</a:t>
            </a: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dirty="0"/>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endParaRPr lang="en-US" dirty="0"/>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127275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Deklaration von Helsinki – Ethische Grundsätze für die medizinische Forschung am Menschen</a:t>
            </a:r>
          </a:p>
        </p:txBody>
      </p:sp>
      <p:sp>
        <p:nvSpPr>
          <p:cNvPr id="3" name="Inhaltsplatzhalter 2"/>
          <p:cNvSpPr>
            <a:spLocks noGrp="1"/>
          </p:cNvSpPr>
          <p:nvPr>
            <p:ph idx="1"/>
          </p:nvPr>
        </p:nvSpPr>
        <p:spPr>
          <a:xfrm>
            <a:off x="457199" y="1596358"/>
            <a:ext cx="8229599" cy="5265737"/>
          </a:xfrm>
        </p:spPr>
        <p:txBody>
          <a:bodyPr rtlCol="0">
            <a:noAutofit/>
          </a:bodyPr>
          <a:lstStyle/>
          <a:p>
            <a:pPr marL="362880" indent="-362880">
              <a:spcBef>
                <a:spcPts val="600"/>
              </a:spcBef>
              <a:buClr>
                <a:schemeClr val="accent1">
                  <a:lumMod val="50000"/>
                </a:schemeClr>
              </a:buClr>
              <a:buSzPct val="100000"/>
              <a:buFont typeface="Wingdings" pitchFamily="2"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vom Weltärztebund (WMA)</a:t>
            </a:r>
          </a:p>
          <a:p>
            <a:pPr marL="362880" indent="-362880">
              <a:spcBef>
                <a:spcPts val="600"/>
              </a:spcBef>
              <a:buClr>
                <a:schemeClr val="accent1">
                  <a:lumMod val="50000"/>
                </a:schemeClr>
              </a:buClr>
              <a:buSzPct val="100000"/>
              <a:buFont typeface="Wingdings" pitchFamily="2"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seit 1964, mehrere Revisionen, aktuelle Fassung 2013</a:t>
            </a:r>
          </a:p>
          <a:p>
            <a:pPr marL="362880" indent="-362880">
              <a:spcBef>
                <a:spcPts val="600"/>
              </a:spcBef>
              <a:buClr>
                <a:schemeClr val="accent1">
                  <a:lumMod val="50000"/>
                </a:schemeClr>
              </a:buClr>
              <a:buSzPct val="100000"/>
              <a:buFont typeface="Wingdings" pitchFamily="2"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Erklärung ethischer Grundsätze für med. Forschung am Menschen, einschließlich der Forschung an identifizierbaren menschlichen Materialien und Daten</a:t>
            </a:r>
          </a:p>
          <a:p>
            <a:pPr marL="362880" indent="-362880">
              <a:spcBef>
                <a:spcPts val="600"/>
              </a:spcBef>
              <a:buClr>
                <a:schemeClr val="accent1">
                  <a:lumMod val="50000"/>
                </a:schemeClr>
              </a:buClr>
              <a:buSzPct val="100000"/>
              <a:buFont typeface="Wingdings" pitchFamily="2"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wendet sich in erster Linie an Ärzte, </a:t>
            </a:r>
            <a:r>
              <a:rPr lang="de-DE" sz="1800" b="1" dirty="0">
                <a:solidFill>
                  <a:schemeClr val="accent1">
                    <a:lumMod val="50000"/>
                  </a:schemeClr>
                </a:solidFill>
                <a:latin typeface="Calibri" panose="020F0502020204030204" pitchFamily="34" charset="0"/>
                <a:cs typeface="Calibri" panose="020F0502020204030204" pitchFamily="34" charset="0"/>
              </a:rPr>
              <a:t>WMA regt andere an der med. Forschung am Menschen Beteiligte an, diese Grundsätze zu übernehmen</a:t>
            </a:r>
          </a:p>
          <a:p>
            <a:pPr marL="360000" indent="-363600">
              <a:spcBef>
                <a:spcPts val="600"/>
              </a:spcBef>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Ethik-Kommissionen in USA auf Verlangen des National Institute </a:t>
            </a:r>
            <a:r>
              <a:rPr lang="de-DE" sz="1800" dirty="0" err="1">
                <a:solidFill>
                  <a:schemeClr val="accent1">
                    <a:lumMod val="50000"/>
                  </a:schemeClr>
                </a:solidFill>
                <a:latin typeface="Calibri" panose="020F0502020204030204" pitchFamily="34" charset="0"/>
                <a:cs typeface="Calibri" panose="020F0502020204030204" pitchFamily="34" charset="0"/>
              </a:rPr>
              <a:t>of</a:t>
            </a:r>
            <a:r>
              <a:rPr lang="de-DE" sz="1800" dirty="0">
                <a:solidFill>
                  <a:schemeClr val="accent1">
                    <a:lumMod val="50000"/>
                  </a:schemeClr>
                </a:solidFill>
                <a:latin typeface="Calibri" panose="020F0502020204030204" pitchFamily="34" charset="0"/>
                <a:cs typeface="Calibri" panose="020F0502020204030204" pitchFamily="34" charset="0"/>
              </a:rPr>
              <a:t> Health nach mehreren Skandalen über unethische Studien (z.B. </a:t>
            </a:r>
            <a:r>
              <a:rPr lang="de-DE" sz="1800" dirty="0" err="1">
                <a:solidFill>
                  <a:schemeClr val="accent1">
                    <a:lumMod val="50000"/>
                  </a:schemeClr>
                </a:solidFill>
                <a:latin typeface="Calibri" panose="020F0502020204030204" pitchFamily="34" charset="0"/>
                <a:cs typeface="Calibri" panose="020F0502020204030204" pitchFamily="34" charset="0"/>
              </a:rPr>
              <a:t>Tuskegee</a:t>
            </a:r>
            <a:r>
              <a:rPr lang="de-DE" sz="1800" dirty="0">
                <a:solidFill>
                  <a:schemeClr val="accent1">
                    <a:lumMod val="50000"/>
                  </a:schemeClr>
                </a:solidFill>
                <a:latin typeface="Calibri" panose="020F0502020204030204" pitchFamily="34" charset="0"/>
                <a:cs typeface="Calibri" panose="020F0502020204030204" pitchFamily="34" charset="0"/>
              </a:rPr>
              <a:t>-Syphilis-Studie (afroamerikanischen Landarbeitern wurde med. Behandlung vorenthalten))</a:t>
            </a:r>
          </a:p>
          <a:p>
            <a:pPr marL="360000" indent="-363600">
              <a:spcBef>
                <a:spcPts val="600"/>
              </a:spcBef>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Ethik-Kommissionen in Deutschland erstmalig 1973 auf Veranlassung der Deutschen Forschungsgemeinschaft in Göttingen und Ulm</a:t>
            </a:r>
          </a:p>
          <a:p>
            <a:pPr marL="360000" indent="-363600">
              <a:spcBef>
                <a:spcPts val="600"/>
              </a:spcBef>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1975 in Tokio verabschiedete „Revidierte Deklaration von Helsinki“ hatte folgende Vorgabe: ein eindeutiges Versuchsprotokoll sollte „einem besonders berufenen unabhängigen Ausschuss zur Beratung, Stellungnahme und Orientierung zugeleitet“ werden </a:t>
            </a:r>
          </a:p>
          <a:p>
            <a:pPr marL="0" indent="0">
              <a:spcBef>
                <a:spcPts val="600"/>
              </a:spcBef>
              <a:buClr>
                <a:schemeClr val="accent1">
                  <a:lumMod val="50000"/>
                </a:schemeClr>
              </a:buClr>
              <a:buSzPct val="100000"/>
              <a:buNone/>
              <a:defRPr/>
            </a:pPr>
            <a:r>
              <a:rPr lang="de-DE" sz="1800" dirty="0">
                <a:solidFill>
                  <a:schemeClr val="accent1">
                    <a:lumMod val="50000"/>
                  </a:schemeClr>
                </a:solidFill>
                <a:latin typeface="Calibri" panose="020F0502020204030204" pitchFamily="34" charset="0"/>
                <a:cs typeface="Calibri" panose="020F0502020204030204" pitchFamily="34" charset="0"/>
              </a:rPr>
              <a:t>       → wesentlicher Beitrag zur weltweiten Verbreitung der Ethik-Kommissionen</a:t>
            </a:r>
          </a:p>
          <a:p>
            <a:pPr marL="362880" indent="-362880">
              <a:spcBef>
                <a:spcPts val="600"/>
              </a:spcBef>
              <a:buClr>
                <a:schemeClr val="accent1">
                  <a:lumMod val="50000"/>
                </a:schemeClr>
              </a:buClr>
              <a:buSzPct val="100000"/>
              <a:buFont typeface="Wingdings" pitchFamily="2" charset="2"/>
              <a:buChar char="§"/>
              <a:defRP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362880" indent="-362880">
              <a:spcBef>
                <a:spcPts val="600"/>
              </a:spcBef>
              <a:buClr>
                <a:schemeClr val="accent1">
                  <a:lumMod val="50000"/>
                </a:schemeClr>
              </a:buClr>
              <a:buSzPct val="100000"/>
              <a:buFont typeface="Wingdings" pitchFamily="2" charset="2"/>
              <a:buChar char="§"/>
              <a:defRPr/>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20</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29615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Deklaration von Helsinki: Forschungsethikkommissionen</a:t>
            </a:r>
            <a:endParaRPr lang="de-DE" sz="22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31799" y="1592263"/>
            <a:ext cx="7984839" cy="4808537"/>
          </a:xfrm>
        </p:spPr>
        <p:txBody>
          <a:bodyPr rtlCol="0">
            <a:noAutofit/>
          </a:bodyPr>
          <a:lstStyle/>
          <a:p>
            <a:pPr marL="0" indent="0">
              <a:spcBef>
                <a:spcPts val="0"/>
              </a:spcBef>
              <a:buNone/>
            </a:pPr>
            <a:r>
              <a:rPr lang="de-DE" sz="1800" dirty="0">
                <a:solidFill>
                  <a:schemeClr val="accent1">
                    <a:lumMod val="50000"/>
                  </a:schemeClr>
                </a:solidFill>
                <a:effectLst/>
                <a:latin typeface="Calibri" panose="020F0502020204030204" pitchFamily="34" charset="0"/>
                <a:cs typeface="Calibri" panose="020F0502020204030204" pitchFamily="34" charset="0"/>
              </a:rPr>
              <a:t>Die Ethikkommission muss transparent in ihrer Arbeitsweise, unabhängig vom Forscher, dem Sponsor und von jeder anderen unzulässigen Beeinflussung, sowie angemessen qualifiziert sein. </a:t>
            </a:r>
          </a:p>
          <a:p>
            <a:pPr marL="0" indent="0">
              <a:spcBef>
                <a:spcPts val="0"/>
              </a:spcBef>
              <a:buNone/>
            </a:pPr>
            <a:r>
              <a:rPr lang="de-DE" sz="1800" dirty="0">
                <a:solidFill>
                  <a:schemeClr val="accent1">
                    <a:lumMod val="50000"/>
                  </a:schemeClr>
                </a:solidFill>
                <a:effectLst/>
                <a:latin typeface="Calibri" panose="020F0502020204030204" pitchFamily="34" charset="0"/>
                <a:cs typeface="Calibri" panose="020F0502020204030204" pitchFamily="34" charset="0"/>
              </a:rPr>
              <a:t>Sie muss den Gesetzen und Rechtsvorschriften des Landes oder der Länder, in dem oder denen die Forschung durchgeführt werden soll, sowie den maßgeblichen internationalen Normen und Standards Rechnung tragen, die jedoch den in dieser Deklaration festgelegten Schutz von Versuchspersonen nicht abschwächen oder aufheben dürfen.</a:t>
            </a:r>
          </a:p>
          <a:p>
            <a:pPr marL="0" indent="0">
              <a:spcBef>
                <a:spcPts val="0"/>
              </a:spcBef>
              <a:buNone/>
            </a:pPr>
            <a:br>
              <a:rPr lang="de-DE" sz="1800" dirty="0">
                <a:solidFill>
                  <a:schemeClr val="accent1">
                    <a:lumMod val="50000"/>
                  </a:schemeClr>
                </a:solidFill>
                <a:latin typeface="Calibri" panose="020F0502020204030204" pitchFamily="34" charset="0"/>
                <a:cs typeface="Calibri" panose="020F0502020204030204" pitchFamily="34" charset="0"/>
              </a:rPr>
            </a:br>
            <a:r>
              <a:rPr lang="de-DE" sz="1800" dirty="0">
                <a:solidFill>
                  <a:schemeClr val="accent1">
                    <a:lumMod val="50000"/>
                  </a:schemeClr>
                </a:solidFill>
                <a:effectLst/>
                <a:latin typeface="Calibri" panose="020F0502020204030204" pitchFamily="34" charset="0"/>
                <a:cs typeface="Calibri" panose="020F0502020204030204" pitchFamily="34" charset="0"/>
              </a:rPr>
              <a:t>Die Ethikkommission muss das Recht haben, laufende Studien zu beaufsichtigen. Der Forscher muss der Ethikkommission begleitende Informationen vorlegen, insbesondere Informationen über jede Art schwerwiegender unerwünschter Ereignisse. Eine Abänderung des Protokolls darf nicht ohne Erwägung und Zustimmung der Ethikkommission erfolgen. </a:t>
            </a:r>
          </a:p>
          <a:p>
            <a:pPr marL="0" indent="0">
              <a:spcBef>
                <a:spcPts val="0"/>
              </a:spcBef>
              <a:buNone/>
            </a:pPr>
            <a:r>
              <a:rPr lang="de-DE" sz="1800" dirty="0">
                <a:solidFill>
                  <a:schemeClr val="accent1">
                    <a:lumMod val="50000"/>
                  </a:schemeClr>
                </a:solidFill>
                <a:effectLst/>
                <a:latin typeface="Calibri" panose="020F0502020204030204" pitchFamily="34" charset="0"/>
                <a:cs typeface="Calibri" panose="020F0502020204030204" pitchFamily="34" charset="0"/>
              </a:rPr>
              <a:t>Nach Studienende müssen die Forscher der Kommission einen Abschlussbericht vorlegen, der eine Zusammenfassung der Ergebnisse und Schlussfolgerungen der Studie enthält.</a:t>
            </a: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21</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1490374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Deklaration von Helsinki: Allgemeine Grundsätze</a:t>
            </a:r>
          </a:p>
        </p:txBody>
      </p:sp>
      <p:sp>
        <p:nvSpPr>
          <p:cNvPr id="3" name="Inhaltsplatzhalter 2"/>
          <p:cNvSpPr>
            <a:spLocks noGrp="1"/>
          </p:cNvSpPr>
          <p:nvPr>
            <p:ph idx="1"/>
          </p:nvPr>
        </p:nvSpPr>
        <p:spPr>
          <a:xfrm>
            <a:off x="457199" y="1596358"/>
            <a:ext cx="8229599" cy="4714795"/>
          </a:xfrm>
        </p:spPr>
        <p:txBody>
          <a:bodyPr rtlCol="0">
            <a:noAutofit/>
          </a:bodyPr>
          <a:lstStyle/>
          <a:p>
            <a:pPr marL="363600" indent="-363600">
              <a:spcBef>
                <a:spcPts val="600"/>
              </a:spcBef>
              <a:spcAft>
                <a:spcPts val="0"/>
              </a:spcAft>
              <a:buClr>
                <a:schemeClr val="accent1">
                  <a:lumMod val="50000"/>
                </a:schemeClr>
              </a:buClr>
              <a:buSzPct val="100000"/>
              <a:buFont typeface="Wingdings" charset="2"/>
              <a:buChar char="§"/>
              <a:defRP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363600" indent="-363600">
              <a:spcBef>
                <a:spcPts val="600"/>
              </a:spcBef>
              <a:spcAft>
                <a:spcPts val="0"/>
              </a:spcAft>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Wohlergehen der Versuchspersonen</a:t>
            </a:r>
          </a:p>
          <a:p>
            <a:pPr marL="363600" indent="-363600">
              <a:spcBef>
                <a:spcPts val="600"/>
              </a:spcBef>
              <a:spcAft>
                <a:spcPts val="0"/>
              </a:spcAft>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Qualität des Vorhabens</a:t>
            </a:r>
          </a:p>
          <a:p>
            <a:pPr marL="363600" indent="-363600">
              <a:spcBef>
                <a:spcPts val="600"/>
              </a:spcBef>
              <a:spcAft>
                <a:spcPts val="0"/>
              </a:spcAft>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Risiko, Belastungen und Nutzen</a:t>
            </a:r>
          </a:p>
          <a:p>
            <a:pPr marL="363600" indent="-363600">
              <a:spcBef>
                <a:spcPts val="600"/>
              </a:spcBef>
              <a:spcAft>
                <a:spcPts val="0"/>
              </a:spcAft>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vulnerable Gruppen und Einzelpersonen</a:t>
            </a:r>
          </a:p>
          <a:p>
            <a:pPr marL="363600" indent="-363600">
              <a:spcBef>
                <a:spcPts val="600"/>
              </a:spcBef>
              <a:spcAft>
                <a:spcPts val="0"/>
              </a:spcAft>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Studienprotokoll mit Planung und Durchführung</a:t>
            </a:r>
          </a:p>
          <a:p>
            <a:pPr marL="363600" indent="-363600">
              <a:spcBef>
                <a:spcPts val="600"/>
              </a:spcBef>
              <a:spcAft>
                <a:spcPts val="0"/>
              </a:spcAft>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bei Schädigung angemessene Entschädigung und Behandlung</a:t>
            </a:r>
          </a:p>
          <a:p>
            <a:pPr marL="363600" indent="-363600">
              <a:spcBef>
                <a:spcPts val="600"/>
              </a:spcBef>
              <a:spcAft>
                <a:spcPts val="0"/>
              </a:spcAft>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Votum einer unabhängigen EK</a:t>
            </a:r>
          </a:p>
          <a:p>
            <a:pPr marL="363600" indent="-363600">
              <a:spcBef>
                <a:spcPts val="600"/>
              </a:spcBef>
              <a:spcAft>
                <a:spcPts val="0"/>
              </a:spcAft>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freiwillige informierte Einwilligung (auch für Biobanken)</a:t>
            </a:r>
          </a:p>
          <a:p>
            <a:pPr marL="363600" indent="-363600">
              <a:spcBef>
                <a:spcPts val="600"/>
              </a:spcBef>
              <a:spcAft>
                <a:spcPts val="0"/>
              </a:spcAft>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Placebo (unter bestimmten Umständen möglich)</a:t>
            </a:r>
          </a:p>
          <a:p>
            <a:pPr marL="363600" indent="-363600">
              <a:spcBef>
                <a:spcPts val="600"/>
              </a:spcBef>
              <a:spcAft>
                <a:spcPts val="0"/>
              </a:spcAft>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Registrierung von Forschung</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22</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pic>
        <p:nvPicPr>
          <p:cNvPr id="6" name="Bild 1">
            <a:extLst>
              <a:ext uri="{FF2B5EF4-FFF2-40B4-BE49-F238E27FC236}">
                <a16:creationId xmlns:a16="http://schemas.microsoft.com/office/drawing/2014/main" id="{533DE47A-5D99-1898-F7F2-187D84DD6EA1}"/>
              </a:ext>
            </a:extLst>
          </p:cNvPr>
          <p:cNvPicPr>
            <a:picLocks noChangeAspect="1"/>
          </p:cNvPicPr>
          <p:nvPr/>
        </p:nvPicPr>
        <p:blipFill rotWithShape="1">
          <a:blip r:embed="rId2">
            <a:extLst>
              <a:ext uri="{28A0092B-C50C-407E-A947-70E740481C1C}">
                <a14:useLocalDpi xmlns:a14="http://schemas.microsoft.com/office/drawing/2010/main" val="0"/>
              </a:ext>
            </a:extLst>
          </a:blip>
          <a:srcRect l="20135" t="7885" r="1821" b="18516"/>
          <a:stretch/>
        </p:blipFill>
        <p:spPr>
          <a:xfrm>
            <a:off x="6177469" y="1537447"/>
            <a:ext cx="2239169" cy="1491593"/>
          </a:xfrm>
          <a:prstGeom prst="rect">
            <a:avLst/>
          </a:prstGeom>
        </p:spPr>
      </p:pic>
    </p:spTree>
    <p:extLst>
      <p:ext uri="{BB962C8B-B14F-4D97-AF65-F5344CB8AC3E}">
        <p14:creationId xmlns:p14="http://schemas.microsoft.com/office/powerpoint/2010/main" val="1232954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Registrierung von Forschung</a:t>
            </a:r>
          </a:p>
        </p:txBody>
      </p:sp>
      <p:sp>
        <p:nvSpPr>
          <p:cNvPr id="3" name="Inhaltsplatzhalter 2"/>
          <p:cNvSpPr>
            <a:spLocks noGrp="1"/>
          </p:cNvSpPr>
          <p:nvPr>
            <p:ph idx="1"/>
          </p:nvPr>
        </p:nvSpPr>
        <p:spPr>
          <a:xfrm>
            <a:off x="457199" y="1596358"/>
            <a:ext cx="8229599" cy="4714795"/>
          </a:xfrm>
        </p:spPr>
        <p:txBody>
          <a:bodyPr rtlCol="0">
            <a:noAutofit/>
          </a:bodyPr>
          <a:lstStyle/>
          <a:p>
            <a:pPr marL="0" indent="0">
              <a:buNone/>
            </a:pPr>
            <a:r>
              <a:rPr lang="de-DE" sz="1800" dirty="0">
                <a:solidFill>
                  <a:schemeClr val="accent1">
                    <a:lumMod val="50000"/>
                  </a:schemeClr>
                </a:solidFill>
                <a:latin typeface="Calibri" panose="020F0502020204030204" pitchFamily="34" charset="0"/>
                <a:cs typeface="Calibri" panose="020F0502020204030204" pitchFamily="34" charset="0"/>
              </a:rPr>
              <a:t>Artikel 35 Deklaration von Helsinki: </a:t>
            </a: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jedes Forschungsvorhaben, an dem Versuchspersonen beteiligt sind, muss vor der Rekrutierung der ersten Versuchsperson in einer öffentlich zugänglichen Datenbank registriert werden</a:t>
            </a:r>
          </a:p>
          <a:p>
            <a:pPr marL="0" indent="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Daher ist es eine Vorgabe des International Committee </a:t>
            </a:r>
            <a:r>
              <a:rPr lang="de-DE" sz="1800" dirty="0" err="1">
                <a:solidFill>
                  <a:schemeClr val="accent1">
                    <a:lumMod val="50000"/>
                  </a:schemeClr>
                </a:solidFill>
                <a:latin typeface="Calibri" panose="020F0502020204030204" pitchFamily="34" charset="0"/>
                <a:cs typeface="Calibri" panose="020F0502020204030204" pitchFamily="34" charset="0"/>
              </a:rPr>
              <a:t>of</a:t>
            </a:r>
            <a:r>
              <a:rPr lang="de-DE" sz="1800" dirty="0">
                <a:solidFill>
                  <a:schemeClr val="accent1">
                    <a:lumMod val="50000"/>
                  </a:schemeClr>
                </a:solidFill>
                <a:latin typeface="Calibri" panose="020F0502020204030204" pitchFamily="34" charset="0"/>
                <a:cs typeface="Calibri" panose="020F0502020204030204" pitchFamily="34" charset="0"/>
              </a:rPr>
              <a:t> Medical Journal Editors (ICMJE), dass nur Studien publiziert werden sollen, die vor Beginn der Patientenrekrutierung in einem anerkannten Register angemeldet wurden.</a:t>
            </a:r>
          </a:p>
          <a:p>
            <a:pPr marL="0" indent="0">
              <a:spcBef>
                <a:spcPts val="600"/>
              </a:spcBef>
              <a:spcAft>
                <a:spcPts val="0"/>
              </a:spcAft>
              <a:buClr>
                <a:schemeClr val="accent1">
                  <a:lumMod val="50000"/>
                </a:schemeClr>
              </a:buClr>
              <a:buSzPct val="100000"/>
              <a:buNone/>
              <a:defRP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Clr>
                <a:schemeClr val="accent1">
                  <a:lumMod val="50000"/>
                </a:schemeClr>
              </a:buClr>
              <a:buSzPct val="100000"/>
              <a:buNone/>
              <a:defRPr/>
            </a:pPr>
            <a:r>
              <a:rPr lang="de-DE" sz="1800" dirty="0">
                <a:solidFill>
                  <a:schemeClr val="accent1">
                    <a:lumMod val="50000"/>
                  </a:schemeClr>
                </a:solidFill>
                <a:latin typeface="Calibri" panose="020F0502020204030204" pitchFamily="34" charset="0"/>
                <a:cs typeface="Calibri" panose="020F0502020204030204" pitchFamily="34" charset="0"/>
              </a:rPr>
              <a:t>WHO hat ein Portal eingerichtet, in dem die anerkannten Register aufgelistet sind</a:t>
            </a:r>
          </a:p>
          <a:p>
            <a:pPr marL="363600" indent="-363600">
              <a:spcBef>
                <a:spcPts val="600"/>
              </a:spcBef>
              <a:buClr>
                <a:schemeClr val="accent1">
                  <a:lumMod val="50000"/>
                </a:schemeClr>
              </a:buClr>
              <a:buSzPct val="100000"/>
              <a:buFont typeface="Wingdings" charset="2"/>
              <a:buChar char="§"/>
              <a:defRPr/>
            </a:pPr>
            <a:r>
              <a:rPr lang="de-DE" sz="1800" dirty="0" err="1">
                <a:solidFill>
                  <a:schemeClr val="accent1">
                    <a:lumMod val="50000"/>
                  </a:schemeClr>
                </a:solidFill>
                <a:latin typeface="Calibri" panose="020F0502020204030204" pitchFamily="34" charset="0"/>
                <a:cs typeface="Calibri" panose="020F0502020204030204" pitchFamily="34" charset="0"/>
              </a:rPr>
              <a:t>ClinicalTrials.gov</a:t>
            </a:r>
            <a:r>
              <a:rPr lang="de-DE" sz="1800" dirty="0">
                <a:solidFill>
                  <a:schemeClr val="accent1">
                    <a:lumMod val="50000"/>
                  </a:schemeClr>
                </a:solidFill>
                <a:latin typeface="Calibri" panose="020F0502020204030204" pitchFamily="34" charset="0"/>
                <a:cs typeface="Calibri" panose="020F0502020204030204" pitchFamily="34" charset="0"/>
              </a:rPr>
              <a:t> (beim National Institute </a:t>
            </a:r>
            <a:r>
              <a:rPr lang="de-DE" sz="1800" dirty="0" err="1">
                <a:solidFill>
                  <a:schemeClr val="accent1">
                    <a:lumMod val="50000"/>
                  </a:schemeClr>
                </a:solidFill>
                <a:latin typeface="Calibri" panose="020F0502020204030204" pitchFamily="34" charset="0"/>
                <a:cs typeface="Calibri" panose="020F0502020204030204" pitchFamily="34" charset="0"/>
              </a:rPr>
              <a:t>of</a:t>
            </a:r>
            <a:r>
              <a:rPr lang="de-DE" sz="1800" dirty="0">
                <a:solidFill>
                  <a:schemeClr val="accent1">
                    <a:lumMod val="50000"/>
                  </a:schemeClr>
                </a:solidFill>
                <a:latin typeface="Calibri" panose="020F0502020204030204" pitchFamily="34" charset="0"/>
                <a:cs typeface="Calibri" panose="020F0502020204030204" pitchFamily="34" charset="0"/>
              </a:rPr>
              <a:t> Health der USA)</a:t>
            </a:r>
          </a:p>
          <a:p>
            <a:pPr marL="363600" indent="-363600">
              <a:spcBef>
                <a:spcPts val="600"/>
              </a:spcBef>
              <a:buClr>
                <a:schemeClr val="accent1">
                  <a:lumMod val="50000"/>
                </a:schemeClr>
              </a:buClr>
              <a:buSzPct val="100000"/>
              <a:buFont typeface="Wingdings"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Deutsches Register Klinischer Studien (DRKS) beim BfArM</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23</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3217740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ICH GCP-Guideline E6 (1)</a:t>
            </a:r>
          </a:p>
        </p:txBody>
      </p:sp>
      <p:sp>
        <p:nvSpPr>
          <p:cNvPr id="3" name="Inhaltsplatzhalter 2"/>
          <p:cNvSpPr>
            <a:spLocks noGrp="1"/>
          </p:cNvSpPr>
          <p:nvPr>
            <p:ph idx="1"/>
          </p:nvPr>
        </p:nvSpPr>
        <p:spPr>
          <a:xfrm>
            <a:off x="457199" y="1596358"/>
            <a:ext cx="8229599" cy="5265737"/>
          </a:xfrm>
        </p:spPr>
        <p:txBody>
          <a:bodyPr rtlCol="0">
            <a:noAutofit/>
          </a:bodyPr>
          <a:lstStyle/>
          <a:p>
            <a:pPr marL="360000" indent="-36360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Harmonisierte ICH-Leitlinie für EU, Japan, USA, Kanada und Schweiz</a:t>
            </a:r>
          </a:p>
          <a:p>
            <a:pPr marL="360000" indent="-36360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(ICH = </a:t>
            </a:r>
            <a:r>
              <a:rPr lang="de-DE" sz="1800" dirty="0">
                <a:solidFill>
                  <a:schemeClr val="accent1">
                    <a:lumMod val="50000"/>
                  </a:schemeClr>
                </a:solidFill>
                <a:effectLst/>
                <a:latin typeface="Calibri" panose="020F0502020204030204" pitchFamily="34" charset="0"/>
                <a:cs typeface="Calibri" panose="020F0502020204030204" pitchFamily="34" charset="0"/>
              </a:rPr>
              <a:t>International Council </a:t>
            </a:r>
            <a:r>
              <a:rPr lang="de-DE" sz="1800" dirty="0" err="1">
                <a:solidFill>
                  <a:schemeClr val="accent1">
                    <a:lumMod val="50000"/>
                  </a:schemeClr>
                </a:solidFill>
                <a:effectLst/>
                <a:latin typeface="Calibri" panose="020F0502020204030204" pitchFamily="34" charset="0"/>
                <a:cs typeface="Calibri" panose="020F0502020204030204" pitchFamily="34" charset="0"/>
              </a:rPr>
              <a:t>for</a:t>
            </a:r>
            <a:r>
              <a:rPr lang="de-DE" sz="1800" dirty="0">
                <a:solidFill>
                  <a:schemeClr val="accent1">
                    <a:lumMod val="50000"/>
                  </a:schemeClr>
                </a:solidFill>
                <a:effectLst/>
                <a:latin typeface="Calibri" panose="020F0502020204030204" pitchFamily="34" charset="0"/>
                <a:cs typeface="Calibri" panose="020F0502020204030204" pitchFamily="34" charset="0"/>
              </a:rPr>
              <a:t> </a:t>
            </a:r>
            <a:r>
              <a:rPr lang="de-DE" sz="1800" dirty="0" err="1">
                <a:solidFill>
                  <a:schemeClr val="accent1">
                    <a:lumMod val="50000"/>
                  </a:schemeClr>
                </a:solidFill>
                <a:effectLst/>
                <a:latin typeface="Calibri" panose="020F0502020204030204" pitchFamily="34" charset="0"/>
                <a:cs typeface="Calibri" panose="020F0502020204030204" pitchFamily="34" charset="0"/>
              </a:rPr>
              <a:t>Harmonisation</a:t>
            </a:r>
            <a:r>
              <a:rPr lang="de-DE" sz="1800" dirty="0">
                <a:solidFill>
                  <a:schemeClr val="accent1">
                    <a:lumMod val="50000"/>
                  </a:schemeClr>
                </a:solidFill>
                <a:effectLst/>
                <a:latin typeface="Calibri" panose="020F0502020204030204" pitchFamily="34" charset="0"/>
                <a:cs typeface="Calibri" panose="020F0502020204030204" pitchFamily="34" charset="0"/>
              </a:rPr>
              <a:t>,</a:t>
            </a:r>
          </a:p>
          <a:p>
            <a:pPr marL="360000" indent="-36360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GCP = </a:t>
            </a:r>
            <a:r>
              <a:rPr lang="de-DE" sz="1800" dirty="0" err="1">
                <a:solidFill>
                  <a:schemeClr val="accent1">
                    <a:lumMod val="50000"/>
                  </a:schemeClr>
                </a:solidFill>
                <a:latin typeface="Calibri" panose="020F0502020204030204" pitchFamily="34" charset="0"/>
                <a:cs typeface="Calibri" panose="020F0502020204030204" pitchFamily="34" charset="0"/>
              </a:rPr>
              <a:t>Good</a:t>
            </a:r>
            <a:r>
              <a:rPr lang="de-DE" sz="1800" dirty="0">
                <a:solidFill>
                  <a:schemeClr val="accent1">
                    <a:lumMod val="50000"/>
                  </a:schemeClr>
                </a:solidFill>
                <a:latin typeface="Calibri" panose="020F0502020204030204" pitchFamily="34" charset="0"/>
                <a:cs typeface="Calibri" panose="020F0502020204030204" pitchFamily="34" charset="0"/>
              </a:rPr>
              <a:t> Clinical Practice</a:t>
            </a:r>
            <a:r>
              <a:rPr lang="de-DE" sz="1800" dirty="0">
                <a:solidFill>
                  <a:schemeClr val="accent1">
                    <a:lumMod val="50000"/>
                  </a:schemeClr>
                </a:solidFill>
                <a:effectLst/>
                <a:latin typeface="Calibri" panose="020F0502020204030204" pitchFamily="34" charset="0"/>
                <a:cs typeface="Calibri" panose="020F0502020204030204" pitchFamily="34" charset="0"/>
              </a:rPr>
              <a:t>)</a:t>
            </a:r>
            <a:endParaRPr lang="de-DE" sz="1800" dirty="0">
              <a:solidFill>
                <a:schemeClr val="accent1">
                  <a:lumMod val="50000"/>
                </a:schemeClr>
              </a:solidFill>
              <a:latin typeface="Calibri" panose="020F0502020204030204" pitchFamily="34" charset="0"/>
              <a:cs typeface="Calibri" panose="020F0502020204030204" pitchFamily="34" charset="0"/>
            </a:endParaRPr>
          </a:p>
          <a:p>
            <a:pPr marL="360000" indent="-36360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Leitlinie zur Guten Klinischen Praxis</a:t>
            </a:r>
          </a:p>
          <a:p>
            <a:pPr marL="360000" indent="-363600">
              <a:spcBef>
                <a:spcPts val="600"/>
              </a:spcBef>
              <a:buClr>
                <a:schemeClr val="accent1">
                  <a:lumMod val="50000"/>
                </a:schemeClr>
              </a:buClr>
              <a:buSzPct val="100000"/>
              <a:buFont typeface="Wingdings"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internationaler ethischer und wissenschaftlicher Standard für Planung, Durchführung, Dokumentation und Berichterstattung von klinischen Prüfungen </a:t>
            </a:r>
          </a:p>
          <a:p>
            <a:pPr marL="0" indent="0">
              <a:spcBef>
                <a:spcPts val="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       am Menschen</a:t>
            </a:r>
          </a:p>
          <a:p>
            <a:pPr marL="360000" indent="-363600">
              <a:spcBef>
                <a:spcPts val="600"/>
              </a:spcBef>
              <a:buClr>
                <a:schemeClr val="accent1">
                  <a:lumMod val="50000"/>
                </a:schemeClr>
              </a:buClr>
              <a:buSzPct val="100000"/>
              <a:buFont typeface="Wingdings"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Die Einhaltung dieses Standards schafft öffentliches Vertrauen, dass die Rechte, die Sicherheit und das Wohlergehen der Prüfungsteilnehmer im Einklang mit den Grundsätzen, die auf die Deklaration von Helsinki zurückgehen, geschützt werden und die bei der klinischen Prüfung erhobenen Daten glaubwürdig sind.</a:t>
            </a:r>
          </a:p>
          <a:p>
            <a:pPr marL="360000" indent="-363600">
              <a:spcBef>
                <a:spcPts val="600"/>
              </a:spcBef>
              <a:buClr>
                <a:schemeClr val="accent1">
                  <a:lumMod val="50000"/>
                </a:schemeClr>
              </a:buClr>
              <a:buSzPct val="100000"/>
              <a:buFont typeface="Wingdings"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seit 1996, 2. Revision im November 2016, 3. Revision 2023?</a:t>
            </a:r>
          </a:p>
          <a:p>
            <a:pPr marL="360000" indent="-363600">
              <a:spcBef>
                <a:spcPts val="600"/>
              </a:spcBef>
              <a:buClr>
                <a:schemeClr val="accent1">
                  <a:lumMod val="50000"/>
                </a:schemeClr>
              </a:buClr>
              <a:buSzPct val="100000"/>
              <a:buFont typeface="Wingdings" charset="2"/>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24</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366708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ICH GCP-Guideline E6 (1)</a:t>
            </a:r>
          </a:p>
        </p:txBody>
      </p:sp>
      <p:sp>
        <p:nvSpPr>
          <p:cNvPr id="3" name="Inhaltsplatzhalter 2"/>
          <p:cNvSpPr>
            <a:spLocks noGrp="1"/>
          </p:cNvSpPr>
          <p:nvPr>
            <p:ph idx="1"/>
          </p:nvPr>
        </p:nvSpPr>
        <p:spPr>
          <a:xfrm>
            <a:off x="457200" y="1431972"/>
            <a:ext cx="8388849" cy="5406204"/>
          </a:xfrm>
        </p:spPr>
        <p:txBody>
          <a:bodyPr rtlCol="0">
            <a:noAutofit/>
          </a:bodyPr>
          <a:lstStyle/>
          <a:p>
            <a:pPr marL="0" indent="0">
              <a:buNone/>
            </a:pPr>
            <a:r>
              <a:rPr lang="de-DE" sz="1600" b="1" dirty="0">
                <a:solidFill>
                  <a:schemeClr val="accent1">
                    <a:lumMod val="50000"/>
                  </a:schemeClr>
                </a:solidFill>
                <a:latin typeface="Calibri" panose="020F0502020204030204" pitchFamily="34" charset="0"/>
                <a:cs typeface="Calibri" panose="020F0502020204030204" pitchFamily="34" charset="0"/>
              </a:rPr>
              <a:t>EINFÜHRUNG</a:t>
            </a:r>
          </a:p>
          <a:p>
            <a:pPr marL="0" indent="0">
              <a:spcBef>
                <a:spcPts val="600"/>
              </a:spcBef>
              <a:buNone/>
            </a:pPr>
            <a:r>
              <a:rPr lang="de-DE" sz="1700" dirty="0">
                <a:solidFill>
                  <a:schemeClr val="accent1">
                    <a:lumMod val="50000"/>
                  </a:schemeClr>
                </a:solidFill>
                <a:effectLst/>
                <a:latin typeface="Calibri" panose="020F0502020204030204" pitchFamily="34" charset="0"/>
                <a:cs typeface="Calibri" panose="020F0502020204030204" pitchFamily="34" charset="0"/>
              </a:rPr>
              <a:t>Die Gute Klinische Praxis (GCP, </a:t>
            </a:r>
            <a:r>
              <a:rPr lang="de-DE" sz="1700" dirty="0" err="1">
                <a:solidFill>
                  <a:schemeClr val="accent1">
                    <a:lumMod val="50000"/>
                  </a:schemeClr>
                </a:solidFill>
                <a:effectLst/>
                <a:latin typeface="Calibri" panose="020F0502020204030204" pitchFamily="34" charset="0"/>
                <a:cs typeface="Calibri" panose="020F0502020204030204" pitchFamily="34" charset="0"/>
              </a:rPr>
              <a:t>Good</a:t>
            </a:r>
            <a:r>
              <a:rPr lang="de-DE" sz="1700" dirty="0">
                <a:solidFill>
                  <a:schemeClr val="accent1">
                    <a:lumMod val="50000"/>
                  </a:schemeClr>
                </a:solidFill>
                <a:effectLst/>
                <a:latin typeface="Calibri" panose="020F0502020204030204" pitchFamily="34" charset="0"/>
                <a:cs typeface="Calibri" panose="020F0502020204030204" pitchFamily="34" charset="0"/>
              </a:rPr>
              <a:t> Clinical Practice) ist ein internationaler ethischer und wissenschaftlicher Standard für Planung, Durchführung, Dokumentation und Berichterstattung von klinischen Prüfungen am Menschen. Die Einhaltung dieses Standards schafft öffentliches Vertrauen, </a:t>
            </a:r>
            <a:r>
              <a:rPr lang="de-DE" sz="1700" dirty="0" err="1">
                <a:solidFill>
                  <a:schemeClr val="accent1">
                    <a:lumMod val="50000"/>
                  </a:schemeClr>
                </a:solidFill>
                <a:effectLst/>
                <a:latin typeface="Calibri" panose="020F0502020204030204" pitchFamily="34" charset="0"/>
                <a:cs typeface="Calibri" panose="020F0502020204030204" pitchFamily="34" charset="0"/>
              </a:rPr>
              <a:t>daß</a:t>
            </a:r>
            <a:r>
              <a:rPr lang="de-DE" sz="1700" dirty="0">
                <a:solidFill>
                  <a:schemeClr val="accent1">
                    <a:lumMod val="50000"/>
                  </a:schemeClr>
                </a:solidFill>
                <a:effectLst/>
                <a:latin typeface="Calibri" panose="020F0502020204030204" pitchFamily="34" charset="0"/>
                <a:cs typeface="Calibri" panose="020F0502020204030204" pitchFamily="34" charset="0"/>
              </a:rPr>
              <a:t> die Rechte, die Sicherheit und das Wohl der Prüfungsteilnehmer gemäß der Deklaration von Helsinki geschützt werden und die bei der klinischen Prüfung erhobenen Daten glaubwürdig sind.</a:t>
            </a:r>
          </a:p>
          <a:p>
            <a:pPr marL="0" indent="0">
              <a:spcBef>
                <a:spcPts val="600"/>
              </a:spcBef>
              <a:buNone/>
            </a:pPr>
            <a:r>
              <a:rPr lang="de-DE" sz="1700" dirty="0">
                <a:solidFill>
                  <a:schemeClr val="accent1">
                    <a:lumMod val="50000"/>
                  </a:schemeClr>
                </a:solidFill>
                <a:effectLst/>
                <a:latin typeface="Calibri" panose="020F0502020204030204" pitchFamily="34" charset="0"/>
                <a:cs typeface="Calibri" panose="020F0502020204030204" pitchFamily="34" charset="0"/>
              </a:rPr>
              <a:t>Die Zielsetzung dieser ICH-GCP-Leitlinie ist es, für die Europäische Union (EU), Japan und die Vereinigten Staaten von Amerika (USA) einen einheitlichen Standard zu schaffen, der die gegenseitige Anerkennung klinischer Daten durch die Zulassungsbehörden in den jeweiligen Zuständigkeitsbereichen fördert.</a:t>
            </a:r>
          </a:p>
          <a:p>
            <a:pPr marL="0" indent="0">
              <a:spcBef>
                <a:spcPts val="600"/>
              </a:spcBef>
              <a:buNone/>
            </a:pPr>
            <a:r>
              <a:rPr lang="de-DE" sz="1700" dirty="0">
                <a:solidFill>
                  <a:schemeClr val="accent1">
                    <a:lumMod val="50000"/>
                  </a:schemeClr>
                </a:solidFill>
                <a:effectLst/>
                <a:latin typeface="Calibri" panose="020F0502020204030204" pitchFamily="34" charset="0"/>
                <a:cs typeface="Calibri" panose="020F0502020204030204" pitchFamily="34" charset="0"/>
              </a:rPr>
              <a:t>Die Leitlinie wurde unter Berücksichtigung der bestehenden guten klinischen Praktiken der EU, Japans und der USA sowie Australiens, Kanadas, Nordeuropas und der Weltgesundheits-organisation (WHO, World Health </a:t>
            </a:r>
            <a:r>
              <a:rPr lang="de-DE" sz="1700" dirty="0" err="1">
                <a:solidFill>
                  <a:schemeClr val="accent1">
                    <a:lumMod val="50000"/>
                  </a:schemeClr>
                </a:solidFill>
                <a:effectLst/>
                <a:latin typeface="Calibri" panose="020F0502020204030204" pitchFamily="34" charset="0"/>
                <a:cs typeface="Calibri" panose="020F0502020204030204" pitchFamily="34" charset="0"/>
              </a:rPr>
              <a:t>Organization</a:t>
            </a:r>
            <a:r>
              <a:rPr lang="de-DE" sz="1700" dirty="0">
                <a:solidFill>
                  <a:schemeClr val="accent1">
                    <a:lumMod val="50000"/>
                  </a:schemeClr>
                </a:solidFill>
                <a:effectLst/>
                <a:latin typeface="Calibri" panose="020F0502020204030204" pitchFamily="34" charset="0"/>
                <a:cs typeface="Calibri" panose="020F0502020204030204" pitchFamily="34" charset="0"/>
              </a:rPr>
              <a:t>) entwickelt.</a:t>
            </a:r>
          </a:p>
          <a:p>
            <a:pPr marL="0" indent="0">
              <a:spcBef>
                <a:spcPts val="600"/>
              </a:spcBef>
              <a:buNone/>
            </a:pPr>
            <a:r>
              <a:rPr lang="de-DE" sz="1700" dirty="0">
                <a:solidFill>
                  <a:schemeClr val="accent1">
                    <a:lumMod val="50000"/>
                  </a:schemeClr>
                </a:solidFill>
                <a:effectLst/>
                <a:latin typeface="Calibri" panose="020F0502020204030204" pitchFamily="34" charset="0"/>
                <a:cs typeface="Calibri" panose="020F0502020204030204" pitchFamily="34" charset="0"/>
              </a:rPr>
              <a:t>Diese Leitlinie sollte bei der Erhebung klinischer Prüfungsdaten, die zur Vorlage bei Zulassungsbehörden vorgesehen sind, eingehalten werden.</a:t>
            </a:r>
          </a:p>
          <a:p>
            <a:pPr marL="0" indent="0">
              <a:spcBef>
                <a:spcPts val="600"/>
              </a:spcBef>
              <a:buNone/>
            </a:pPr>
            <a:r>
              <a:rPr lang="de-DE" sz="1700" dirty="0">
                <a:solidFill>
                  <a:schemeClr val="accent1">
                    <a:lumMod val="50000"/>
                  </a:schemeClr>
                </a:solidFill>
                <a:effectLst/>
                <a:latin typeface="Calibri" panose="020F0502020204030204" pitchFamily="34" charset="0"/>
                <a:cs typeface="Calibri" panose="020F0502020204030204" pitchFamily="34" charset="0"/>
              </a:rPr>
              <a:t>Die in dieser Leitlinie aufgestellten </a:t>
            </a:r>
            <a:r>
              <a:rPr lang="de-DE" sz="1700" b="1" dirty="0">
                <a:solidFill>
                  <a:schemeClr val="accent1">
                    <a:lumMod val="50000"/>
                  </a:schemeClr>
                </a:solidFill>
                <a:effectLst/>
                <a:latin typeface="Calibri" panose="020F0502020204030204" pitchFamily="34" charset="0"/>
                <a:cs typeface="Calibri" panose="020F0502020204030204" pitchFamily="34" charset="0"/>
              </a:rPr>
              <a:t>Grundsätze können auch auf andere klinische Untersuchungen angewandt werden, die sich auf die Sicherheit und das Wohl von Menschen auswirken können.</a:t>
            </a:r>
          </a:p>
          <a:p>
            <a:pPr marL="360000" indent="-363600">
              <a:spcBef>
                <a:spcPts val="600"/>
              </a:spcBef>
              <a:buClr>
                <a:schemeClr val="accent1">
                  <a:lumMod val="50000"/>
                </a:schemeClr>
              </a:buClr>
              <a:buSzPct val="100000"/>
              <a:buFont typeface="Wingdings" charset="2"/>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25</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795504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ICH-GCP-Guideline E6 (2)</a:t>
            </a:r>
          </a:p>
        </p:txBody>
      </p:sp>
      <p:sp>
        <p:nvSpPr>
          <p:cNvPr id="3" name="Inhaltsplatzhalter 2"/>
          <p:cNvSpPr>
            <a:spLocks noGrp="1"/>
          </p:cNvSpPr>
          <p:nvPr>
            <p:ph idx="1"/>
          </p:nvPr>
        </p:nvSpPr>
        <p:spPr>
          <a:xfrm>
            <a:off x="457199" y="1596358"/>
            <a:ext cx="8229599" cy="5265737"/>
          </a:xfrm>
        </p:spPr>
        <p:txBody>
          <a:bodyPr rtlCol="0">
            <a:noAutofit/>
          </a:bodyPr>
          <a:lstStyle/>
          <a:p>
            <a:pPr marL="0" indent="0">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Inhaltsverzeichnis</a:t>
            </a:r>
            <a:endParaRPr lang="de-DE" sz="1800" b="1" dirty="0">
              <a:solidFill>
                <a:schemeClr val="accent1">
                  <a:lumMod val="50000"/>
                </a:schemeClr>
              </a:solidFill>
              <a:latin typeface="Calibri" panose="020F0502020204030204" pitchFamily="34" charset="0"/>
              <a:cs typeface="Calibri" panose="020F0502020204030204" pitchFamily="34" charset="0"/>
            </a:endParaRPr>
          </a:p>
          <a:p>
            <a:pPr marL="360000" indent="-360000">
              <a:spcBef>
                <a:spcPts val="600"/>
              </a:spcBef>
              <a:buClr>
                <a:schemeClr val="accent1">
                  <a:lumMod val="50000"/>
                </a:schemeClr>
              </a:buClr>
              <a:buSzPct val="100000"/>
              <a:buFont typeface="+mj-lt"/>
              <a:buAutoNum type="arabicPeriod"/>
            </a:pPr>
            <a:r>
              <a:rPr lang="de-DE" sz="1800" cap="all" dirty="0">
                <a:solidFill>
                  <a:schemeClr val="accent1">
                    <a:lumMod val="50000"/>
                  </a:schemeClr>
                </a:solidFill>
                <a:latin typeface="Calibri" panose="020F0502020204030204" pitchFamily="34" charset="0"/>
                <a:cs typeface="Calibri" panose="020F0502020204030204" pitchFamily="34" charset="0"/>
              </a:rPr>
              <a:t>Glossar</a:t>
            </a:r>
          </a:p>
          <a:p>
            <a:pPr marL="360000" indent="-360000">
              <a:spcBef>
                <a:spcPts val="600"/>
              </a:spcBef>
              <a:buClr>
                <a:schemeClr val="accent1">
                  <a:lumMod val="50000"/>
                </a:schemeClr>
              </a:buClr>
              <a:buSzPct val="100000"/>
              <a:buFont typeface="+mj-lt"/>
              <a:buAutoNum type="arabicPeriod"/>
            </a:pPr>
            <a:r>
              <a:rPr lang="de-DE" sz="1800" cap="all" dirty="0">
                <a:solidFill>
                  <a:schemeClr val="accent1">
                    <a:lumMod val="50000"/>
                  </a:schemeClr>
                </a:solidFill>
                <a:latin typeface="Calibri" panose="020F0502020204030204" pitchFamily="34" charset="0"/>
                <a:cs typeface="Calibri" panose="020F0502020204030204" pitchFamily="34" charset="0"/>
              </a:rPr>
              <a:t>Die ICH-Grundsätze der Guten Klinischen Praxis</a:t>
            </a:r>
          </a:p>
          <a:p>
            <a:pPr marL="360000" indent="-360000">
              <a:spcBef>
                <a:spcPts val="600"/>
              </a:spcBef>
              <a:buClr>
                <a:schemeClr val="accent1">
                  <a:lumMod val="50000"/>
                </a:schemeClr>
              </a:buClr>
              <a:buSzPct val="100000"/>
              <a:buFont typeface="+mj-lt"/>
              <a:buAutoNum type="arabicPeriod"/>
            </a:pPr>
            <a:r>
              <a:rPr lang="de-DE" sz="1800" cap="all" dirty="0">
                <a:solidFill>
                  <a:schemeClr val="accent1">
                    <a:lumMod val="50000"/>
                  </a:schemeClr>
                </a:solidFill>
                <a:latin typeface="Calibri" panose="020F0502020204030204" pitchFamily="34" charset="0"/>
                <a:cs typeface="Calibri" panose="020F0502020204030204" pitchFamily="34" charset="0"/>
              </a:rPr>
              <a:t>INSTITUTIONAL REVIEW BOARD (IRB) / UNABHÄNGIGE ETHIK-KOMMISSION </a:t>
            </a:r>
          </a:p>
          <a:p>
            <a:pPr marL="360000" indent="-360000">
              <a:spcBef>
                <a:spcPts val="600"/>
              </a:spcBef>
              <a:buClr>
                <a:schemeClr val="accent1">
                  <a:lumMod val="50000"/>
                </a:schemeClr>
              </a:buClr>
              <a:buSzPct val="100000"/>
              <a:buFont typeface="+mj-lt"/>
              <a:buAutoNum type="arabicPeriod"/>
            </a:pPr>
            <a:r>
              <a:rPr lang="de-DE" sz="1800" cap="all" dirty="0">
                <a:solidFill>
                  <a:schemeClr val="accent1">
                    <a:lumMod val="50000"/>
                  </a:schemeClr>
                </a:solidFill>
                <a:latin typeface="Calibri" panose="020F0502020204030204" pitchFamily="34" charset="0"/>
                <a:cs typeface="Calibri" panose="020F0502020204030204" pitchFamily="34" charset="0"/>
              </a:rPr>
              <a:t>Prüfer</a:t>
            </a:r>
          </a:p>
          <a:p>
            <a:pPr marL="360000" indent="-360000">
              <a:spcBef>
                <a:spcPts val="600"/>
              </a:spcBef>
              <a:buClr>
                <a:schemeClr val="accent1">
                  <a:lumMod val="50000"/>
                </a:schemeClr>
              </a:buClr>
              <a:buSzPct val="100000"/>
              <a:buFont typeface="+mj-lt"/>
              <a:buAutoNum type="arabicPeriod"/>
            </a:pPr>
            <a:r>
              <a:rPr lang="de-DE" sz="1800" cap="all" dirty="0">
                <a:solidFill>
                  <a:schemeClr val="accent1">
                    <a:lumMod val="50000"/>
                  </a:schemeClr>
                </a:solidFill>
                <a:latin typeface="Calibri" panose="020F0502020204030204" pitchFamily="34" charset="0"/>
                <a:cs typeface="Calibri" panose="020F0502020204030204" pitchFamily="34" charset="0"/>
              </a:rPr>
              <a:t>Sponsor</a:t>
            </a:r>
          </a:p>
          <a:p>
            <a:pPr marL="360000" indent="-360000">
              <a:spcBef>
                <a:spcPts val="600"/>
              </a:spcBef>
              <a:buClr>
                <a:schemeClr val="accent1">
                  <a:lumMod val="50000"/>
                </a:schemeClr>
              </a:buClr>
              <a:buSzPct val="100000"/>
              <a:buFont typeface="+mj-lt"/>
              <a:buAutoNum type="arabicPeriod"/>
            </a:pPr>
            <a:r>
              <a:rPr lang="de-DE" sz="1800" cap="all" dirty="0">
                <a:solidFill>
                  <a:schemeClr val="accent1">
                    <a:lumMod val="50000"/>
                  </a:schemeClr>
                </a:solidFill>
                <a:latin typeface="Calibri" panose="020F0502020204030204" pitchFamily="34" charset="0"/>
                <a:cs typeface="Calibri" panose="020F0502020204030204" pitchFamily="34" charset="0"/>
              </a:rPr>
              <a:t>Prüfplan und Prüfplanänderungen</a:t>
            </a:r>
          </a:p>
          <a:p>
            <a:pPr marL="360000" indent="-360000">
              <a:spcBef>
                <a:spcPts val="600"/>
              </a:spcBef>
              <a:buClr>
                <a:schemeClr val="accent1">
                  <a:lumMod val="50000"/>
                </a:schemeClr>
              </a:buClr>
              <a:buSzPct val="100000"/>
              <a:buFont typeface="+mj-lt"/>
              <a:buAutoNum type="arabicPeriod"/>
            </a:pPr>
            <a:r>
              <a:rPr lang="de-DE" sz="1800" cap="all" dirty="0">
                <a:solidFill>
                  <a:schemeClr val="accent1">
                    <a:lumMod val="50000"/>
                  </a:schemeClr>
                </a:solidFill>
                <a:latin typeface="Calibri" panose="020F0502020204030204" pitchFamily="34" charset="0"/>
                <a:cs typeface="Calibri" panose="020F0502020204030204" pitchFamily="34" charset="0"/>
              </a:rPr>
              <a:t>Prüferinformation</a:t>
            </a:r>
          </a:p>
          <a:p>
            <a:pPr marL="360000" indent="-360000">
              <a:spcBef>
                <a:spcPts val="600"/>
              </a:spcBef>
              <a:buClr>
                <a:schemeClr val="accent1">
                  <a:lumMod val="50000"/>
                </a:schemeClr>
              </a:buClr>
              <a:buSzPct val="100000"/>
              <a:buFont typeface="+mj-lt"/>
              <a:buAutoNum type="arabicPeriod"/>
            </a:pPr>
            <a:r>
              <a:rPr lang="de-DE" sz="1800" cap="all" dirty="0">
                <a:solidFill>
                  <a:schemeClr val="accent1">
                    <a:lumMod val="50000"/>
                  </a:schemeClr>
                </a:solidFill>
                <a:latin typeface="Calibri" panose="020F0502020204030204" pitchFamily="34" charset="0"/>
                <a:cs typeface="Calibri" panose="020F0502020204030204" pitchFamily="34" charset="0"/>
              </a:rPr>
              <a:t>ESSENTIELLE DOKUMENTE FÜR DIE DURCHFÜHRUNG EINER KLINISCHEN PRÜFUNG </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26</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2514278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cap="all" dirty="0">
                <a:latin typeface="Calibri" panose="020F0502020204030204" pitchFamily="34" charset="0"/>
                <a:cs typeface="Calibri" panose="020F0502020204030204" pitchFamily="34" charset="0"/>
              </a:rPr>
              <a:t>Die ICH-Grundsätze der Guten Klinischen Praxis</a:t>
            </a:r>
            <a:endParaRPr lang="de-DE" sz="28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57199" y="1596358"/>
            <a:ext cx="8499762" cy="7041015"/>
          </a:xfrm>
        </p:spPr>
        <p:txBody>
          <a:bodyPr rtlCol="0">
            <a:noAutofit/>
          </a:bodyPr>
          <a:lstStyle/>
          <a:p>
            <a:pPr marL="360000" indent="-360000">
              <a:spcBef>
                <a:spcPts val="600"/>
              </a:spcBef>
              <a:buClr>
                <a:schemeClr val="accent1">
                  <a:lumMod val="50000"/>
                </a:schemeClr>
              </a:buClr>
              <a:buSzPct val="100000"/>
              <a:buAutoNum type="arabicPeriod"/>
            </a:pPr>
            <a:r>
              <a:rPr lang="de-DE" sz="1600" dirty="0">
                <a:solidFill>
                  <a:schemeClr val="accent1">
                    <a:lumMod val="50000"/>
                  </a:schemeClr>
                </a:solidFill>
                <a:effectLst/>
                <a:latin typeface="Calibri" panose="020F0502020204030204" pitchFamily="34" charset="0"/>
                <a:cs typeface="Calibri" panose="020F0502020204030204" pitchFamily="34" charset="0"/>
              </a:rPr>
              <a:t>Klinische Prüfungen sollten gemäß den ethischen Grundsätzen durchgeführt werden, die</a:t>
            </a:r>
            <a:br>
              <a:rPr lang="de-DE" sz="1600" dirty="0">
                <a:solidFill>
                  <a:schemeClr val="accent1">
                    <a:lumMod val="50000"/>
                  </a:schemeClr>
                </a:solidFill>
                <a:latin typeface="Calibri" panose="020F0502020204030204" pitchFamily="34" charset="0"/>
                <a:cs typeface="Calibri" panose="020F0502020204030204" pitchFamily="34" charset="0"/>
              </a:rPr>
            </a:br>
            <a:r>
              <a:rPr lang="de-DE" sz="1600" dirty="0">
                <a:solidFill>
                  <a:schemeClr val="accent1">
                    <a:lumMod val="50000"/>
                  </a:schemeClr>
                </a:solidFill>
                <a:effectLst/>
                <a:latin typeface="Calibri" panose="020F0502020204030204" pitchFamily="34" charset="0"/>
                <a:cs typeface="Calibri" panose="020F0502020204030204" pitchFamily="34" charset="0"/>
              </a:rPr>
              <a:t>ihren Ursprung in der Deklaration von Helsinki haben und mit der Guten Klinischen Praxis</a:t>
            </a:r>
            <a:br>
              <a:rPr lang="de-DE" sz="1600" dirty="0">
                <a:solidFill>
                  <a:schemeClr val="accent1">
                    <a:lumMod val="50000"/>
                  </a:schemeClr>
                </a:solidFill>
                <a:latin typeface="Calibri" panose="020F0502020204030204" pitchFamily="34" charset="0"/>
                <a:cs typeface="Calibri" panose="020F0502020204030204" pitchFamily="34" charset="0"/>
              </a:rPr>
            </a:br>
            <a:r>
              <a:rPr lang="de-DE" sz="1600" dirty="0">
                <a:solidFill>
                  <a:schemeClr val="accent1">
                    <a:lumMod val="50000"/>
                  </a:schemeClr>
                </a:solidFill>
                <a:effectLst/>
                <a:latin typeface="Calibri" panose="020F0502020204030204" pitchFamily="34" charset="0"/>
                <a:cs typeface="Calibri" panose="020F0502020204030204" pitchFamily="34" charset="0"/>
              </a:rPr>
              <a:t>sowie den geltenden gesetzlichen Bestimmungen vereinbar sind.</a:t>
            </a:r>
          </a:p>
          <a:p>
            <a:pPr marL="360000" indent="-360000">
              <a:spcBef>
                <a:spcPts val="600"/>
              </a:spcBef>
              <a:buClr>
                <a:schemeClr val="accent1">
                  <a:lumMod val="50000"/>
                </a:schemeClr>
              </a:buClr>
              <a:buSzPct val="100000"/>
              <a:buAutoNum type="arabicPeriod"/>
            </a:pPr>
            <a:r>
              <a:rPr lang="de-DE" sz="1600" dirty="0">
                <a:solidFill>
                  <a:schemeClr val="accent1">
                    <a:lumMod val="50000"/>
                  </a:schemeClr>
                </a:solidFill>
                <a:latin typeface="Calibri" panose="020F0502020204030204" pitchFamily="34" charset="0"/>
                <a:cs typeface="Calibri" panose="020F0502020204030204" pitchFamily="34" charset="0"/>
              </a:rPr>
              <a:t>Vor </a:t>
            </a:r>
            <a:r>
              <a:rPr lang="de-DE" sz="1600" dirty="0">
                <a:solidFill>
                  <a:schemeClr val="accent1">
                    <a:lumMod val="50000"/>
                  </a:schemeClr>
                </a:solidFill>
                <a:effectLst/>
                <a:latin typeface="Calibri" panose="020F0502020204030204" pitchFamily="34" charset="0"/>
                <a:cs typeface="Calibri" panose="020F0502020204030204" pitchFamily="34" charset="0"/>
              </a:rPr>
              <a:t>Beginn einer klinischen Prüfung sollten die vorhersehbaren Risiken und Unannehmlichkeiten gegen den zu erwartenden Nutzen für den einzelnen Prüfungsteilnehmenden (PT) und die Gesellschaft abgewogen werden. Eine klinische Prüfung sollte nur begonnen und</a:t>
            </a:r>
            <a:br>
              <a:rPr lang="de-DE" sz="1600" dirty="0">
                <a:solidFill>
                  <a:schemeClr val="accent1">
                    <a:lumMod val="50000"/>
                  </a:schemeClr>
                </a:solidFill>
                <a:latin typeface="Calibri" panose="020F0502020204030204" pitchFamily="34" charset="0"/>
                <a:cs typeface="Calibri" panose="020F0502020204030204" pitchFamily="34" charset="0"/>
              </a:rPr>
            </a:br>
            <a:r>
              <a:rPr lang="de-DE" sz="1600" dirty="0">
                <a:solidFill>
                  <a:schemeClr val="accent1">
                    <a:lumMod val="50000"/>
                  </a:schemeClr>
                </a:solidFill>
                <a:effectLst/>
                <a:latin typeface="Calibri" panose="020F0502020204030204" pitchFamily="34" charset="0"/>
                <a:cs typeface="Calibri" panose="020F0502020204030204" pitchFamily="34" charset="0"/>
              </a:rPr>
              <a:t>fortgesetzt werden, wenn die zu erwartenden Vorteile die Risiken rechtfertigen.</a:t>
            </a:r>
          </a:p>
          <a:p>
            <a:pPr marL="360000" indent="-360000">
              <a:spcBef>
                <a:spcPts val="600"/>
              </a:spcBef>
              <a:buClr>
                <a:schemeClr val="accent1">
                  <a:lumMod val="50000"/>
                </a:schemeClr>
              </a:buClr>
              <a:buSzPct val="100000"/>
              <a:buAutoNum type="arabicPeriod"/>
            </a:pPr>
            <a:r>
              <a:rPr lang="de-DE" sz="1600" dirty="0">
                <a:solidFill>
                  <a:schemeClr val="accent1">
                    <a:lumMod val="50000"/>
                  </a:schemeClr>
                </a:solidFill>
                <a:latin typeface="Calibri" panose="020F0502020204030204" pitchFamily="34" charset="0"/>
                <a:cs typeface="Calibri" panose="020F0502020204030204" pitchFamily="34" charset="0"/>
              </a:rPr>
              <a:t>Die </a:t>
            </a:r>
            <a:r>
              <a:rPr lang="de-DE" sz="1600" dirty="0">
                <a:solidFill>
                  <a:schemeClr val="accent1">
                    <a:lumMod val="50000"/>
                  </a:schemeClr>
                </a:solidFill>
                <a:effectLst/>
                <a:latin typeface="Calibri" panose="020F0502020204030204" pitchFamily="34" charset="0"/>
                <a:cs typeface="Calibri" panose="020F0502020204030204" pitchFamily="34" charset="0"/>
              </a:rPr>
              <a:t>Rechte, die Sicherheit und das Wohl der PT genießen oberste Priorität und haben Vorrang vor den Interessen von Wissenschaft und Gesellschaft.</a:t>
            </a:r>
          </a:p>
          <a:p>
            <a:pPr marL="360000" indent="-360000">
              <a:spcBef>
                <a:spcPts val="600"/>
              </a:spcBef>
              <a:buClr>
                <a:schemeClr val="accent1">
                  <a:lumMod val="50000"/>
                </a:schemeClr>
              </a:buClr>
              <a:buSzPct val="100000"/>
              <a:buAutoNum type="arabicPeriod"/>
            </a:pPr>
            <a:r>
              <a:rPr lang="de-DE" sz="1600" dirty="0">
                <a:solidFill>
                  <a:schemeClr val="accent1">
                    <a:lumMod val="60000"/>
                    <a:lumOff val="40000"/>
                  </a:schemeClr>
                </a:solidFill>
                <a:latin typeface="Calibri" panose="020F0502020204030204" pitchFamily="34" charset="0"/>
                <a:cs typeface="Calibri" panose="020F0502020204030204" pitchFamily="34" charset="0"/>
              </a:rPr>
              <a:t>Die </a:t>
            </a:r>
            <a:r>
              <a:rPr lang="de-DE" sz="1600" dirty="0">
                <a:solidFill>
                  <a:schemeClr val="accent1">
                    <a:lumMod val="60000"/>
                    <a:lumOff val="40000"/>
                  </a:schemeClr>
                </a:solidFill>
                <a:effectLst/>
                <a:latin typeface="Calibri" panose="020F0502020204030204" pitchFamily="34" charset="0"/>
                <a:cs typeface="Calibri" panose="020F0502020204030204" pitchFamily="34" charset="0"/>
              </a:rPr>
              <a:t>vorliegenden präklinischen und klinischen Informationen zu einem Prüfpräparat sollten</a:t>
            </a:r>
            <a:br>
              <a:rPr lang="de-DE" sz="1600" dirty="0">
                <a:solidFill>
                  <a:schemeClr val="accent1">
                    <a:lumMod val="60000"/>
                    <a:lumOff val="40000"/>
                  </a:schemeClr>
                </a:solidFill>
                <a:latin typeface="Calibri" panose="020F0502020204030204" pitchFamily="34" charset="0"/>
                <a:cs typeface="Calibri" panose="020F0502020204030204" pitchFamily="34" charset="0"/>
              </a:rPr>
            </a:br>
            <a:r>
              <a:rPr lang="de-DE" sz="1600" dirty="0">
                <a:solidFill>
                  <a:schemeClr val="accent1">
                    <a:lumMod val="60000"/>
                    <a:lumOff val="40000"/>
                  </a:schemeClr>
                </a:solidFill>
                <a:effectLst/>
                <a:latin typeface="Calibri" panose="020F0502020204030204" pitchFamily="34" charset="0"/>
                <a:cs typeface="Calibri" panose="020F0502020204030204" pitchFamily="34" charset="0"/>
              </a:rPr>
              <a:t>die vorgeschlagene klinische Prüfung hinreichend stützen.</a:t>
            </a:r>
          </a:p>
          <a:p>
            <a:pPr marL="360000" indent="-360000">
              <a:spcBef>
                <a:spcPts val="600"/>
              </a:spcBef>
              <a:buClr>
                <a:schemeClr val="accent1">
                  <a:lumMod val="50000"/>
                </a:schemeClr>
              </a:buClr>
              <a:buSzPct val="100000"/>
              <a:buAutoNum type="arabicPeriod"/>
            </a:pPr>
            <a:r>
              <a:rPr lang="de-DE" sz="1600" dirty="0">
                <a:solidFill>
                  <a:schemeClr val="accent1">
                    <a:lumMod val="50000"/>
                  </a:schemeClr>
                </a:solidFill>
                <a:latin typeface="Calibri" panose="020F0502020204030204" pitchFamily="34" charset="0"/>
                <a:cs typeface="Calibri" panose="020F0502020204030204" pitchFamily="34" charset="0"/>
              </a:rPr>
              <a:t>Kl</a:t>
            </a:r>
            <a:r>
              <a:rPr lang="de-DE" sz="1600" dirty="0">
                <a:solidFill>
                  <a:schemeClr val="accent1">
                    <a:lumMod val="50000"/>
                  </a:schemeClr>
                </a:solidFill>
                <a:effectLst/>
                <a:latin typeface="Calibri" panose="020F0502020204030204" pitchFamily="34" charset="0"/>
                <a:cs typeface="Calibri" panose="020F0502020204030204" pitchFamily="34" charset="0"/>
              </a:rPr>
              <a:t>inische Prüfungen sollten wissenschaftlich fundiert sein und in einem klar formulierten,</a:t>
            </a:r>
            <a:br>
              <a:rPr lang="de-DE" sz="1600" dirty="0">
                <a:solidFill>
                  <a:schemeClr val="accent1">
                    <a:lumMod val="50000"/>
                  </a:schemeClr>
                </a:solidFill>
                <a:latin typeface="Calibri" panose="020F0502020204030204" pitchFamily="34" charset="0"/>
                <a:cs typeface="Calibri" panose="020F0502020204030204" pitchFamily="34" charset="0"/>
              </a:rPr>
            </a:br>
            <a:r>
              <a:rPr lang="de-DE" sz="1600" dirty="0">
                <a:solidFill>
                  <a:schemeClr val="accent1">
                    <a:lumMod val="50000"/>
                  </a:schemeClr>
                </a:solidFill>
                <a:effectLst/>
                <a:latin typeface="Calibri" panose="020F0502020204030204" pitchFamily="34" charset="0"/>
                <a:cs typeface="Calibri" panose="020F0502020204030204" pitchFamily="34" charset="0"/>
              </a:rPr>
              <a:t>detaillierten Prüfplan beschrieben werden.</a:t>
            </a:r>
          </a:p>
          <a:p>
            <a:pPr marL="360000" indent="-360000">
              <a:spcBef>
                <a:spcPts val="600"/>
              </a:spcBef>
              <a:buClr>
                <a:schemeClr val="accent1">
                  <a:lumMod val="50000"/>
                </a:schemeClr>
              </a:buClr>
              <a:buSzPct val="100000"/>
              <a:buAutoNum type="arabicPeriod"/>
            </a:pPr>
            <a:r>
              <a:rPr lang="de-DE" sz="1600" dirty="0">
                <a:solidFill>
                  <a:schemeClr val="accent1">
                    <a:lumMod val="50000"/>
                  </a:schemeClr>
                </a:solidFill>
                <a:latin typeface="Calibri" panose="020F0502020204030204" pitchFamily="34" charset="0"/>
                <a:cs typeface="Calibri" panose="020F0502020204030204" pitchFamily="34" charset="0"/>
              </a:rPr>
              <a:t>Eine </a:t>
            </a:r>
            <a:r>
              <a:rPr lang="de-DE" sz="1600" dirty="0">
                <a:solidFill>
                  <a:schemeClr val="accent1">
                    <a:lumMod val="50000"/>
                  </a:schemeClr>
                </a:solidFill>
                <a:effectLst/>
                <a:latin typeface="Calibri" panose="020F0502020204030204" pitchFamily="34" charset="0"/>
                <a:cs typeface="Calibri" panose="020F0502020204030204" pitchFamily="34" charset="0"/>
              </a:rPr>
              <a:t>klinische Prüfung sollte in Übereinstimmung mit dem Prüfplan durchgeführt werden,</a:t>
            </a:r>
            <a:br>
              <a:rPr lang="de-DE" sz="1600" dirty="0">
                <a:solidFill>
                  <a:schemeClr val="accent1">
                    <a:lumMod val="50000"/>
                  </a:schemeClr>
                </a:solidFill>
                <a:latin typeface="Calibri" panose="020F0502020204030204" pitchFamily="34" charset="0"/>
                <a:cs typeface="Calibri" panose="020F0502020204030204" pitchFamily="34" charset="0"/>
              </a:rPr>
            </a:br>
            <a:r>
              <a:rPr lang="de-DE" sz="1600" dirty="0">
                <a:solidFill>
                  <a:schemeClr val="accent1">
                    <a:lumMod val="50000"/>
                  </a:schemeClr>
                </a:solidFill>
                <a:effectLst/>
                <a:latin typeface="Calibri" panose="020F0502020204030204" pitchFamily="34" charset="0"/>
                <a:cs typeface="Calibri" panose="020F0502020204030204" pitchFamily="34" charset="0"/>
              </a:rPr>
              <a:t>der zuvor durch eine unabhängige Ethik-Kommission genehmigt / zustimmend bewertet wurde.</a:t>
            </a:r>
          </a:p>
          <a:p>
            <a:pPr marL="360000" indent="-360000">
              <a:spcBef>
                <a:spcPts val="600"/>
              </a:spcBef>
              <a:buClr>
                <a:schemeClr val="accent1">
                  <a:lumMod val="50000"/>
                </a:schemeClr>
              </a:buClr>
              <a:buSzPct val="100000"/>
              <a:buAutoNum type="arabicPeriod"/>
            </a:pPr>
            <a:r>
              <a:rPr lang="de-DE" sz="1600" dirty="0">
                <a:solidFill>
                  <a:schemeClr val="accent1">
                    <a:lumMod val="60000"/>
                    <a:lumOff val="40000"/>
                  </a:schemeClr>
                </a:solidFill>
                <a:latin typeface="Calibri" panose="020F0502020204030204" pitchFamily="34" charset="0"/>
                <a:cs typeface="Calibri" panose="020F0502020204030204" pitchFamily="34" charset="0"/>
              </a:rPr>
              <a:t>Die </a:t>
            </a:r>
            <a:r>
              <a:rPr lang="de-DE" sz="1600" dirty="0">
                <a:solidFill>
                  <a:schemeClr val="accent1">
                    <a:lumMod val="60000"/>
                    <a:lumOff val="40000"/>
                  </a:schemeClr>
                </a:solidFill>
                <a:effectLst/>
                <a:latin typeface="Calibri" panose="020F0502020204030204" pitchFamily="34" charset="0"/>
                <a:cs typeface="Calibri" panose="020F0502020204030204" pitchFamily="34" charset="0"/>
              </a:rPr>
              <a:t>med. Versorgung der PT sowie die in ihrem Namen getroffenen med. Entscheidungen sollten immer von qualifiziertem ärztlichen oder gegebenenfalls zahnärztlichen Personal verantwortet werden.</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27</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2746685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cap="all" dirty="0">
                <a:latin typeface="Calibri" panose="020F0502020204030204" pitchFamily="34" charset="0"/>
                <a:cs typeface="Calibri" panose="020F0502020204030204" pitchFamily="34" charset="0"/>
              </a:rPr>
              <a:t>Die ICH-Grundsätze der Guten Klinischen Praxis</a:t>
            </a:r>
            <a:endParaRPr lang="de-DE" sz="28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57199" y="1596358"/>
            <a:ext cx="8229599" cy="5265737"/>
          </a:xfrm>
        </p:spPr>
        <p:txBody>
          <a:bodyPr rtlCol="0">
            <a:noAutofit/>
          </a:bodyPr>
          <a:lstStyle/>
          <a:p>
            <a:pPr marL="360000" indent="-360000">
              <a:spcBef>
                <a:spcPts val="600"/>
              </a:spcBef>
              <a:buClr>
                <a:schemeClr val="accent1">
                  <a:lumMod val="50000"/>
                </a:schemeClr>
              </a:buClr>
              <a:buSzPct val="100000"/>
              <a:buFont typeface="+mj-lt"/>
              <a:buAutoNum type="arabicPeriod" startAt="8"/>
            </a:pPr>
            <a:r>
              <a:rPr lang="de-DE" sz="1600" dirty="0">
                <a:solidFill>
                  <a:schemeClr val="accent1">
                    <a:lumMod val="50000"/>
                  </a:schemeClr>
                </a:solidFill>
                <a:effectLst/>
                <a:latin typeface="Calibri" panose="020F0502020204030204" pitchFamily="34" charset="0"/>
                <a:cs typeface="Calibri" panose="020F0502020204030204" pitchFamily="34" charset="0"/>
              </a:rPr>
              <a:t>Jede an der Durchführung einer klinischen Prüfung beteiligte Person sollte durch Aus- und</a:t>
            </a:r>
            <a:br>
              <a:rPr lang="de-DE" sz="1600" dirty="0">
                <a:solidFill>
                  <a:schemeClr val="accent1">
                    <a:lumMod val="50000"/>
                  </a:schemeClr>
                </a:solidFill>
                <a:latin typeface="Calibri" panose="020F0502020204030204" pitchFamily="34" charset="0"/>
                <a:cs typeface="Calibri" panose="020F0502020204030204" pitchFamily="34" charset="0"/>
              </a:rPr>
            </a:br>
            <a:r>
              <a:rPr lang="de-DE" sz="1600" dirty="0">
                <a:solidFill>
                  <a:schemeClr val="accent1">
                    <a:lumMod val="50000"/>
                  </a:schemeClr>
                </a:solidFill>
                <a:effectLst/>
                <a:latin typeface="Calibri" panose="020F0502020204030204" pitchFamily="34" charset="0"/>
                <a:cs typeface="Calibri" panose="020F0502020204030204" pitchFamily="34" charset="0"/>
              </a:rPr>
              <a:t>Weiterbildung sowie berufliche Erfahrung für die Ausführung ihrer jeweiligen Aufgabe(</a:t>
            </a:r>
            <a:r>
              <a:rPr lang="de-DE" sz="1600" dirty="0" err="1">
                <a:solidFill>
                  <a:schemeClr val="accent1">
                    <a:lumMod val="50000"/>
                  </a:schemeClr>
                </a:solidFill>
                <a:effectLst/>
                <a:latin typeface="Calibri" panose="020F0502020204030204" pitchFamily="34" charset="0"/>
                <a:cs typeface="Calibri" panose="020F0502020204030204" pitchFamily="34" charset="0"/>
              </a:rPr>
              <a:t>n</a:t>
            </a:r>
            <a:r>
              <a:rPr lang="de-DE" sz="1600" dirty="0">
                <a:solidFill>
                  <a:schemeClr val="accent1">
                    <a:lumMod val="50000"/>
                  </a:schemeClr>
                </a:solidFill>
                <a:effectLst/>
                <a:latin typeface="Calibri" panose="020F0502020204030204" pitchFamily="34" charset="0"/>
                <a:cs typeface="Calibri" panose="020F0502020204030204" pitchFamily="34" charset="0"/>
              </a:rPr>
              <a:t>)</a:t>
            </a:r>
            <a:br>
              <a:rPr lang="de-DE" sz="1600" dirty="0">
                <a:solidFill>
                  <a:schemeClr val="accent1">
                    <a:lumMod val="50000"/>
                  </a:schemeClr>
                </a:solidFill>
                <a:latin typeface="Calibri" panose="020F0502020204030204" pitchFamily="34" charset="0"/>
                <a:cs typeface="Calibri" panose="020F0502020204030204" pitchFamily="34" charset="0"/>
              </a:rPr>
            </a:br>
            <a:r>
              <a:rPr lang="de-DE" sz="1600" dirty="0">
                <a:solidFill>
                  <a:schemeClr val="accent1">
                    <a:lumMod val="50000"/>
                  </a:schemeClr>
                </a:solidFill>
                <a:effectLst/>
                <a:latin typeface="Calibri" panose="020F0502020204030204" pitchFamily="34" charset="0"/>
                <a:cs typeface="Calibri" panose="020F0502020204030204" pitchFamily="34" charset="0"/>
              </a:rPr>
              <a:t>qualifiziert sein.</a:t>
            </a:r>
          </a:p>
          <a:p>
            <a:pPr marL="360000" indent="-360000">
              <a:spcBef>
                <a:spcPts val="600"/>
              </a:spcBef>
              <a:buClr>
                <a:schemeClr val="accent1">
                  <a:lumMod val="50000"/>
                </a:schemeClr>
              </a:buClr>
              <a:buSzPct val="100000"/>
              <a:buFont typeface="+mj-lt"/>
              <a:buAutoNum type="arabicPeriod" startAt="8"/>
            </a:pPr>
            <a:r>
              <a:rPr lang="de-DE" sz="1600" dirty="0">
                <a:solidFill>
                  <a:schemeClr val="accent1">
                    <a:lumMod val="50000"/>
                  </a:schemeClr>
                </a:solidFill>
                <a:latin typeface="Calibri" panose="020F0502020204030204" pitchFamily="34" charset="0"/>
                <a:cs typeface="Calibri" panose="020F0502020204030204" pitchFamily="34" charset="0"/>
              </a:rPr>
              <a:t>V</a:t>
            </a:r>
            <a:r>
              <a:rPr lang="de-DE" sz="1600" dirty="0">
                <a:solidFill>
                  <a:schemeClr val="accent1">
                    <a:lumMod val="50000"/>
                  </a:schemeClr>
                </a:solidFill>
                <a:effectLst/>
                <a:latin typeface="Calibri" panose="020F0502020204030204" pitchFamily="34" charset="0"/>
                <a:cs typeface="Calibri" panose="020F0502020204030204" pitchFamily="34" charset="0"/>
              </a:rPr>
              <a:t>or der Teilnahme an einer klinischen Prüfung sollte von jedem PT eine freiwillig abgegebene Einwilligungserklärung nach vorheriger Aufklärung eingeholt werden.</a:t>
            </a:r>
          </a:p>
          <a:p>
            <a:pPr marL="360000" indent="-360000">
              <a:spcBef>
                <a:spcPts val="600"/>
              </a:spcBef>
              <a:buClr>
                <a:schemeClr val="accent1">
                  <a:lumMod val="50000"/>
                </a:schemeClr>
              </a:buClr>
              <a:buSzPct val="100000"/>
              <a:buFont typeface="+mj-lt"/>
              <a:buAutoNum type="arabicPeriod" startAt="8"/>
            </a:pPr>
            <a:r>
              <a:rPr lang="de-DE" sz="1600" dirty="0">
                <a:solidFill>
                  <a:schemeClr val="accent1">
                    <a:lumMod val="50000"/>
                  </a:schemeClr>
                </a:solidFill>
                <a:latin typeface="Calibri" panose="020F0502020204030204" pitchFamily="34" charset="0"/>
                <a:cs typeface="Calibri" panose="020F0502020204030204" pitchFamily="34" charset="0"/>
              </a:rPr>
              <a:t>A</a:t>
            </a:r>
            <a:r>
              <a:rPr lang="de-DE" sz="1600" dirty="0">
                <a:solidFill>
                  <a:schemeClr val="accent1">
                    <a:lumMod val="50000"/>
                  </a:schemeClr>
                </a:solidFill>
                <a:effectLst/>
                <a:latin typeface="Calibri" panose="020F0502020204030204" pitchFamily="34" charset="0"/>
                <a:cs typeface="Calibri" panose="020F0502020204030204" pitchFamily="34" charset="0"/>
              </a:rPr>
              <a:t>lle klinischen Prüfungsdaten sollten so aufgezeichnet, behandelt und aufbewahrt werden, dass eine korrekte Berichterstattung, Interpretation und Überprüfung möglich ist.</a:t>
            </a:r>
          </a:p>
          <a:p>
            <a:pPr marL="360000" indent="-360000">
              <a:spcBef>
                <a:spcPts val="600"/>
              </a:spcBef>
              <a:buClr>
                <a:schemeClr val="accent1">
                  <a:lumMod val="50000"/>
                </a:schemeClr>
              </a:buClr>
              <a:buSzPct val="100000"/>
              <a:buFont typeface="+mj-lt"/>
              <a:buAutoNum type="arabicPeriod" startAt="8"/>
            </a:pPr>
            <a:r>
              <a:rPr lang="de-DE" sz="1600" dirty="0">
                <a:solidFill>
                  <a:schemeClr val="accent1">
                    <a:lumMod val="50000"/>
                  </a:schemeClr>
                </a:solidFill>
                <a:latin typeface="Calibri" panose="020F0502020204030204" pitchFamily="34" charset="0"/>
                <a:cs typeface="Calibri" panose="020F0502020204030204" pitchFamily="34" charset="0"/>
              </a:rPr>
              <a:t>D</a:t>
            </a:r>
            <a:r>
              <a:rPr lang="de-DE" sz="1600" dirty="0">
                <a:solidFill>
                  <a:schemeClr val="accent1">
                    <a:lumMod val="50000"/>
                  </a:schemeClr>
                </a:solidFill>
                <a:effectLst/>
                <a:latin typeface="Calibri" panose="020F0502020204030204" pitchFamily="34" charset="0"/>
                <a:cs typeface="Calibri" panose="020F0502020204030204" pitchFamily="34" charset="0"/>
              </a:rPr>
              <a:t>ie vertrauliche Behandlung der Aufzeichnungen, anhand derer die Identifizierung der</a:t>
            </a:r>
            <a:br>
              <a:rPr lang="de-DE" sz="1600" dirty="0">
                <a:solidFill>
                  <a:schemeClr val="accent1">
                    <a:lumMod val="50000"/>
                  </a:schemeClr>
                </a:solidFill>
                <a:latin typeface="Calibri" panose="020F0502020204030204" pitchFamily="34" charset="0"/>
                <a:cs typeface="Calibri" panose="020F0502020204030204" pitchFamily="34" charset="0"/>
              </a:rPr>
            </a:br>
            <a:r>
              <a:rPr lang="de-DE" sz="1600" dirty="0">
                <a:solidFill>
                  <a:schemeClr val="accent1">
                    <a:lumMod val="50000"/>
                  </a:schemeClr>
                </a:solidFill>
                <a:effectLst/>
                <a:latin typeface="Calibri" panose="020F0502020204030204" pitchFamily="34" charset="0"/>
                <a:cs typeface="Calibri" panose="020F0502020204030204" pitchFamily="34" charset="0"/>
              </a:rPr>
              <a:t>PT möglich wäre, sollte gewährleistet sein, wobei die Regelungen zum Schutz der Privatsphäre und zur Wahrung der Vertraulichkeit gemäß den geltenden gesetzlichen Bestimmungen eingehalten werden sollten.</a:t>
            </a:r>
          </a:p>
          <a:p>
            <a:pPr marL="360000" indent="-360000">
              <a:spcBef>
                <a:spcPts val="600"/>
              </a:spcBef>
              <a:buClr>
                <a:schemeClr val="accent1">
                  <a:lumMod val="50000"/>
                </a:schemeClr>
              </a:buClr>
              <a:buSzPct val="100000"/>
              <a:buFont typeface="+mj-lt"/>
              <a:buAutoNum type="arabicPeriod" startAt="8"/>
            </a:pPr>
            <a:r>
              <a:rPr lang="de-DE" sz="1600" dirty="0">
                <a:solidFill>
                  <a:schemeClr val="accent1">
                    <a:lumMod val="60000"/>
                    <a:lumOff val="40000"/>
                  </a:schemeClr>
                </a:solidFill>
                <a:latin typeface="Calibri" panose="020F0502020204030204" pitchFamily="34" charset="0"/>
                <a:cs typeface="Calibri" panose="020F0502020204030204" pitchFamily="34" charset="0"/>
              </a:rPr>
              <a:t>H</a:t>
            </a:r>
            <a:r>
              <a:rPr lang="de-DE" sz="1600" dirty="0">
                <a:solidFill>
                  <a:schemeClr val="accent1">
                    <a:lumMod val="60000"/>
                    <a:lumOff val="40000"/>
                  </a:schemeClr>
                </a:solidFill>
                <a:effectLst/>
                <a:latin typeface="Calibri" panose="020F0502020204030204" pitchFamily="34" charset="0"/>
                <a:cs typeface="Calibri" panose="020F0502020204030204" pitchFamily="34" charset="0"/>
              </a:rPr>
              <a:t>erstellung, Handhabung und Lagerung der Prüfpräparate sollten gemäß der geltenden</a:t>
            </a:r>
            <a:br>
              <a:rPr lang="de-DE" sz="1600" dirty="0">
                <a:solidFill>
                  <a:schemeClr val="accent1">
                    <a:lumMod val="60000"/>
                    <a:lumOff val="40000"/>
                  </a:schemeClr>
                </a:solidFill>
                <a:latin typeface="Calibri" panose="020F0502020204030204" pitchFamily="34" charset="0"/>
                <a:cs typeface="Calibri" panose="020F0502020204030204" pitchFamily="34" charset="0"/>
              </a:rPr>
            </a:br>
            <a:r>
              <a:rPr lang="de-DE" sz="1600" dirty="0">
                <a:solidFill>
                  <a:schemeClr val="accent1">
                    <a:lumMod val="60000"/>
                    <a:lumOff val="40000"/>
                  </a:schemeClr>
                </a:solidFill>
                <a:effectLst/>
                <a:latin typeface="Calibri" panose="020F0502020204030204" pitchFamily="34" charset="0"/>
                <a:cs typeface="Calibri" panose="020F0502020204030204" pitchFamily="34" charset="0"/>
              </a:rPr>
              <a:t>Guten Herstellungspraxis (GMP, </a:t>
            </a:r>
            <a:r>
              <a:rPr lang="de-DE" sz="1600" dirty="0" err="1">
                <a:solidFill>
                  <a:schemeClr val="accent1">
                    <a:lumMod val="60000"/>
                    <a:lumOff val="40000"/>
                  </a:schemeClr>
                </a:solidFill>
                <a:effectLst/>
                <a:latin typeface="Calibri" panose="020F0502020204030204" pitchFamily="34" charset="0"/>
                <a:cs typeface="Calibri" panose="020F0502020204030204" pitchFamily="34" charset="0"/>
              </a:rPr>
              <a:t>Good</a:t>
            </a:r>
            <a:r>
              <a:rPr lang="de-DE" sz="1600" dirty="0">
                <a:solidFill>
                  <a:schemeClr val="accent1">
                    <a:lumMod val="60000"/>
                    <a:lumOff val="40000"/>
                  </a:schemeClr>
                </a:solidFill>
                <a:effectLst/>
                <a:latin typeface="Calibri" panose="020F0502020204030204" pitchFamily="34" charset="0"/>
                <a:cs typeface="Calibri" panose="020F0502020204030204" pitchFamily="34" charset="0"/>
              </a:rPr>
              <a:t> Manufacturing Practice) erfolgen. Sie sollten gemäß dem genehmigten Prüfplan angewendet werden.</a:t>
            </a:r>
          </a:p>
          <a:p>
            <a:pPr marL="360000" indent="-360000">
              <a:spcBef>
                <a:spcPts val="600"/>
              </a:spcBef>
              <a:buClr>
                <a:schemeClr val="accent1">
                  <a:lumMod val="50000"/>
                </a:schemeClr>
              </a:buClr>
              <a:buSzPct val="100000"/>
              <a:buFont typeface="+mj-lt"/>
              <a:buAutoNum type="arabicPeriod" startAt="8"/>
            </a:pPr>
            <a:r>
              <a:rPr lang="de-DE" sz="1600" dirty="0">
                <a:solidFill>
                  <a:schemeClr val="accent1">
                    <a:lumMod val="50000"/>
                  </a:schemeClr>
                </a:solidFill>
                <a:latin typeface="Calibri" panose="020F0502020204030204" pitchFamily="34" charset="0"/>
                <a:cs typeface="Calibri" panose="020F0502020204030204" pitchFamily="34" charset="0"/>
              </a:rPr>
              <a:t>E</a:t>
            </a:r>
            <a:r>
              <a:rPr lang="de-DE" sz="1600" dirty="0">
                <a:solidFill>
                  <a:schemeClr val="accent1">
                    <a:lumMod val="50000"/>
                  </a:schemeClr>
                </a:solidFill>
                <a:effectLst/>
                <a:latin typeface="Calibri" panose="020F0502020204030204" pitchFamily="34" charset="0"/>
                <a:cs typeface="Calibri" panose="020F0502020204030204" pitchFamily="34" charset="0"/>
              </a:rPr>
              <a:t>s sollten Systeme mit Maßnahmen eingeführt werden, die die Qualität jedes Aspektes</a:t>
            </a:r>
            <a:br>
              <a:rPr lang="de-DE" sz="1600" dirty="0">
                <a:solidFill>
                  <a:schemeClr val="accent1">
                    <a:lumMod val="50000"/>
                  </a:schemeClr>
                </a:solidFill>
                <a:latin typeface="Calibri" panose="020F0502020204030204" pitchFamily="34" charset="0"/>
                <a:cs typeface="Calibri" panose="020F0502020204030204" pitchFamily="34" charset="0"/>
              </a:rPr>
            </a:br>
            <a:r>
              <a:rPr lang="de-DE" sz="1600" dirty="0">
                <a:solidFill>
                  <a:schemeClr val="accent1">
                    <a:lumMod val="50000"/>
                  </a:schemeClr>
                </a:solidFill>
                <a:effectLst/>
                <a:latin typeface="Calibri" panose="020F0502020204030204" pitchFamily="34" charset="0"/>
                <a:cs typeface="Calibri" panose="020F0502020204030204" pitchFamily="34" charset="0"/>
              </a:rPr>
              <a:t>der klinischen Prüfung gewährleisten.</a:t>
            </a:r>
            <a:endParaRPr lang="de-DE" sz="1600" cap="all"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28</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105750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Ethikkommission</a:t>
            </a:r>
          </a:p>
        </p:txBody>
      </p:sp>
      <p:sp>
        <p:nvSpPr>
          <p:cNvPr id="3" name="Inhaltsplatzhalter 2"/>
          <p:cNvSpPr>
            <a:spLocks noGrp="1"/>
          </p:cNvSpPr>
          <p:nvPr>
            <p:ph idx="1"/>
          </p:nvPr>
        </p:nvSpPr>
        <p:spPr>
          <a:xfrm>
            <a:off x="457199" y="1596358"/>
            <a:ext cx="8229599" cy="5265737"/>
          </a:xfrm>
        </p:spPr>
        <p:txBody>
          <a:bodyPr rtlCol="0">
            <a:noAutofit/>
          </a:bodyPr>
          <a:lstStyle/>
          <a:p>
            <a:pPr marL="0" indent="0">
              <a:buNone/>
            </a:pPr>
            <a:r>
              <a:rPr lang="de-DE" sz="1800" dirty="0">
                <a:solidFill>
                  <a:schemeClr val="tx2"/>
                </a:solidFill>
                <a:latin typeface="Calibri" panose="020F0502020204030204" pitchFamily="34" charset="0"/>
                <a:cs typeface="Calibri" panose="020F0502020204030204" pitchFamily="34" charset="0"/>
              </a:rPr>
              <a:t>(1.27 ICH GCP-Guideline)</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Ein unabhängiges Gremium (ein Review Board oder ein Ausschuss auf institutioneller, regionaler, nationaler oder internationaler Ebene), bestehend aus Medizinern, Wissenschaftlern und Laien. </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Dieses Gremium ist dafür verantwortlich sicherzustellen, dass die Rechte, die Sicherheit und das Wohl der Prüfungsteilnehmer geschützt werden. </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Es schafft Vertrauen der Öffentlichkeit in diesen Schutz, indem es unter anderem den Prüfplan der klinischen Prüfung, die Eignung der Prüfer, der </a:t>
            </a:r>
            <a:r>
              <a:rPr lang="de-DE" sz="1800" dirty="0" err="1">
                <a:solidFill>
                  <a:schemeClr val="accent1">
                    <a:lumMod val="50000"/>
                  </a:schemeClr>
                </a:solidFill>
                <a:latin typeface="Calibri" panose="020F0502020204030204" pitchFamily="34" charset="0"/>
                <a:cs typeface="Calibri" panose="020F0502020204030204" pitchFamily="34" charset="0"/>
              </a:rPr>
              <a:t>Prüfeinrichtungen</a:t>
            </a:r>
            <a:r>
              <a:rPr lang="de-DE" sz="1800" dirty="0">
                <a:solidFill>
                  <a:schemeClr val="accent1">
                    <a:lumMod val="50000"/>
                  </a:schemeClr>
                </a:solidFill>
                <a:latin typeface="Calibri" panose="020F0502020204030204" pitchFamily="34" charset="0"/>
                <a:cs typeface="Calibri" panose="020F0502020204030204" pitchFamily="34" charset="0"/>
              </a:rPr>
              <a:t> sowie der Methoden und der Unterlagen, mit denen die Einwilligung der Prüfungsteilnehmer eingeholt und dokumentiert wird, überprüft und zustimmend bewertet. </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Der rechtliche Status, die Zusammensetzung, Funktion, Arbeitsweise und die für die unabhängige Ethik-Kommission geltenden gesetzlichen Bestimmungen können sich von Land zu Land unterscheiden, sollten aber sicherstellen, dass die unabhängige Ethik-Kommission gemäß der in dieser Leitlinie beschriebenen Guten Klinischen Praxis (GCP) verfährt. </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29</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67265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4FEF9-7499-2D49-B954-4A80386210D6}"/>
              </a:ext>
            </a:extLst>
          </p:cNvPr>
          <p:cNvSpPr>
            <a:spLocks noGrp="1"/>
          </p:cNvSpPr>
          <p:nvPr>
            <p:ph type="title"/>
          </p:nvPr>
        </p:nvSpPr>
        <p:spPr/>
        <p:txBody>
          <a:bodyPr>
            <a:normAutofit/>
          </a:bodyPr>
          <a:lstStyle/>
          <a:p>
            <a:r>
              <a:rPr lang="de-DE" sz="2800" dirty="0">
                <a:latin typeface="Calibri" panose="020F0502020204030204" pitchFamily="34" charset="0"/>
                <a:cs typeface="Calibri" panose="020F0502020204030204" pitchFamily="34" charset="0"/>
              </a:rPr>
              <a:t>Gliederung</a:t>
            </a:r>
          </a:p>
        </p:txBody>
      </p:sp>
      <p:sp>
        <p:nvSpPr>
          <p:cNvPr id="3" name="Inhaltsplatzhalter 2">
            <a:extLst>
              <a:ext uri="{FF2B5EF4-FFF2-40B4-BE49-F238E27FC236}">
                <a16:creationId xmlns:a16="http://schemas.microsoft.com/office/drawing/2014/main" id="{E8DCA531-288B-6942-ACD5-4C182F0CF583}"/>
              </a:ext>
            </a:extLst>
          </p:cNvPr>
          <p:cNvSpPr>
            <a:spLocks noGrp="1"/>
          </p:cNvSpPr>
          <p:nvPr>
            <p:ph idx="1"/>
          </p:nvPr>
        </p:nvSpPr>
        <p:spPr>
          <a:xfrm>
            <a:off x="457200" y="1600200"/>
            <a:ext cx="8378042" cy="4876800"/>
          </a:xfrm>
        </p:spPr>
        <p:txBody>
          <a:bodyPr>
            <a:normAutofit/>
          </a:bodyPr>
          <a:lstStyle/>
          <a:p>
            <a:pPr>
              <a:spcBef>
                <a:spcPts val="600"/>
              </a:spcBef>
              <a:buFont typeface="Wingdings" pitchFamily="2" charset="2"/>
              <a:buChar char="§"/>
              <a:defRPr/>
            </a:pPr>
            <a:endParaRPr lang="de-DE" sz="1800" dirty="0">
              <a:latin typeface="Calibri" panose="020F0502020204030204" pitchFamily="34" charset="0"/>
              <a:cs typeface="Calibri" panose="020F0502020204030204" pitchFamily="34" charset="0"/>
            </a:endParaRPr>
          </a:p>
          <a:p>
            <a:pPr marL="360000" lvl="0" indent="-360000">
              <a:lnSpc>
                <a:spcPct val="150000"/>
              </a:lnSpc>
              <a:spcBef>
                <a:spcPts val="0"/>
              </a:spcBef>
              <a:buClr>
                <a:schemeClr val="tx2">
                  <a:lumMod val="40000"/>
                  <a:lumOff val="60000"/>
                </a:schemeClr>
              </a:buClr>
              <a:buSzPct val="100000"/>
              <a:buFont typeface="Wingdings" pitchFamily="2" charset="2"/>
              <a:buChar char="§"/>
            </a:pPr>
            <a:r>
              <a:rPr lang="de-DE" sz="1800" dirty="0">
                <a:solidFill>
                  <a:schemeClr val="tx2">
                    <a:lumMod val="40000"/>
                    <a:lumOff val="60000"/>
                  </a:schemeClr>
                </a:solidFill>
                <a:latin typeface="Calibri" panose="020F0502020204030204" pitchFamily="34" charset="0"/>
                <a:cs typeface="Calibri" panose="020F0502020204030204" pitchFamily="34" charset="0"/>
              </a:rPr>
              <a:t>Begrüßung und Vorstellung der Ethikkommission der HSNB</a:t>
            </a:r>
          </a:p>
          <a:p>
            <a:pPr marL="360000" lvl="0" indent="-360000">
              <a:lnSpc>
                <a:spcPct val="150000"/>
              </a:lnSpc>
              <a:spcBef>
                <a:spcPts val="0"/>
              </a:spcBef>
              <a:buClr>
                <a:schemeClr val="tx2"/>
              </a:buClr>
              <a:buSzPct val="100000"/>
              <a:buFont typeface="Wingdings" pitchFamily="2" charset="2"/>
              <a:buChar char="§"/>
            </a:pPr>
            <a:r>
              <a:rPr lang="de-DE" sz="1800" dirty="0">
                <a:solidFill>
                  <a:schemeClr val="tx2"/>
                </a:solidFill>
                <a:latin typeface="Calibri" panose="020F0502020204030204" pitchFamily="34" charset="0"/>
                <a:cs typeface="Calibri" panose="020F0502020204030204" pitchFamily="34" charset="0"/>
              </a:rPr>
              <a:t>Welche Ethikkommissionen gibt es?</a:t>
            </a:r>
          </a:p>
          <a:p>
            <a:pPr marL="360000" lvl="0" indent="-360000">
              <a:lnSpc>
                <a:spcPct val="150000"/>
              </a:lnSpc>
              <a:spcBef>
                <a:spcPts val="0"/>
              </a:spcBef>
              <a:buClr>
                <a:schemeClr val="tx2"/>
              </a:buClr>
              <a:buSzPct val="100000"/>
              <a:buFont typeface="Wingdings" pitchFamily="2" charset="2"/>
              <a:buChar char="§"/>
            </a:pPr>
            <a:r>
              <a:rPr lang="de-DE" sz="1800" dirty="0">
                <a:solidFill>
                  <a:schemeClr val="tx2"/>
                </a:solidFill>
                <a:latin typeface="Calibri" panose="020F0502020204030204" pitchFamily="34" charset="0"/>
                <a:cs typeface="Calibri" panose="020F0502020204030204" pitchFamily="34" charset="0"/>
              </a:rPr>
              <a:t>Forschungsethikkommission: Hintergrund und Aufgaben</a:t>
            </a:r>
          </a:p>
          <a:p>
            <a:pPr marL="360000" lvl="0" indent="-360000">
              <a:lnSpc>
                <a:spcPct val="150000"/>
              </a:lnSpc>
              <a:spcBef>
                <a:spcPts val="0"/>
              </a:spcBef>
              <a:buClr>
                <a:schemeClr val="tx2"/>
              </a:buClr>
              <a:buSzPct val="100000"/>
              <a:buFont typeface="Wingdings" pitchFamily="2" charset="2"/>
              <a:buChar char="§"/>
            </a:pPr>
            <a:r>
              <a:rPr lang="de-DE" sz="1800" dirty="0">
                <a:solidFill>
                  <a:schemeClr val="tx2"/>
                </a:solidFill>
                <a:latin typeface="Calibri" panose="020F0502020204030204" pitchFamily="34" charset="0"/>
                <a:cs typeface="Calibri" panose="020F0502020204030204" pitchFamily="34" charset="0"/>
              </a:rPr>
              <a:t>Vorstellung der wichtigsten gesetzlichen Grundlagen</a:t>
            </a:r>
          </a:p>
          <a:p>
            <a:pPr marL="360000" lvl="0" indent="-360000">
              <a:lnSpc>
                <a:spcPct val="150000"/>
              </a:lnSpc>
              <a:spcBef>
                <a:spcPts val="0"/>
              </a:spcBef>
              <a:buClr>
                <a:schemeClr val="tx2"/>
              </a:buClr>
              <a:buSzPct val="100000"/>
              <a:buFont typeface="Wingdings" pitchFamily="2" charset="2"/>
              <a:buChar char="§"/>
            </a:pPr>
            <a:r>
              <a:rPr lang="de-DE" sz="1800" dirty="0">
                <a:solidFill>
                  <a:schemeClr val="tx2"/>
                </a:solidFill>
                <a:latin typeface="Calibri" panose="020F0502020204030204" pitchFamily="34" charset="0"/>
                <a:cs typeface="Calibri" panose="020F0502020204030204" pitchFamily="34" charset="0"/>
              </a:rPr>
              <a:t>Der Ethikantrag:</a:t>
            </a:r>
          </a:p>
          <a:p>
            <a:pPr marL="706320" lvl="1" indent="-360000">
              <a:lnSpc>
                <a:spcPct val="150000"/>
              </a:lnSpc>
              <a:spcBef>
                <a:spcPts val="0"/>
              </a:spcBef>
              <a:buClr>
                <a:schemeClr val="tx2"/>
              </a:buClr>
              <a:buSzPct val="100000"/>
              <a:buFont typeface="Wingdings" pitchFamily="2" charset="2"/>
              <a:buChar char="§"/>
            </a:pPr>
            <a:r>
              <a:rPr lang="de-DE" sz="1600" dirty="0">
                <a:solidFill>
                  <a:schemeClr val="tx2"/>
                </a:solidFill>
                <a:latin typeface="Calibri" panose="020F0502020204030204" pitchFamily="34" charset="0"/>
                <a:cs typeface="Calibri" panose="020F0502020204030204" pitchFamily="34" charset="0"/>
              </a:rPr>
              <a:t>Wann muss/soll ein Ethikantrag gestellt werden?</a:t>
            </a:r>
          </a:p>
          <a:p>
            <a:pPr marL="706320" lvl="2" indent="-360000">
              <a:lnSpc>
                <a:spcPct val="150000"/>
              </a:lnSpc>
              <a:spcBef>
                <a:spcPts val="0"/>
              </a:spcBef>
              <a:buClr>
                <a:schemeClr val="tx2"/>
              </a:buClr>
              <a:buSzPct val="100000"/>
              <a:buFont typeface="Wingdings" pitchFamily="2" charset="2"/>
              <a:buChar char="§"/>
            </a:pPr>
            <a:r>
              <a:rPr lang="de-DE" sz="1600" dirty="0">
                <a:solidFill>
                  <a:schemeClr val="tx2"/>
                </a:solidFill>
                <a:latin typeface="Calibri" panose="020F0502020204030204" pitchFamily="34" charset="0"/>
                <a:cs typeface="Calibri" panose="020F0502020204030204" pitchFamily="34" charset="0"/>
              </a:rPr>
              <a:t>Ethische Aspekte</a:t>
            </a:r>
          </a:p>
          <a:p>
            <a:pPr marL="706320" lvl="2" indent="-360000">
              <a:lnSpc>
                <a:spcPct val="150000"/>
              </a:lnSpc>
              <a:spcBef>
                <a:spcPts val="0"/>
              </a:spcBef>
              <a:buClr>
                <a:schemeClr val="tx2"/>
              </a:buClr>
              <a:buSzPct val="100000"/>
              <a:buFont typeface="Wingdings" pitchFamily="2" charset="2"/>
              <a:buChar char="§"/>
            </a:pPr>
            <a:r>
              <a:rPr lang="de-DE" sz="1600" dirty="0">
                <a:solidFill>
                  <a:schemeClr val="tx2"/>
                </a:solidFill>
                <a:latin typeface="Calibri" panose="020F0502020204030204" pitchFamily="34" charset="0"/>
                <a:cs typeface="Calibri" panose="020F0502020204030204" pitchFamily="34" charset="0"/>
              </a:rPr>
              <a:t>Datenschutzrechtliche Aspekte</a:t>
            </a:r>
          </a:p>
          <a:p>
            <a:pPr marL="706320" lvl="2" indent="-360000">
              <a:lnSpc>
                <a:spcPct val="150000"/>
              </a:lnSpc>
              <a:spcBef>
                <a:spcPts val="0"/>
              </a:spcBef>
              <a:buClr>
                <a:schemeClr val="tx2"/>
              </a:buClr>
              <a:buSzPct val="100000"/>
              <a:buFont typeface="Wingdings" pitchFamily="2" charset="2"/>
              <a:buChar char="§"/>
            </a:pPr>
            <a:r>
              <a:rPr lang="de-DE" sz="1600" dirty="0">
                <a:solidFill>
                  <a:schemeClr val="tx2"/>
                </a:solidFill>
                <a:latin typeface="Calibri" panose="020F0502020204030204" pitchFamily="34" charset="0"/>
                <a:cs typeface="Calibri" panose="020F0502020204030204" pitchFamily="34" charset="0"/>
              </a:rPr>
              <a:t>Aspekte der Studienqualität</a:t>
            </a:r>
          </a:p>
          <a:p>
            <a:pPr marL="360000" lvl="0" indent="-360000">
              <a:lnSpc>
                <a:spcPct val="150000"/>
              </a:lnSpc>
              <a:spcBef>
                <a:spcPts val="0"/>
              </a:spcBef>
              <a:buClr>
                <a:schemeClr val="tx2"/>
              </a:buClr>
              <a:buSzPct val="100000"/>
              <a:buFont typeface="Wingdings" pitchFamily="2" charset="2"/>
              <a:buChar char="§"/>
            </a:pPr>
            <a:r>
              <a:rPr lang="de-DE" sz="1800" dirty="0">
                <a:solidFill>
                  <a:schemeClr val="tx2"/>
                </a:solidFill>
                <a:latin typeface="Calibri" panose="020F0502020204030204" pitchFamily="34" charset="0"/>
                <a:cs typeface="Calibri" panose="020F0502020204030204" pitchFamily="34" charset="0"/>
              </a:rPr>
              <a:t>Zusammenfassung</a:t>
            </a:r>
          </a:p>
        </p:txBody>
      </p:sp>
      <p:sp>
        <p:nvSpPr>
          <p:cNvPr id="4" name="Datumsplatzhalter 3">
            <a:extLst>
              <a:ext uri="{FF2B5EF4-FFF2-40B4-BE49-F238E27FC236}">
                <a16:creationId xmlns:a16="http://schemas.microsoft.com/office/drawing/2014/main" id="{C74211DD-1FA8-7A47-BCFB-C0BB99CE57B3}"/>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0504F1C1-21DE-D74A-AD9D-B9DDFF86DCA6}"/>
              </a:ext>
            </a:extLst>
          </p:cNvPr>
          <p:cNvSpPr>
            <a:spLocks noGrp="1"/>
          </p:cNvSpPr>
          <p:nvPr>
            <p:ph type="ftr" sz="quarter" idx="11"/>
          </p:nvPr>
        </p:nvSpPr>
        <p:spPr/>
        <p:txBody>
          <a:bodyPr/>
          <a:lstStyle/>
          <a:p>
            <a:pPr algn="r"/>
            <a:r>
              <a:rPr lang="en-US"/>
              <a:t>Dr. Astrid Gießler</a:t>
            </a:r>
            <a:endParaRPr lang="en-US" dirty="0"/>
          </a:p>
        </p:txBody>
      </p:sp>
      <p:sp>
        <p:nvSpPr>
          <p:cNvPr id="7" name="Foliennummernplatzhalter 6">
            <a:extLst>
              <a:ext uri="{FF2B5EF4-FFF2-40B4-BE49-F238E27FC236}">
                <a16:creationId xmlns:a16="http://schemas.microsoft.com/office/drawing/2014/main" id="{1963246F-BE0D-7E4E-B7CE-F84EB183DAE3}"/>
              </a:ext>
            </a:extLst>
          </p:cNvPr>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3067639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Datenschutzbestimmungen</a:t>
            </a:r>
          </a:p>
        </p:txBody>
      </p:sp>
      <p:sp>
        <p:nvSpPr>
          <p:cNvPr id="3" name="Inhaltsplatzhalter 2"/>
          <p:cNvSpPr>
            <a:spLocks noGrp="1"/>
          </p:cNvSpPr>
          <p:nvPr>
            <p:ph idx="1"/>
          </p:nvPr>
        </p:nvSpPr>
        <p:spPr>
          <a:xfrm>
            <a:off x="457199" y="1596358"/>
            <a:ext cx="8229599" cy="5265737"/>
          </a:xfrm>
        </p:spPr>
        <p:txBody>
          <a:bodyPr rtlCol="0">
            <a:noAutofit/>
          </a:bodyPr>
          <a:lstStyle/>
          <a:p>
            <a:pPr marL="360000" indent="-360000">
              <a:spcBef>
                <a:spcPts val="600"/>
              </a:spcBef>
              <a:buClr>
                <a:schemeClr val="accent1">
                  <a:lumMod val="50000"/>
                </a:schemeClr>
              </a:buClr>
              <a:buFont typeface="Wingdings" pitchFamily="2"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EU-Datenschutzgrundverordnung (DSGVO), 2018</a:t>
            </a:r>
          </a:p>
          <a:p>
            <a:pPr marL="360000" indent="-360000">
              <a:spcBef>
                <a:spcPts val="0"/>
              </a:spcBef>
              <a:buClr>
                <a:schemeClr val="accent1">
                  <a:lumMod val="50000"/>
                </a:schemeClr>
              </a:buClr>
              <a:buNone/>
              <a:defRPr/>
            </a:pPr>
            <a:r>
              <a:rPr lang="de-DE" sz="1800" dirty="0">
                <a:solidFill>
                  <a:schemeClr val="accent1">
                    <a:lumMod val="50000"/>
                  </a:schemeClr>
                </a:solidFill>
                <a:latin typeface="Calibri" panose="020F0502020204030204" pitchFamily="34" charset="0"/>
                <a:cs typeface="Calibri" panose="020F0502020204030204" pitchFamily="34" charset="0"/>
              </a:rPr>
              <a:t>	enthält Bestimmungen zur Verarbeitung personenbezogener Daten durch private Unternehmen und öffentliche Stellen</a:t>
            </a:r>
          </a:p>
          <a:p>
            <a:pPr marL="360000" indent="-360000">
              <a:spcBef>
                <a:spcPts val="0"/>
              </a:spcBef>
              <a:buClr>
                <a:schemeClr val="accent1">
                  <a:lumMod val="50000"/>
                </a:schemeClr>
              </a:buClr>
              <a:buNone/>
              <a:defRPr/>
            </a:pPr>
            <a:r>
              <a:rPr lang="de-DE" sz="1800" dirty="0">
                <a:solidFill>
                  <a:schemeClr val="accent1">
                    <a:lumMod val="50000"/>
                  </a:schemeClr>
                </a:solidFill>
                <a:latin typeface="Calibri" panose="020F0502020204030204" pitchFamily="34" charset="0"/>
                <a:cs typeface="Calibri" panose="020F0502020204030204" pitchFamily="34" charset="0"/>
              </a:rPr>
              <a:t>	Artikel 13 Informationspflicht bei Erhebung von personenbezogenen Daten bei der betroffenen Person (Zwecke, Empfänger, Dauer der Speicherung)</a:t>
            </a:r>
          </a:p>
          <a:p>
            <a:pPr marL="360000" indent="-360000">
              <a:spcBef>
                <a:spcPts val="600"/>
              </a:spcBef>
              <a:buClr>
                <a:schemeClr val="accent1">
                  <a:lumMod val="50000"/>
                </a:schemeClr>
              </a:buClr>
              <a:buSzPct val="100000"/>
              <a:buFont typeface="Wingdings"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Bundesdatenschutzgesetz (BDSG)</a:t>
            </a:r>
          </a:p>
          <a:p>
            <a:pPr marL="360000" indent="-360000">
              <a:spcBef>
                <a:spcPts val="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	ergänzt, konkretisiert und spezifiziert die Vorgaben der DSGVO</a:t>
            </a:r>
          </a:p>
          <a:p>
            <a:pPr marL="360000" indent="-360000">
              <a:spcBef>
                <a:spcPts val="600"/>
              </a:spcBef>
              <a:buClr>
                <a:schemeClr val="accent1">
                  <a:lumMod val="50000"/>
                </a:schemeClr>
              </a:buClr>
              <a:buSzPct val="100000"/>
              <a:buFont typeface="Wingdings"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Landesdatenschutzgesetze (z.B. LDSG von Mecklenburg-Vorpommern) </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30</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1200044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DSGVO</a:t>
            </a:r>
            <a:endParaRPr lang="de-DE" sz="2800" dirty="0">
              <a:solidFill>
                <a:srgbClr val="00B050"/>
              </a:solidFill>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57198" y="1596358"/>
            <a:ext cx="8499763" cy="5265737"/>
          </a:xfrm>
        </p:spPr>
        <p:txBody>
          <a:bodyPr rtlCol="0">
            <a:noAutofit/>
          </a:bodyPr>
          <a:lstStyle/>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Personenbezogene Daten sind alle Informationen, die sich auf eine </a:t>
            </a:r>
            <a:r>
              <a:rPr lang="de-DE" sz="1800" b="1" dirty="0">
                <a:solidFill>
                  <a:schemeClr val="accent1">
                    <a:lumMod val="50000"/>
                  </a:schemeClr>
                </a:solidFill>
                <a:latin typeface="Calibri" panose="020F0502020204030204" pitchFamily="34" charset="0"/>
                <a:cs typeface="Calibri" panose="020F0502020204030204" pitchFamily="34" charset="0"/>
              </a:rPr>
              <a:t>identifizierte oder identifizierbare lebende Person</a:t>
            </a:r>
            <a:r>
              <a:rPr lang="de-DE" sz="1800" dirty="0">
                <a:solidFill>
                  <a:schemeClr val="accent1">
                    <a:lumMod val="50000"/>
                  </a:schemeClr>
                </a:solidFill>
                <a:latin typeface="Calibri" panose="020F0502020204030204" pitchFamily="34" charset="0"/>
                <a:cs typeface="Calibri" panose="020F0502020204030204" pitchFamily="34" charset="0"/>
              </a:rPr>
              <a:t> beziehen. Verschiedene Teilinformationen, die gemeinsam zur Identifizierung einer bestimmten Person führen können, stellen ebenfalls personenbezogene Daten dar.</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Personenbezogene Daten, die anonymisiert, verschlüsselt oder </a:t>
            </a:r>
            <a:r>
              <a:rPr lang="de-DE" sz="1800" b="1" dirty="0">
                <a:solidFill>
                  <a:schemeClr val="accent1">
                    <a:lumMod val="50000"/>
                  </a:schemeClr>
                </a:solidFill>
                <a:latin typeface="Calibri" panose="020F0502020204030204" pitchFamily="34" charset="0"/>
                <a:cs typeface="Calibri" panose="020F0502020204030204" pitchFamily="34" charset="0"/>
              </a:rPr>
              <a:t>pseudonymisiert</a:t>
            </a:r>
            <a:r>
              <a:rPr lang="de-DE" sz="1800" dirty="0">
                <a:solidFill>
                  <a:schemeClr val="accent1">
                    <a:lumMod val="50000"/>
                  </a:schemeClr>
                </a:solidFill>
                <a:latin typeface="Calibri" panose="020F0502020204030204" pitchFamily="34" charset="0"/>
                <a:cs typeface="Calibri" panose="020F0502020204030204" pitchFamily="34" charset="0"/>
              </a:rPr>
              <a:t> wurden, aber zur erneuten Identifizierung einer Person genutzt werden können, bleiben personenbezogene Daten und fallen in den Anwendungsbereich der DGSVO.</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Personenbezogene Daten, die in einer Weise </a:t>
            </a:r>
            <a:r>
              <a:rPr lang="de-DE" sz="1800" b="1" dirty="0">
                <a:solidFill>
                  <a:schemeClr val="accent1">
                    <a:lumMod val="50000"/>
                  </a:schemeClr>
                </a:solidFill>
                <a:latin typeface="Calibri" panose="020F0502020204030204" pitchFamily="34" charset="0"/>
                <a:cs typeface="Calibri" panose="020F0502020204030204" pitchFamily="34" charset="0"/>
              </a:rPr>
              <a:t>anonymisiert</a:t>
            </a:r>
            <a:r>
              <a:rPr lang="de-DE" sz="1800" dirty="0">
                <a:solidFill>
                  <a:schemeClr val="accent1">
                    <a:lumMod val="50000"/>
                  </a:schemeClr>
                </a:solidFill>
                <a:latin typeface="Calibri" panose="020F0502020204030204" pitchFamily="34" charset="0"/>
                <a:cs typeface="Calibri" panose="020F0502020204030204" pitchFamily="34" charset="0"/>
              </a:rPr>
              <a:t> worden sind, dass die betroffene Person nicht oder nicht mehr identifiziert werden kann, gelten nicht mehr als personenbezogene Daten. </a:t>
            </a:r>
            <a:r>
              <a:rPr lang="de-DE" sz="1800" dirty="0">
                <a:solidFill>
                  <a:schemeClr val="tx2"/>
                </a:solidFill>
                <a:latin typeface="Calibri" panose="020F0502020204030204" pitchFamily="34" charset="0"/>
                <a:cs typeface="Calibri" panose="020F0502020204030204" pitchFamily="34" charset="0"/>
              </a:rPr>
              <a:t>Damit die Daten wirklich anonymisiert sind, muss die Anonymisierung unumkehrbar sein.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Die DSGVO schützt personenbezogene Daten </a:t>
            </a:r>
            <a:r>
              <a:rPr lang="de-DE" sz="1800" b="1" dirty="0">
                <a:solidFill>
                  <a:schemeClr val="accent1">
                    <a:lumMod val="50000"/>
                  </a:schemeClr>
                </a:solidFill>
                <a:latin typeface="Calibri" panose="020F0502020204030204" pitchFamily="34" charset="0"/>
                <a:cs typeface="Calibri" panose="020F0502020204030204" pitchFamily="34" charset="0"/>
              </a:rPr>
              <a:t>unabhängig von der zur Datenverarbeitung verwendeten Technik</a:t>
            </a:r>
            <a:r>
              <a:rPr lang="de-DE" sz="1800" dirty="0">
                <a:solidFill>
                  <a:schemeClr val="accent1">
                    <a:lumMod val="50000"/>
                  </a:schemeClr>
                </a:solidFill>
                <a:latin typeface="Calibri" panose="020F0502020204030204" pitchFamily="34" charset="0"/>
                <a:cs typeface="Calibri" panose="020F0502020204030204" pitchFamily="34" charset="0"/>
              </a:rPr>
              <a:t> – sie ist technologieneutral und gilt für die automatisierte wie die manuelle Verarbeitung, sofern die Daten nach vorher-bestimmten Kriterien (z. B. alphabetische Reihenfolge) geordnet sind. Es ist ebenfalls nicht entscheidend, wie die Daten gespeichert werden – in einem IT-System, mittels Videoüberwachung oder auf Papier. In all diesen Fällen fallen die personenbezogenen Daten unter die in der DDGSVO dargelegten Datenschutzklauseln.</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31</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1576889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DSGVO</a:t>
            </a:r>
          </a:p>
        </p:txBody>
      </p:sp>
      <p:sp>
        <p:nvSpPr>
          <p:cNvPr id="3" name="Inhaltsplatzhalter 2"/>
          <p:cNvSpPr>
            <a:spLocks noGrp="1"/>
          </p:cNvSpPr>
          <p:nvPr>
            <p:ph idx="1"/>
          </p:nvPr>
        </p:nvSpPr>
        <p:spPr>
          <a:xfrm>
            <a:off x="457199" y="1596358"/>
            <a:ext cx="8229599" cy="5265737"/>
          </a:xfrm>
        </p:spPr>
        <p:txBody>
          <a:bodyPr rtlCol="0">
            <a:noAutofit/>
          </a:bodyPr>
          <a:lstStyle/>
          <a:p>
            <a:pPr marL="0" indent="0">
              <a:spcBef>
                <a:spcPts val="600"/>
              </a:spcBef>
              <a:buClr>
                <a:schemeClr val="accent1">
                  <a:lumMod val="50000"/>
                </a:schemeClr>
              </a:buClr>
              <a:buSzPct val="100000"/>
              <a:buNone/>
            </a:pPr>
            <a:r>
              <a:rPr lang="de-DE" sz="1800" b="1" dirty="0">
                <a:solidFill>
                  <a:schemeClr val="accent1">
                    <a:lumMod val="50000"/>
                  </a:schemeClr>
                </a:solidFill>
                <a:latin typeface="Calibri" panose="020F0502020204030204" pitchFamily="34" charset="0"/>
                <a:cs typeface="Calibri" panose="020F0502020204030204" pitchFamily="34" charset="0"/>
              </a:rPr>
              <a:t>Beispiele für personenbezogene Daten:</a:t>
            </a:r>
            <a:endParaRPr lang="de-DE" sz="1800" dirty="0">
              <a:solidFill>
                <a:schemeClr val="accent1">
                  <a:lumMod val="50000"/>
                </a:schemeClr>
              </a:solidFill>
              <a:latin typeface="Calibri" panose="020F0502020204030204" pitchFamily="34" charset="0"/>
              <a:cs typeface="Calibri" panose="020F0502020204030204" pitchFamily="34" charset="0"/>
            </a:endParaRP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Name und Vorname</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eine Privatanschrift</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eine E-Mail-Adresse wie </a:t>
            </a:r>
            <a:r>
              <a:rPr lang="de-DE" sz="1800" dirty="0" err="1">
                <a:solidFill>
                  <a:schemeClr val="accent1">
                    <a:lumMod val="50000"/>
                  </a:schemeClr>
                </a:solidFill>
                <a:latin typeface="Calibri" panose="020F0502020204030204" pitchFamily="34" charset="0"/>
                <a:cs typeface="Calibri" panose="020F0502020204030204" pitchFamily="34" charset="0"/>
              </a:rPr>
              <a:t>vorname.nachname@unternehmen.com</a:t>
            </a:r>
            <a:endParaRPr lang="de-DE" sz="1800" dirty="0">
              <a:solidFill>
                <a:schemeClr val="accent1">
                  <a:lumMod val="50000"/>
                </a:schemeClr>
              </a:solidFill>
              <a:latin typeface="Calibri" panose="020F0502020204030204" pitchFamily="34" charset="0"/>
              <a:cs typeface="Calibri" panose="020F0502020204030204" pitchFamily="34" charset="0"/>
            </a:endParaRP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eine Ausweisnummer</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Standortdaten (z. B. die Standortfunktion bei Mobiltelefonen)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eine IP-Adresse</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die Werbekennung Ihres Telefons</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32</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143482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DSGVO Artikel 4 </a:t>
            </a:r>
          </a:p>
        </p:txBody>
      </p:sp>
      <p:sp>
        <p:nvSpPr>
          <p:cNvPr id="3" name="Inhaltsplatzhalter 2"/>
          <p:cNvSpPr>
            <a:spLocks noGrp="1"/>
          </p:cNvSpPr>
          <p:nvPr>
            <p:ph idx="1"/>
          </p:nvPr>
        </p:nvSpPr>
        <p:spPr>
          <a:xfrm>
            <a:off x="457199" y="1596358"/>
            <a:ext cx="8229599" cy="5265737"/>
          </a:xfrm>
        </p:spPr>
        <p:txBody>
          <a:bodyPr rtlCol="0">
            <a:noAutofit/>
          </a:bodyPr>
          <a:lstStyle/>
          <a:p>
            <a:pPr marL="0" indent="0">
              <a:spcBef>
                <a:spcPts val="60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ea typeface="Arial" charset="0"/>
                <a:cs typeface="Calibri" panose="020F0502020204030204" pitchFamily="34" charset="0"/>
              </a:rPr>
              <a:t>„</a:t>
            </a:r>
            <a:r>
              <a:rPr lang="de-DE" sz="1800" b="1" dirty="0">
                <a:solidFill>
                  <a:schemeClr val="accent1">
                    <a:lumMod val="50000"/>
                  </a:schemeClr>
                </a:solidFill>
                <a:latin typeface="Calibri" panose="020F0502020204030204" pitchFamily="34" charset="0"/>
                <a:ea typeface="Arial" charset="0"/>
                <a:cs typeface="Calibri" panose="020F0502020204030204" pitchFamily="34" charset="0"/>
              </a:rPr>
              <a:t>Pseudonymisierung“</a:t>
            </a:r>
            <a:r>
              <a:rPr lang="de-DE" sz="1800" dirty="0">
                <a:solidFill>
                  <a:schemeClr val="accent1">
                    <a:lumMod val="50000"/>
                  </a:schemeClr>
                </a:solidFill>
                <a:latin typeface="Calibri" panose="020F0502020204030204" pitchFamily="34" charset="0"/>
                <a:cs typeface="Calibri" panose="020F0502020204030204" pitchFamily="34" charset="0"/>
              </a:rPr>
              <a:t> die Verarbeitung personenbezogener Daten in einer Weise, dass die personenbezogenen Daten ohne Hinzuziehung zusätzlicher Informationen nicht mehr einer spezifischen betroffenen Person zugeordnet werden können, sofern diese zusätzlichen Informationen gesondert aufbewahrt werden und technischen und organisatorischen Maßnahmen unterliegen, die gewährleisten, dass die personenbezogenen Daten nicht einer identifizierten oder identifizierbaren natürlichen Person zugewiesen werden;</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33</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3582145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 Wann kommt die DSGVO nicht zur Anwendung?</a:t>
            </a:r>
          </a:p>
        </p:txBody>
      </p:sp>
      <p:sp>
        <p:nvSpPr>
          <p:cNvPr id="3" name="Inhaltsplatzhalter 2"/>
          <p:cNvSpPr>
            <a:spLocks noGrp="1"/>
          </p:cNvSpPr>
          <p:nvPr>
            <p:ph idx="1"/>
          </p:nvPr>
        </p:nvSpPr>
        <p:spPr>
          <a:xfrm>
            <a:off x="457199" y="1596358"/>
            <a:ext cx="8229599" cy="5265737"/>
          </a:xfrm>
        </p:spPr>
        <p:txBody>
          <a:bodyPr rtlCol="0">
            <a:noAutofit/>
          </a:bodyPr>
          <a:lstStyle/>
          <a:p>
            <a:pPr marL="0" indent="0">
              <a:spcBef>
                <a:spcPts val="60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DSGVO Erwägungsgrund 26, Satz 6</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wenn die </a:t>
            </a:r>
            <a:r>
              <a:rPr lang="de-DE" sz="1800" dirty="0">
                <a:solidFill>
                  <a:schemeClr val="accent1">
                    <a:lumMod val="50000"/>
                  </a:schemeClr>
                </a:solidFill>
                <a:effectLst/>
                <a:latin typeface="Calibri" panose="020F0502020204030204" pitchFamily="34" charset="0"/>
                <a:cs typeface="Calibri" panose="020F0502020204030204" pitchFamily="34" charset="0"/>
              </a:rPr>
              <a:t>Daten anonymisiert</a:t>
            </a:r>
            <a:r>
              <a:rPr lang="de-DE" sz="1800" dirty="0">
                <a:solidFill>
                  <a:schemeClr val="accent1">
                    <a:lumMod val="50000"/>
                  </a:schemeClr>
                </a:solidFill>
                <a:latin typeface="Calibri" panose="020F0502020204030204" pitchFamily="34" charset="0"/>
                <a:cs typeface="Calibri" panose="020F0502020204030204" pitchFamily="34" charset="0"/>
              </a:rPr>
              <a:t> sind</a:t>
            </a:r>
            <a:endParaRPr lang="de-DE" sz="1800" dirty="0">
              <a:solidFill>
                <a:schemeClr val="accent1">
                  <a:lumMod val="50000"/>
                </a:schemeClr>
              </a:solidFill>
              <a:effectLst/>
              <a:latin typeface="Calibri" panose="020F0502020204030204" pitchFamily="34" charset="0"/>
              <a:cs typeface="Calibri" panose="020F0502020204030204" pitchFamily="34" charset="0"/>
            </a:endParaRPr>
          </a:p>
          <a:p>
            <a:pPr marL="362880" indent="-362880">
              <a:spcBef>
                <a:spcPts val="600"/>
              </a:spcBef>
              <a:buClr>
                <a:schemeClr val="accent1">
                  <a:lumMod val="50000"/>
                </a:schemeClr>
              </a:buClr>
              <a:buSzPct val="100000"/>
              <a:buFont typeface="Wingdings" pitchFamily="2" charset="2"/>
              <a:buChar char="§"/>
            </a:pPr>
            <a:r>
              <a:rPr lang="de-DE" sz="1800" b="1" dirty="0">
                <a:solidFill>
                  <a:schemeClr val="accent1">
                    <a:lumMod val="50000"/>
                  </a:schemeClr>
                </a:solidFill>
                <a:latin typeface="Calibri" panose="020F0502020204030204" pitchFamily="34" charset="0"/>
                <a:cs typeface="Calibri" panose="020F0502020204030204" pitchFamily="34" charset="0"/>
              </a:rPr>
              <a:t>A</a:t>
            </a:r>
            <a:r>
              <a:rPr lang="de-DE" sz="1800" b="1" dirty="0">
                <a:solidFill>
                  <a:schemeClr val="accent1">
                    <a:lumMod val="50000"/>
                  </a:schemeClr>
                </a:solidFill>
                <a:effectLst/>
                <a:latin typeface="Calibri" panose="020F0502020204030204" pitchFamily="34" charset="0"/>
                <a:cs typeface="Calibri" panose="020F0502020204030204" pitchFamily="34" charset="0"/>
              </a:rPr>
              <a:t>nonymisierung</a:t>
            </a:r>
            <a:r>
              <a:rPr lang="de-DE" sz="1800" dirty="0">
                <a:solidFill>
                  <a:schemeClr val="accent1">
                    <a:lumMod val="50000"/>
                  </a:schemeClr>
                </a:solidFill>
                <a:effectLst/>
                <a:latin typeface="Calibri" panose="020F0502020204030204" pitchFamily="34" charset="0"/>
                <a:cs typeface="Calibri" panose="020F0502020204030204" pitchFamily="34" charset="0"/>
              </a:rPr>
              <a:t> bedeutet, dass die Identifizierung einer konkreten Person aufgrund der Informationen, die von ihr bzw. über sie erhoben werden, gar nicht</a:t>
            </a:r>
            <a:br>
              <a:rPr lang="de-DE" sz="1800" dirty="0">
                <a:solidFill>
                  <a:schemeClr val="accent1">
                    <a:lumMod val="50000"/>
                  </a:schemeClr>
                </a:solidFill>
                <a:latin typeface="Calibri" panose="020F0502020204030204" pitchFamily="34" charset="0"/>
                <a:cs typeface="Calibri" panose="020F0502020204030204" pitchFamily="34" charset="0"/>
              </a:rPr>
            </a:br>
            <a:r>
              <a:rPr lang="de-DE" sz="1800" dirty="0">
                <a:solidFill>
                  <a:schemeClr val="accent1">
                    <a:lumMod val="50000"/>
                  </a:schemeClr>
                </a:solidFill>
                <a:effectLst/>
                <a:latin typeface="Calibri" panose="020F0502020204030204" pitchFamily="34" charset="0"/>
                <a:cs typeface="Calibri" panose="020F0502020204030204" pitchFamily="34" charset="0"/>
              </a:rPr>
              <a:t>oder nur theoretisch (also mit einem unvertretbar hohen Aufwand) möglich ist</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effectLst/>
                <a:latin typeface="Calibri" panose="020F0502020204030204" pitchFamily="34" charset="0"/>
                <a:cs typeface="Calibri" panose="020F0502020204030204" pitchFamily="34" charset="0"/>
              </a:rPr>
              <a:t>wenn individuelle Einstellungen, Meinungen, Selbstauskünfte zu Persönlichkeitseigenschaften etc. erhoben werden, jedenfalls dann, wenn sie nach allgemeinem Ermessen keinen Rückschluss auf die Identität der jeweiligen Person zulassen</a:t>
            </a: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34</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779221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fontScale="90000"/>
          </a:bodyPr>
          <a:lstStyle/>
          <a:p>
            <a:r>
              <a:rPr lang="de-DE" sz="2800" dirty="0">
                <a:latin typeface="Calibri" panose="020F0502020204030204" pitchFamily="34" charset="0"/>
                <a:cs typeface="Calibri" panose="020F0502020204030204" pitchFamily="34" charset="0"/>
              </a:rPr>
              <a:t>Auszug aus § 9 LDSG</a:t>
            </a:r>
            <a:br>
              <a:rPr lang="de-DE" sz="2800"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Datenverarbeitung für wissenschaftliche oder historische Forschung</a:t>
            </a:r>
          </a:p>
        </p:txBody>
      </p:sp>
      <p:sp>
        <p:nvSpPr>
          <p:cNvPr id="3" name="Inhaltsplatzhalter 2"/>
          <p:cNvSpPr>
            <a:spLocks noGrp="1"/>
          </p:cNvSpPr>
          <p:nvPr>
            <p:ph idx="1"/>
          </p:nvPr>
        </p:nvSpPr>
        <p:spPr>
          <a:xfrm>
            <a:off x="457199" y="1596358"/>
            <a:ext cx="8229599" cy="5265737"/>
          </a:xfrm>
        </p:spPr>
        <p:txBody>
          <a:bodyPr rtlCol="0">
            <a:noAutofit/>
          </a:bodyPr>
          <a:lstStyle/>
          <a:p>
            <a:pPr marL="0" indent="0">
              <a:spcBef>
                <a:spcPts val="60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1. Öffentliche Stellen dürfen personenbezogene Daten ...  </a:t>
            </a:r>
            <a:r>
              <a:rPr lang="de-DE" sz="1800" b="1" dirty="0">
                <a:solidFill>
                  <a:schemeClr val="accent1">
                    <a:lumMod val="50000"/>
                  </a:schemeClr>
                </a:solidFill>
                <a:latin typeface="Calibri" panose="020F0502020204030204" pitchFamily="34" charset="0"/>
                <a:cs typeface="Calibri" panose="020F0502020204030204" pitchFamily="34" charset="0"/>
              </a:rPr>
              <a:t>ohne Einwilligung </a:t>
            </a:r>
            <a:r>
              <a:rPr lang="de-DE" sz="1800" dirty="0">
                <a:solidFill>
                  <a:schemeClr val="accent1">
                    <a:lumMod val="50000"/>
                  </a:schemeClr>
                </a:solidFill>
                <a:latin typeface="Calibri" panose="020F0502020204030204" pitchFamily="34" charset="0"/>
                <a:cs typeface="Calibri" panose="020F0502020204030204" pitchFamily="34" charset="0"/>
              </a:rPr>
              <a:t>für ein bestimmtes Forschungsvorhaben verarbeiten, wenn schutzwürdige Belange der betroffenen Person wegen der Art der Daten, wegen ihrer Offenkundigkeit oder wegen der Art der Verwendung nicht beeinträchtigt werden oder </a:t>
            </a:r>
          </a:p>
          <a:p>
            <a:pPr marL="0" indent="0">
              <a:spcBef>
                <a:spcPts val="60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das öffentliche Interesse an der Durchführung des Forschungsvorhabens die schutzwürdigen Belange der betroffenen Person erheblich überwiegt und der Zweck der Forschung nicht auf andere Weise erreicht werden kann. </a:t>
            </a:r>
          </a:p>
          <a:p>
            <a:pPr marL="0" indent="0">
              <a:spcBef>
                <a:spcPts val="60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Im Falle einer Übermittlung dürfen die personenbezogenen Daten nicht für andere Zwecke als für Forschungszwecke verarbeitet werden. </a:t>
            </a:r>
          </a:p>
          <a:p>
            <a:pPr marL="0" indent="0">
              <a:spcBef>
                <a:spcPts val="600"/>
              </a:spcBef>
              <a:buNone/>
              <a:defRPr/>
            </a:pPr>
            <a:r>
              <a:rPr lang="de-DE" sz="1800" dirty="0">
                <a:solidFill>
                  <a:schemeClr val="accent1">
                    <a:lumMod val="50000"/>
                  </a:schemeClr>
                </a:solidFill>
                <a:latin typeface="Calibri" panose="020F0502020204030204" pitchFamily="34" charset="0"/>
                <a:cs typeface="Calibri" panose="020F0502020204030204" pitchFamily="34" charset="0"/>
              </a:rPr>
              <a:t>2. Daten sind möglichst so zu verändern, dass die Einzelangaben über persönliche oder sachliche Verhältnisse nicht mehr oder nur mit einem unverhältnismäßigen Aufwand an Zeit, Kosten und Arbeitskraft einer bestimmten oder bestimmbaren natürlichen Person zugeordnet werden können.</a:t>
            </a:r>
          </a:p>
          <a:p>
            <a:pPr marL="0" indent="0">
              <a:spcBef>
                <a:spcPts val="600"/>
              </a:spcBef>
              <a:buNone/>
              <a:defRPr/>
            </a:pPr>
            <a:r>
              <a:rPr lang="de-DE" sz="1800" dirty="0">
                <a:solidFill>
                  <a:schemeClr val="accent1">
                    <a:lumMod val="50000"/>
                  </a:schemeClr>
                </a:solidFill>
                <a:latin typeface="Calibri" panose="020F0502020204030204" pitchFamily="34" charset="0"/>
                <a:cs typeface="Calibri" panose="020F0502020204030204" pitchFamily="34" charset="0"/>
              </a:rPr>
              <a:t>3. Die wissenschaftliche Forschung betreibenden öffentlichen Stellen dürfen personenbezogene Daten nur veröffentlichen, wenn die </a:t>
            </a:r>
            <a:r>
              <a:rPr lang="de-DE" sz="1800" b="1" dirty="0">
                <a:solidFill>
                  <a:schemeClr val="accent1">
                    <a:lumMod val="50000"/>
                  </a:schemeClr>
                </a:solidFill>
                <a:latin typeface="Calibri" panose="020F0502020204030204" pitchFamily="34" charset="0"/>
                <a:cs typeface="Calibri" panose="020F0502020204030204" pitchFamily="34" charset="0"/>
              </a:rPr>
              <a:t>betroffene Person eingewilligt hat</a:t>
            </a:r>
            <a:r>
              <a:rPr lang="de-DE" sz="1800" dirty="0">
                <a:solidFill>
                  <a:schemeClr val="accent1">
                    <a:lumMod val="50000"/>
                  </a:schemeClr>
                </a:solidFill>
                <a:latin typeface="Calibri" panose="020F0502020204030204" pitchFamily="34" charset="0"/>
                <a:cs typeface="Calibri" panose="020F0502020204030204" pitchFamily="34" charset="0"/>
              </a:rPr>
              <a:t>.</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35</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spTree>
    <p:extLst>
      <p:ext uri="{BB962C8B-B14F-4D97-AF65-F5344CB8AC3E}">
        <p14:creationId xmlns:p14="http://schemas.microsoft.com/office/powerpoint/2010/main" val="3472538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endParaRPr lang="de-DE" sz="28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57199" y="1596358"/>
            <a:ext cx="8229599" cy="5265737"/>
          </a:xfrm>
        </p:spPr>
        <p:txBody>
          <a:bodyPr rtlCol="0">
            <a:noAutofit/>
          </a:bodyPr>
          <a:lstStyle/>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effectLst/>
                <a:latin typeface="Calibri" panose="020F0502020204030204" pitchFamily="34" charset="0"/>
                <a:cs typeface="Calibri" panose="020F0502020204030204" pitchFamily="34" charset="0"/>
              </a:rPr>
              <a:t>Antragstellende werden durch die Einbeziehung der Ethik-Kommission nicht von ihrer eigenen rechtlichen Verantwortung in den unterschiedlichen Bereichen entbunden, auch bzgl. Datenschutz</a:t>
            </a:r>
          </a:p>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PT</a:t>
            </a:r>
            <a:r>
              <a:rPr lang="de-DE" sz="1800" dirty="0">
                <a:solidFill>
                  <a:schemeClr val="accent1">
                    <a:lumMod val="50000"/>
                  </a:schemeClr>
                </a:solidFill>
                <a:effectLst/>
                <a:latin typeface="Calibri" panose="020F0502020204030204" pitchFamily="34" charset="0"/>
                <a:cs typeface="Calibri" panose="020F0502020204030204" pitchFamily="34" charset="0"/>
              </a:rPr>
              <a:t> müssen eine mit den Vorgaben der DSGVO (insbes. Art. 9) konforme daten-</a:t>
            </a:r>
            <a:br>
              <a:rPr lang="de-DE" sz="1800" dirty="0">
                <a:solidFill>
                  <a:schemeClr val="accent1">
                    <a:lumMod val="50000"/>
                  </a:schemeClr>
                </a:solidFill>
                <a:latin typeface="Calibri" panose="020F0502020204030204" pitchFamily="34" charset="0"/>
                <a:cs typeface="Calibri" panose="020F0502020204030204" pitchFamily="34" charset="0"/>
              </a:rPr>
            </a:br>
            <a:r>
              <a:rPr lang="de-DE" sz="1800" dirty="0">
                <a:solidFill>
                  <a:schemeClr val="accent1">
                    <a:lumMod val="50000"/>
                  </a:schemeClr>
                </a:solidFill>
                <a:effectLst/>
                <a:latin typeface="Calibri" panose="020F0502020204030204" pitchFamily="34" charset="0"/>
                <a:cs typeface="Calibri" panose="020F0502020204030204" pitchFamily="34" charset="0"/>
              </a:rPr>
              <a:t>schutzrechtliche Einwilligung erteilen und die laut DSGVO vorgesehenen Informationen (Art. 12 ff.) erhalten</a:t>
            </a:r>
          </a:p>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a:t>
            </a:r>
            <a:r>
              <a:rPr lang="de-DE" sz="1800" dirty="0">
                <a:solidFill>
                  <a:schemeClr val="accent1">
                    <a:lumMod val="50000"/>
                  </a:schemeClr>
                </a:solidFill>
                <a:effectLst/>
                <a:latin typeface="Calibri" panose="020F0502020204030204" pitchFamily="34" charset="0"/>
                <a:cs typeface="Calibri" panose="020F0502020204030204" pitchFamily="34" charset="0"/>
              </a:rPr>
              <a:t>ie in dem Projekt für die Datenverarbeitung verantwortliche Stelle (in der Regel eine juristische Person bzw. Institution) ist zu benennen</a:t>
            </a:r>
          </a:p>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effectLst/>
                <a:latin typeface="Calibri" panose="020F0502020204030204" pitchFamily="34" charset="0"/>
                <a:cs typeface="Calibri" panose="020F0502020204030204" pitchFamily="34" charset="0"/>
              </a:rPr>
              <a:t>Kontaktdaten des oder der zuständigen Datenschutzbeauftragten</a:t>
            </a:r>
          </a:p>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effectLst/>
                <a:latin typeface="Calibri" panose="020F0502020204030204" pitchFamily="34" charset="0"/>
                <a:cs typeface="Calibri" panose="020F0502020204030204" pitchFamily="34" charset="0"/>
              </a:rPr>
              <a:t>Empfänger(</a:t>
            </a:r>
            <a:r>
              <a:rPr lang="de-DE" sz="1800" dirty="0" err="1">
                <a:solidFill>
                  <a:schemeClr val="accent1">
                    <a:lumMod val="50000"/>
                  </a:schemeClr>
                </a:solidFill>
                <a:effectLst/>
                <a:latin typeface="Calibri" panose="020F0502020204030204" pitchFamily="34" charset="0"/>
                <a:cs typeface="Calibri" panose="020F0502020204030204" pitchFamily="34" charset="0"/>
              </a:rPr>
              <a:t>kategorien</a:t>
            </a:r>
            <a:r>
              <a:rPr lang="de-DE" sz="1800" dirty="0">
                <a:solidFill>
                  <a:schemeClr val="accent1">
                    <a:lumMod val="50000"/>
                  </a:schemeClr>
                </a:solidFill>
                <a:effectLst/>
                <a:latin typeface="Calibri" panose="020F0502020204030204" pitchFamily="34" charset="0"/>
                <a:cs typeface="Calibri" panose="020F0502020204030204" pitchFamily="34" charset="0"/>
              </a:rPr>
              <a:t>) der personenbezogenen Daten sind darzustellen</a:t>
            </a:r>
          </a:p>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effectLst/>
                <a:latin typeface="Calibri" panose="020F0502020204030204" pitchFamily="34" charset="0"/>
                <a:cs typeface="Calibri" panose="020F0502020204030204" pitchFamily="34" charset="0"/>
              </a:rPr>
              <a:t>voraussichtliche Dauer der Datennutzung</a:t>
            </a:r>
          </a:p>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effectLst/>
                <a:latin typeface="Calibri" panose="020F0502020204030204" pitchFamily="34" charset="0"/>
                <a:cs typeface="Calibri" panose="020F0502020204030204" pitchFamily="34" charset="0"/>
              </a:rPr>
              <a:t>Betroffene sind auf ihr Recht hinzuweisen, Auskunft (einschließlich unentgeltlicher Überlassung einer Kopie) über die sie betreffenden personenbezogenen Daten zu erhalten</a:t>
            </a:r>
          </a:p>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effectLst/>
                <a:latin typeface="Calibri" panose="020F0502020204030204" pitchFamily="34" charset="0"/>
                <a:cs typeface="Calibri" panose="020F0502020204030204" pitchFamily="34" charset="0"/>
              </a:rPr>
              <a:t>Hinweis auf das Recht, </a:t>
            </a:r>
            <a:r>
              <a:rPr lang="de-DE" sz="1800" dirty="0">
                <a:solidFill>
                  <a:schemeClr val="accent1">
                    <a:lumMod val="50000"/>
                  </a:schemeClr>
                </a:solidFill>
                <a:latin typeface="Calibri" panose="020F0502020204030204" pitchFamily="34" charset="0"/>
                <a:cs typeface="Calibri" panose="020F0502020204030204" pitchFamily="34" charset="0"/>
              </a:rPr>
              <a:t>dass PT jederzeit </a:t>
            </a:r>
            <a:r>
              <a:rPr lang="de-DE" sz="1800" dirty="0">
                <a:solidFill>
                  <a:schemeClr val="accent1">
                    <a:lumMod val="50000"/>
                  </a:schemeClr>
                </a:solidFill>
                <a:effectLst/>
                <a:latin typeface="Calibri" panose="020F0502020204030204" pitchFamily="34" charset="0"/>
                <a:cs typeface="Calibri" panose="020F0502020204030204" pitchFamily="34" charset="0"/>
              </a:rPr>
              <a:t>ihre Einwilligung widerrufen können</a:t>
            </a:r>
          </a:p>
          <a:p>
            <a:pPr marL="0" indent="0">
              <a:spcBef>
                <a:spcPts val="600"/>
              </a:spcBef>
              <a:buNone/>
            </a:pPr>
            <a:r>
              <a:rPr lang="de-DE" sz="1200" dirty="0">
                <a:solidFill>
                  <a:schemeClr val="accent1">
                    <a:lumMod val="50000"/>
                  </a:schemeClr>
                </a:solidFill>
                <a:latin typeface="Calibri" panose="020F0502020204030204" pitchFamily="34" charset="0"/>
                <a:cs typeface="Calibri" panose="020F0502020204030204" pitchFamily="34" charset="0"/>
              </a:rPr>
              <a:t>(Quelle: Homepage: AK EK)</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36</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pic>
        <p:nvPicPr>
          <p:cNvPr id="7" name="Grafik 6">
            <a:extLst>
              <a:ext uri="{FF2B5EF4-FFF2-40B4-BE49-F238E27FC236}">
                <a16:creationId xmlns:a16="http://schemas.microsoft.com/office/drawing/2014/main" id="{5DD5D1B4-2EC5-2DB3-D823-204BD4034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29" y="749441"/>
            <a:ext cx="8537432" cy="561226"/>
          </a:xfrm>
          <a:prstGeom prst="rect">
            <a:avLst/>
          </a:prstGeom>
        </p:spPr>
      </p:pic>
    </p:spTree>
    <p:extLst>
      <p:ext uri="{BB962C8B-B14F-4D97-AF65-F5344CB8AC3E}">
        <p14:creationId xmlns:p14="http://schemas.microsoft.com/office/powerpoint/2010/main" val="1770066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Datenschutz Zusammenfassung</a:t>
            </a:r>
          </a:p>
        </p:txBody>
      </p:sp>
      <p:sp>
        <p:nvSpPr>
          <p:cNvPr id="3" name="Inhaltsplatzhalter 2"/>
          <p:cNvSpPr>
            <a:spLocks noGrp="1"/>
          </p:cNvSpPr>
          <p:nvPr>
            <p:ph idx="1"/>
          </p:nvPr>
        </p:nvSpPr>
        <p:spPr>
          <a:xfrm>
            <a:off x="457199" y="1596358"/>
            <a:ext cx="8229599" cy="5265737"/>
          </a:xfrm>
        </p:spPr>
        <p:txBody>
          <a:bodyPr rtlCol="0">
            <a:noAutofit/>
          </a:bodyPr>
          <a:lstStyle/>
          <a:p>
            <a:pPr marL="362880" indent="-362880">
              <a:spcBef>
                <a:spcPts val="600"/>
              </a:spcBef>
              <a:buClr>
                <a:schemeClr val="accent1">
                  <a:lumMod val="50000"/>
                </a:schemeClr>
              </a:buClr>
              <a:buSzPct val="100000"/>
              <a:buFont typeface="Wingdings" pitchFamily="2"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Studienteilnehmer haben ein Recht auf Schutz ihrer Daten</a:t>
            </a:r>
          </a:p>
          <a:p>
            <a:pPr marL="362880" indent="-362880">
              <a:spcBef>
                <a:spcPts val="600"/>
              </a:spcBef>
              <a:buClr>
                <a:schemeClr val="accent1">
                  <a:lumMod val="50000"/>
                </a:schemeClr>
              </a:buClr>
              <a:buSzPct val="100000"/>
              <a:buFont typeface="Wingdings" pitchFamily="2"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sie müssen in die Nutzung ihrer personenbezogenen Daten einwilligen</a:t>
            </a:r>
          </a:p>
          <a:p>
            <a:pPr marL="362880" indent="-362880">
              <a:spcBef>
                <a:spcPts val="600"/>
              </a:spcBef>
              <a:buClr>
                <a:schemeClr val="accent1">
                  <a:lumMod val="50000"/>
                </a:schemeClr>
              </a:buClr>
              <a:buSzPct val="100000"/>
              <a:buFont typeface="Wingdings" pitchFamily="2"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Details zu Informationspflichten in Artikel 13ff DGSVO</a:t>
            </a:r>
          </a:p>
          <a:p>
            <a:pPr marL="362880" indent="-362880">
              <a:spcBef>
                <a:spcPts val="600"/>
              </a:spcBef>
              <a:buClr>
                <a:schemeClr val="accent1">
                  <a:lumMod val="50000"/>
                </a:schemeClr>
              </a:buClr>
              <a:buSzPct val="100000"/>
              <a:buFont typeface="Wingdings" pitchFamily="2"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datenschutzrechtliche Aspekte werden von EK in der Regel nur kursorisch geprüft</a:t>
            </a:r>
          </a:p>
          <a:p>
            <a:pPr marL="362880" indent="-362880">
              <a:spcBef>
                <a:spcPts val="600"/>
              </a:spcBef>
              <a:buClr>
                <a:schemeClr val="accent1">
                  <a:lumMod val="50000"/>
                </a:schemeClr>
              </a:buClr>
              <a:buSzPct val="100000"/>
              <a:buFont typeface="Wingdings" pitchFamily="2" charset="2"/>
              <a:buChar char="§"/>
              <a:defRPr/>
            </a:pPr>
            <a:r>
              <a:rPr lang="de-DE" sz="1800" dirty="0">
                <a:solidFill>
                  <a:schemeClr val="accent1">
                    <a:lumMod val="50000"/>
                  </a:schemeClr>
                </a:solidFill>
                <a:latin typeface="Calibri" panose="020F0502020204030204" pitchFamily="34" charset="0"/>
                <a:cs typeface="Calibri" panose="020F0502020204030204" pitchFamily="34" charset="0"/>
              </a:rPr>
              <a:t>Konsultation des Datenschutzbeauftragten?</a:t>
            </a: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37</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p>
        </p:txBody>
      </p:sp>
      <p:pic>
        <p:nvPicPr>
          <p:cNvPr id="6" name="Bild 3">
            <a:extLst>
              <a:ext uri="{FF2B5EF4-FFF2-40B4-BE49-F238E27FC236}">
                <a16:creationId xmlns:a16="http://schemas.microsoft.com/office/drawing/2014/main" id="{26779571-E5AD-A1A4-1922-BEB1136FE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311" y="3795100"/>
            <a:ext cx="3769633" cy="2516053"/>
          </a:xfrm>
          <a:prstGeom prst="rect">
            <a:avLst/>
          </a:prstGeom>
        </p:spPr>
      </p:pic>
    </p:spTree>
    <p:extLst>
      <p:ext uri="{BB962C8B-B14F-4D97-AF65-F5344CB8AC3E}">
        <p14:creationId xmlns:p14="http://schemas.microsoft.com/office/powerpoint/2010/main" val="2575620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r>
              <a:rPr lang="de-DE" sz="2800" dirty="0">
                <a:latin typeface="Calibri" panose="020F0502020204030204" pitchFamily="34" charset="0"/>
                <a:cs typeface="Calibri" panose="020F0502020204030204" pitchFamily="34" charset="0"/>
              </a:rPr>
              <a:t>Wann muss/soll ein Ethikantrag gestellt werden?</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0" lvl="0" indent="0">
              <a:spcBef>
                <a:spcPts val="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lvl="0" indent="0">
              <a:spcBef>
                <a:spcPts val="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bei Forschungsvorhaben</a:t>
            </a:r>
          </a:p>
          <a:p>
            <a:pPr marL="0" lvl="0" indent="0">
              <a:spcBef>
                <a:spcPts val="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 </a:t>
            </a:r>
          </a:p>
          <a:p>
            <a:pPr marL="362880" indent="-362880">
              <a:spcBef>
                <a:spcPts val="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mit oder am Menschen, </a:t>
            </a:r>
          </a:p>
          <a:p>
            <a:pPr marL="362880" indent="-362880">
              <a:spcBef>
                <a:spcPts val="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mit menschlichem Material oder </a:t>
            </a:r>
          </a:p>
          <a:p>
            <a:pPr marL="362880" indent="-362880">
              <a:spcBef>
                <a:spcPts val="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Daten</a:t>
            </a:r>
          </a:p>
          <a:p>
            <a:pPr marL="0" lvl="0" indent="0">
              <a:lnSpc>
                <a:spcPct val="150000"/>
              </a:lnSpc>
              <a:spcBef>
                <a:spcPts val="0"/>
              </a:spcBef>
              <a:buClr>
                <a:schemeClr val="tx2"/>
              </a:buClr>
              <a:buSzPct val="100000"/>
              <a:buNone/>
            </a:pPr>
            <a:endParaRPr lang="de-DE" sz="1800" dirty="0">
              <a:solidFill>
                <a:schemeClr val="tx2"/>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38</a:t>
            </a:fld>
            <a:endParaRPr lang="en-US"/>
          </a:p>
        </p:txBody>
      </p:sp>
    </p:spTree>
    <p:extLst>
      <p:ext uri="{BB962C8B-B14F-4D97-AF65-F5344CB8AC3E}">
        <p14:creationId xmlns:p14="http://schemas.microsoft.com/office/powerpoint/2010/main" val="3689068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pPr lvl="1">
              <a:lnSpc>
                <a:spcPct val="150000"/>
              </a:lnSpc>
              <a:buClr>
                <a:schemeClr val="tx2"/>
              </a:buClr>
              <a:buSzPct val="100000"/>
            </a:pPr>
            <a:r>
              <a:rPr lang="de-DE" sz="2800" dirty="0">
                <a:solidFill>
                  <a:schemeClr val="tx2"/>
                </a:solidFill>
                <a:latin typeface="Calibri" panose="020F0502020204030204" pitchFamily="34" charset="0"/>
                <a:cs typeface="Calibri" panose="020F0502020204030204" pitchFamily="34" charset="0"/>
              </a:rPr>
              <a:t>Ethische Aspekte</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fontScale="92500" lnSpcReduction="20000"/>
          </a:bodyPr>
          <a:lstStyle/>
          <a:p>
            <a:pPr marL="360000" indent="-362880">
              <a:lnSpc>
                <a:spcPct val="110000"/>
              </a:lnSpc>
              <a:spcBef>
                <a:spcPts val="600"/>
              </a:spcBef>
              <a:buClr>
                <a:schemeClr val="accent1">
                  <a:lumMod val="50000"/>
                </a:schemeClr>
              </a:buClr>
              <a:buSzPct val="100000"/>
              <a:buFont typeface="Wingdings" pitchFamily="2" charset="2"/>
              <a:buChar char="§"/>
            </a:pPr>
            <a:r>
              <a:rPr lang="de-DE" sz="1900" dirty="0">
                <a:solidFill>
                  <a:schemeClr val="accent1">
                    <a:lumMod val="50000"/>
                  </a:schemeClr>
                </a:solidFill>
                <a:latin typeface="Calibri" panose="020F0502020204030204" pitchFamily="34" charset="0"/>
                <a:cs typeface="Calibri" panose="020F0502020204030204" pitchFamily="34" charset="0"/>
              </a:rPr>
              <a:t>Auswirkungen der Erhebung und Analyse der Daten für die Studienteilnehmer, ihre soziale Gruppe oder eine Organisation</a:t>
            </a:r>
          </a:p>
          <a:p>
            <a:pPr marL="360000" indent="-362880">
              <a:lnSpc>
                <a:spcPct val="110000"/>
              </a:lnSpc>
              <a:spcBef>
                <a:spcPts val="600"/>
              </a:spcBef>
              <a:buClr>
                <a:schemeClr val="accent1">
                  <a:lumMod val="50000"/>
                </a:schemeClr>
              </a:buClr>
              <a:buSzPct val="100000"/>
              <a:buFont typeface="Wingdings" pitchFamily="2" charset="2"/>
              <a:buChar char="§"/>
            </a:pPr>
            <a:r>
              <a:rPr lang="de-DE" sz="1900" dirty="0">
                <a:solidFill>
                  <a:schemeClr val="accent1">
                    <a:lumMod val="50000"/>
                  </a:schemeClr>
                </a:solidFill>
                <a:latin typeface="Calibri" panose="020F0502020204030204" pitchFamily="34" charset="0"/>
                <a:cs typeface="Calibri" panose="020F0502020204030204" pitchFamily="34" charset="0"/>
              </a:rPr>
              <a:t>Kann die Studie die Teilnehmer schädigen? </a:t>
            </a:r>
          </a:p>
          <a:p>
            <a:pPr marL="634320" lvl="2" indent="-362880">
              <a:lnSpc>
                <a:spcPct val="110000"/>
              </a:lnSpc>
              <a:spcBef>
                <a:spcPts val="600"/>
              </a:spcBef>
              <a:buClr>
                <a:schemeClr val="accent1">
                  <a:lumMod val="50000"/>
                </a:schemeClr>
              </a:buClr>
              <a:buSzPct val="100000"/>
              <a:buFont typeface="Wingdings" pitchFamily="2" charset="2"/>
              <a:buChar char="§"/>
            </a:pPr>
            <a:r>
              <a:rPr lang="de-DE" sz="1700" dirty="0">
                <a:solidFill>
                  <a:schemeClr val="accent1">
                    <a:lumMod val="50000"/>
                  </a:schemeClr>
                </a:solidFill>
                <a:latin typeface="Calibri" panose="020F0502020204030204" pitchFamily="34" charset="0"/>
                <a:cs typeface="Calibri" panose="020F0502020204030204" pitchFamily="34" charset="0"/>
              </a:rPr>
              <a:t>durch unangenehme Fragen</a:t>
            </a:r>
          </a:p>
          <a:p>
            <a:pPr marL="634320" lvl="2" indent="-362880">
              <a:lnSpc>
                <a:spcPct val="110000"/>
              </a:lnSpc>
              <a:spcBef>
                <a:spcPts val="600"/>
              </a:spcBef>
              <a:buClr>
                <a:schemeClr val="accent1">
                  <a:lumMod val="50000"/>
                </a:schemeClr>
              </a:buClr>
              <a:buSzPct val="100000"/>
              <a:buFont typeface="Wingdings" pitchFamily="2" charset="2"/>
              <a:buChar char="§"/>
            </a:pPr>
            <a:r>
              <a:rPr lang="de-DE" sz="1700" dirty="0">
                <a:solidFill>
                  <a:schemeClr val="accent1">
                    <a:lumMod val="50000"/>
                  </a:schemeClr>
                </a:solidFill>
                <a:latin typeface="Calibri" panose="020F0502020204030204" pitchFamily="34" charset="0"/>
                <a:cs typeface="Calibri" panose="020F0502020204030204" pitchFamily="34" charset="0"/>
              </a:rPr>
              <a:t>durch invasive oder aufdringliche Fragetechniken</a:t>
            </a:r>
          </a:p>
          <a:p>
            <a:pPr marL="634320" lvl="2" indent="-362880">
              <a:lnSpc>
                <a:spcPct val="110000"/>
              </a:lnSpc>
              <a:spcBef>
                <a:spcPts val="600"/>
              </a:spcBef>
              <a:buClr>
                <a:schemeClr val="accent1">
                  <a:lumMod val="50000"/>
                </a:schemeClr>
              </a:buClr>
              <a:buSzPct val="100000"/>
              <a:buFont typeface="Wingdings" pitchFamily="2" charset="2"/>
              <a:buChar char="§"/>
            </a:pPr>
            <a:r>
              <a:rPr lang="de-DE" sz="1700" dirty="0">
                <a:solidFill>
                  <a:schemeClr val="accent1">
                    <a:lumMod val="50000"/>
                  </a:schemeClr>
                </a:solidFill>
                <a:latin typeface="Calibri" panose="020F0502020204030204" pitchFamily="34" charset="0"/>
                <a:cs typeface="Calibri" panose="020F0502020204030204" pitchFamily="34" charset="0"/>
              </a:rPr>
              <a:t>durch Ergebnisse, die Diskriminierung verstärken oder strafrechtliche Konsequenzen haben? </a:t>
            </a:r>
          </a:p>
          <a:p>
            <a:pPr marL="360000" indent="-362880">
              <a:lnSpc>
                <a:spcPct val="110000"/>
              </a:lnSpc>
              <a:spcBef>
                <a:spcPts val="600"/>
              </a:spcBef>
              <a:buClr>
                <a:schemeClr val="accent1">
                  <a:lumMod val="50000"/>
                </a:schemeClr>
              </a:buClr>
              <a:buSzPct val="100000"/>
              <a:buFont typeface="Wingdings" pitchFamily="2" charset="2"/>
              <a:buChar char="§"/>
            </a:pPr>
            <a:r>
              <a:rPr lang="de-DE" sz="1900" dirty="0">
                <a:solidFill>
                  <a:schemeClr val="accent1">
                    <a:lumMod val="50000"/>
                  </a:schemeClr>
                </a:solidFill>
                <a:latin typeface="Calibri" panose="020F0502020204030204" pitchFamily="34" charset="0"/>
                <a:cs typeface="Calibri" panose="020F0502020204030204" pitchFamily="34" charset="0"/>
              </a:rPr>
              <a:t>Bei der ethischen Beurteilung von Studien geht es u.a. darum, mögliche Schädigungen, die Studienteilnehmern (individuell oder als soziale Gruppe) durch die Forschung entstehen könnten, in den Blick zu nehmen und abzuwägen. Dies betrifft Schädigungen des körperlichen oder psychischen Wohlbefindens oder negative soziale, rechtliche oder wirtschaftliche Auswirkungen.</a:t>
            </a:r>
          </a:p>
          <a:p>
            <a:pPr marL="360000" indent="-362880">
              <a:lnSpc>
                <a:spcPct val="110000"/>
              </a:lnSpc>
              <a:spcBef>
                <a:spcPts val="600"/>
              </a:spcBef>
              <a:buClr>
                <a:schemeClr val="accent1">
                  <a:lumMod val="50000"/>
                </a:schemeClr>
              </a:buClr>
              <a:buSzPct val="100000"/>
              <a:buFont typeface="Wingdings" pitchFamily="2" charset="2"/>
              <a:buChar char="§"/>
            </a:pPr>
            <a:r>
              <a:rPr lang="de-DE" sz="1900" dirty="0">
                <a:solidFill>
                  <a:schemeClr val="accent1">
                    <a:lumMod val="50000"/>
                  </a:schemeClr>
                </a:solidFill>
                <a:latin typeface="Calibri" panose="020F0502020204030204" pitchFamily="34" charset="0"/>
                <a:cs typeface="Calibri" panose="020F0502020204030204" pitchFamily="34" charset="0"/>
              </a:rPr>
              <a:t>Die Bedeutung ethischen Handelns in der Bildungsforschung rückt zunehmend in den Blick wissenschaftlicher und wissenschaftspolitischer Diskussionen. Ethisches Handeln betrifft den gesamten Lebenszyklus von Forschungsdaten – von der Erhebung, über die Analyse bis hin zur Archivierung und Nachnutzung der Daten. </a:t>
            </a:r>
          </a:p>
          <a:p>
            <a:pPr marL="0" indent="0">
              <a:buNone/>
            </a:pPr>
            <a:endParaRPr lang="de-DE" sz="1300" dirty="0">
              <a:latin typeface="Calibri" panose="020F0502020204030204" pitchFamily="34" charset="0"/>
              <a:cs typeface="Calibri" panose="020F0502020204030204" pitchFamily="34" charset="0"/>
            </a:endParaRPr>
          </a:p>
          <a:p>
            <a:pPr marL="0" indent="0">
              <a:buNone/>
            </a:pPr>
            <a:endParaRPr lang="de-DE" sz="1300" dirty="0">
              <a:latin typeface="Calibri" panose="020F0502020204030204" pitchFamily="34" charset="0"/>
              <a:cs typeface="Calibri" panose="020F0502020204030204" pitchFamily="34" charset="0"/>
            </a:endParaRPr>
          </a:p>
          <a:p>
            <a:pPr marL="0" indent="0">
              <a:buNone/>
            </a:pPr>
            <a:r>
              <a:rPr lang="de-DE" sz="1300" dirty="0">
                <a:solidFill>
                  <a:schemeClr val="accent1">
                    <a:lumMod val="50000"/>
                  </a:schemeClr>
                </a:solidFill>
                <a:latin typeface="Calibri" panose="020F0502020204030204" pitchFamily="34" charset="0"/>
                <a:cs typeface="Calibri" panose="020F0502020204030204" pitchFamily="34" charset="0"/>
              </a:rPr>
              <a:t>(Quelle: </a:t>
            </a:r>
            <a:r>
              <a:rPr lang="de-DE" sz="1300" dirty="0" err="1">
                <a:solidFill>
                  <a:schemeClr val="accent1">
                    <a:lumMod val="50000"/>
                  </a:schemeClr>
                </a:solidFill>
                <a:latin typeface="Calibri" panose="020F0502020204030204" pitchFamily="34" charset="0"/>
                <a:cs typeface="Calibri" panose="020F0502020204030204" pitchFamily="34" charset="0"/>
              </a:rPr>
              <a:t>VerbundFDB</a:t>
            </a:r>
            <a:r>
              <a:rPr lang="de-DE" sz="1300" dirty="0">
                <a:solidFill>
                  <a:schemeClr val="accent1">
                    <a:lumMod val="50000"/>
                  </a:schemeClr>
                </a:solidFill>
                <a:latin typeface="Calibri" panose="020F0502020204030204" pitchFamily="34" charset="0"/>
                <a:cs typeface="Calibri" panose="020F0502020204030204" pitchFamily="34" charset="0"/>
              </a:rPr>
              <a:t> </a:t>
            </a:r>
            <a:r>
              <a:rPr lang="de-DE" sz="1300" dirty="0" err="1">
                <a:solidFill>
                  <a:schemeClr val="accent1">
                    <a:lumMod val="50000"/>
                  </a:schemeClr>
                </a:solidFill>
                <a:latin typeface="Calibri" panose="020F0502020204030204" pitchFamily="34" charset="0"/>
                <a:cs typeface="Calibri" panose="020F0502020204030204" pitchFamily="34" charset="0"/>
              </a:rPr>
              <a:t>forschungdaten-bildung.de</a:t>
            </a:r>
            <a:r>
              <a:rPr lang="de-DE" sz="1300" dirty="0">
                <a:solidFill>
                  <a:schemeClr val="accent1">
                    <a:lumMod val="50000"/>
                  </a:schemeClr>
                </a:solidFill>
                <a:latin typeface="Calibri" panose="020F0502020204030204" pitchFamily="34" charset="0"/>
                <a:cs typeface="Calibri" panose="020F0502020204030204" pitchFamily="34" charset="0"/>
              </a:rPr>
              <a:t>)</a:t>
            </a:r>
          </a:p>
          <a:p>
            <a:pPr marL="0" lvl="0" indent="0">
              <a:lnSpc>
                <a:spcPct val="150000"/>
              </a:lnSpc>
              <a:spcBef>
                <a:spcPts val="0"/>
              </a:spcBef>
              <a:buClr>
                <a:schemeClr val="tx2"/>
              </a:buClr>
              <a:buSzPct val="100000"/>
              <a:buNone/>
            </a:pPr>
            <a:endParaRPr lang="de-DE" sz="1800" dirty="0">
              <a:solidFill>
                <a:schemeClr val="tx2"/>
              </a:solidFill>
              <a:latin typeface="Calibri" panose="020F0502020204030204" pitchFamily="34" charset="0"/>
              <a:cs typeface="Calibri" panose="020F0502020204030204" pitchFamily="34" charset="0"/>
            </a:endParaRPr>
          </a:p>
          <a:p>
            <a:pPr marL="0" lvl="0" indent="0">
              <a:lnSpc>
                <a:spcPct val="150000"/>
              </a:lnSpc>
              <a:spcBef>
                <a:spcPts val="0"/>
              </a:spcBef>
              <a:buClr>
                <a:schemeClr val="tx2"/>
              </a:buClr>
              <a:buSzPct val="100000"/>
              <a:buNone/>
            </a:pPr>
            <a:endParaRPr lang="de-DE" sz="1800" dirty="0">
              <a:solidFill>
                <a:schemeClr val="tx2"/>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39</a:t>
            </a:fld>
            <a:endParaRPr lang="en-US"/>
          </a:p>
        </p:txBody>
      </p:sp>
    </p:spTree>
    <p:extLst>
      <p:ext uri="{BB962C8B-B14F-4D97-AF65-F5344CB8AC3E}">
        <p14:creationId xmlns:p14="http://schemas.microsoft.com/office/powerpoint/2010/main" val="402301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Welche Ethikkommissionen gibt es? (1)</a:t>
            </a:r>
            <a:endParaRPr lang="de-DE" sz="22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31799" y="1592263"/>
            <a:ext cx="7984839" cy="4808537"/>
          </a:xfrm>
        </p:spPr>
        <p:txBody>
          <a:bodyPr rtlCol="0">
            <a:noAutofit/>
          </a:bodyPr>
          <a:lstStyle/>
          <a:p>
            <a:pPr marL="0" indent="0">
              <a:spcBef>
                <a:spcPts val="600"/>
              </a:spcBef>
              <a:buNone/>
            </a:pPr>
            <a:r>
              <a:rPr lang="de-DE" sz="1800" b="1" dirty="0">
                <a:solidFill>
                  <a:schemeClr val="accent1">
                    <a:lumMod val="50000"/>
                  </a:schemeClr>
                </a:solidFill>
                <a:latin typeface="Calibri" panose="020F0502020204030204" pitchFamily="34" charset="0"/>
                <a:cs typeface="Calibri" panose="020F0502020204030204" pitchFamily="34" charset="0"/>
              </a:rPr>
              <a:t>Beispiele:</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FIFA-Ethikkommission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Rechtsorgan des internationalen Fußballverbandes seit 2006</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ermittelt und ahndet Verstöße gegen die FIFA-Ethikregeln </a:t>
            </a:r>
          </a:p>
          <a:p>
            <a:pPr marL="0" indent="0">
              <a:spcBef>
                <a:spcPts val="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       (Folge: Sperren unterschiedlicher Dauer gegen betroffene Funktionäre)</a:t>
            </a:r>
          </a:p>
          <a:p>
            <a:pPr marL="0"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Deutscher Ethikrat</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Gesetz zur Einrichtung des Deutschen Ethikrats (</a:t>
            </a:r>
            <a:r>
              <a:rPr lang="de-DE" sz="1800" dirty="0" err="1">
                <a:solidFill>
                  <a:schemeClr val="accent1">
                    <a:lumMod val="50000"/>
                  </a:schemeClr>
                </a:solidFill>
                <a:latin typeface="Calibri" panose="020F0502020204030204" pitchFamily="34" charset="0"/>
                <a:cs typeface="Calibri" panose="020F0502020204030204" pitchFamily="34" charset="0"/>
              </a:rPr>
              <a:t>Ethikratgesetz</a:t>
            </a:r>
            <a:r>
              <a:rPr lang="de-DE" sz="1800" dirty="0">
                <a:solidFill>
                  <a:schemeClr val="accent1">
                    <a:lumMod val="50000"/>
                  </a:schemeClr>
                </a:solidFill>
                <a:latin typeface="Calibri" panose="020F0502020204030204" pitchFamily="34" charset="0"/>
                <a:cs typeface="Calibri" panose="020F0502020204030204" pitchFamily="34" charset="0"/>
              </a:rPr>
              <a:t> - </a:t>
            </a:r>
            <a:r>
              <a:rPr lang="de-DE" sz="1800" dirty="0" err="1">
                <a:solidFill>
                  <a:schemeClr val="accent1">
                    <a:lumMod val="50000"/>
                  </a:schemeClr>
                </a:solidFill>
                <a:latin typeface="Calibri" panose="020F0502020204030204" pitchFamily="34" charset="0"/>
                <a:cs typeface="Calibri" panose="020F0502020204030204" pitchFamily="34" charset="0"/>
              </a:rPr>
              <a:t>EthRG</a:t>
            </a:r>
            <a:r>
              <a:rPr lang="de-DE" sz="1800" dirty="0">
                <a:solidFill>
                  <a:schemeClr val="accent1">
                    <a:lumMod val="50000"/>
                  </a:schemeClr>
                </a:solidFill>
                <a:latin typeface="Calibri" panose="020F0502020204030204" pitchFamily="34" charset="0"/>
                <a:cs typeface="Calibri" panose="020F0502020204030204" pitchFamily="34" charset="0"/>
              </a:rPr>
              <a:t>), 2007</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bundesweites Gremium, welches zu verschiedenen ethischen Fragen diskutiert und Stellungnahmen erstellt, insbesondere auf dem Gebiet der Lebenswissenschaften und ihrer Anwendung auf den Menschen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Fragen zur med. Versorgung (z. B. Organtransplantation) oder auch med. Forschung oder Tierethik usw.</a:t>
            </a:r>
          </a:p>
          <a:p>
            <a:pPr marL="0"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4</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1531851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pPr lvl="1">
              <a:lnSpc>
                <a:spcPct val="150000"/>
              </a:lnSpc>
              <a:buClr>
                <a:schemeClr val="tx2"/>
              </a:buClr>
              <a:buSzPct val="100000"/>
            </a:pPr>
            <a:r>
              <a:rPr lang="de-DE" sz="2800" dirty="0">
                <a:solidFill>
                  <a:schemeClr val="tx2"/>
                </a:solidFill>
                <a:latin typeface="Calibri" panose="020F0502020204030204" pitchFamily="34" charset="0"/>
                <a:cs typeface="Calibri" panose="020F0502020204030204" pitchFamily="34" charset="0"/>
              </a:rPr>
              <a:t>Datenschutzrechtliche Aspekte (1)</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siehe DSGVO und BDSG und LDSG</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Daten werden in der Regel personenbezogen erhoben</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Werden die Daten danach pseudonymisiert oder anonymisiert?</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Bei Anonymisierung ist die DSGVO nicht anzuwenden.</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Bei Pseudonymisierung muss es eine Prüfungsteilnehmer-Identifizierungsliste geben, z.B.:</a:t>
            </a:r>
          </a:p>
          <a:p>
            <a:pPr marL="0" lvl="0" indent="0">
              <a:lnSpc>
                <a:spcPct val="150000"/>
              </a:lnSpc>
              <a:spcBef>
                <a:spcPts val="0"/>
              </a:spcBef>
              <a:buClr>
                <a:schemeClr val="tx2"/>
              </a:buClr>
              <a:buSzPct val="100000"/>
              <a:buNone/>
            </a:pPr>
            <a:endParaRPr lang="de-DE" sz="1800" dirty="0">
              <a:solidFill>
                <a:schemeClr val="tx2"/>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40</a:t>
            </a:fld>
            <a:endParaRPr lang="en-US"/>
          </a:p>
        </p:txBody>
      </p:sp>
      <p:graphicFrame>
        <p:nvGraphicFramePr>
          <p:cNvPr id="7" name="Tabelle 7">
            <a:extLst>
              <a:ext uri="{FF2B5EF4-FFF2-40B4-BE49-F238E27FC236}">
                <a16:creationId xmlns:a16="http://schemas.microsoft.com/office/drawing/2014/main" id="{8CFEA4BC-1F9A-EAFF-0683-09EDD20ABA4E}"/>
              </a:ext>
            </a:extLst>
          </p:cNvPr>
          <p:cNvGraphicFramePr>
            <a:graphicFrameLocks noGrp="1"/>
          </p:cNvGraphicFramePr>
          <p:nvPr>
            <p:extLst>
              <p:ext uri="{D42A27DB-BD31-4B8C-83A1-F6EECF244321}">
                <p14:modId xmlns:p14="http://schemas.microsoft.com/office/powerpoint/2010/main" val="1693832044"/>
              </p:ext>
            </p:extLst>
          </p:nvPr>
        </p:nvGraphicFramePr>
        <p:xfrm>
          <a:off x="879855" y="3695700"/>
          <a:ext cx="5820032" cy="1828800"/>
        </p:xfrm>
        <a:graphic>
          <a:graphicData uri="http://schemas.openxmlformats.org/drawingml/2006/table">
            <a:tbl>
              <a:tblPr firstRow="1" bandRow="1">
                <a:tableStyleId>{5C22544A-7EE6-4342-B048-85BDC9FD1C3A}</a:tableStyleId>
              </a:tblPr>
              <a:tblGrid>
                <a:gridCol w="2274976">
                  <a:extLst>
                    <a:ext uri="{9D8B030D-6E8A-4147-A177-3AD203B41FA5}">
                      <a16:colId xmlns:a16="http://schemas.microsoft.com/office/drawing/2014/main" val="2123149580"/>
                    </a:ext>
                  </a:extLst>
                </a:gridCol>
                <a:gridCol w="2618300">
                  <a:extLst>
                    <a:ext uri="{9D8B030D-6E8A-4147-A177-3AD203B41FA5}">
                      <a16:colId xmlns:a16="http://schemas.microsoft.com/office/drawing/2014/main" val="3385870729"/>
                    </a:ext>
                  </a:extLst>
                </a:gridCol>
                <a:gridCol w="926756">
                  <a:extLst>
                    <a:ext uri="{9D8B030D-6E8A-4147-A177-3AD203B41FA5}">
                      <a16:colId xmlns:a16="http://schemas.microsoft.com/office/drawing/2014/main" val="1912577043"/>
                    </a:ext>
                  </a:extLst>
                </a:gridCol>
              </a:tblGrid>
              <a:tr h="332260">
                <a:tc>
                  <a:txBody>
                    <a:bodyPr/>
                    <a:lstStyle/>
                    <a:p>
                      <a:r>
                        <a:rPr lang="de-DE" dirty="0">
                          <a:latin typeface="Calibri" panose="020F0502020204030204" pitchFamily="34" charset="0"/>
                          <a:cs typeface="Calibri" panose="020F0502020204030204" pitchFamily="34" charset="0"/>
                        </a:rPr>
                        <a:t>Name</a:t>
                      </a:r>
                    </a:p>
                  </a:txBody>
                  <a:tcPr/>
                </a:tc>
                <a:tc>
                  <a:txBody>
                    <a:bodyPr/>
                    <a:lstStyle/>
                    <a:p>
                      <a:r>
                        <a:rPr lang="de-DE" dirty="0">
                          <a:latin typeface="Calibri" panose="020F0502020204030204" pitchFamily="34" charset="0"/>
                          <a:cs typeface="Calibri" panose="020F0502020204030204" pitchFamily="34" charset="0"/>
                        </a:rPr>
                        <a:t>Adresse</a:t>
                      </a:r>
                    </a:p>
                  </a:txBody>
                  <a:tcPr/>
                </a:tc>
                <a:tc>
                  <a:txBody>
                    <a:bodyPr/>
                    <a:lstStyle/>
                    <a:p>
                      <a:r>
                        <a:rPr lang="de-DE" dirty="0">
                          <a:latin typeface="Calibri" panose="020F0502020204030204" pitchFamily="34" charset="0"/>
                          <a:cs typeface="Calibri" panose="020F0502020204030204" pitchFamily="34" charset="0"/>
                        </a:rPr>
                        <a:t>Code</a:t>
                      </a:r>
                    </a:p>
                  </a:txBody>
                  <a:tcPr/>
                </a:tc>
                <a:extLst>
                  <a:ext uri="{0D108BD9-81ED-4DB2-BD59-A6C34878D82A}">
                    <a16:rowId xmlns:a16="http://schemas.microsoft.com/office/drawing/2014/main" val="1660096594"/>
                  </a:ext>
                </a:extLst>
              </a:tr>
              <a:tr h="332260">
                <a:tc>
                  <a:txBody>
                    <a:bodyPr/>
                    <a:lstStyle/>
                    <a:p>
                      <a:endParaRPr lang="de-DE" dirty="0"/>
                    </a:p>
                  </a:txBody>
                  <a:tcPr/>
                </a:tc>
                <a:tc>
                  <a:txBody>
                    <a:bodyPr/>
                    <a:lstStyle/>
                    <a:p>
                      <a:endParaRPr lang="de-DE" dirty="0"/>
                    </a:p>
                  </a:txBody>
                  <a:tcPr/>
                </a:tc>
                <a:tc>
                  <a:txBody>
                    <a:bodyPr/>
                    <a:lstStyle/>
                    <a:p>
                      <a:r>
                        <a:rPr lang="de-DE" dirty="0">
                          <a:solidFill>
                            <a:schemeClr val="accent1">
                              <a:lumMod val="50000"/>
                            </a:schemeClr>
                          </a:solidFill>
                          <a:latin typeface="Calibri" panose="020F0502020204030204" pitchFamily="34" charset="0"/>
                          <a:cs typeface="Calibri" panose="020F0502020204030204" pitchFamily="34" charset="0"/>
                        </a:rPr>
                        <a:t>001</a:t>
                      </a:r>
                    </a:p>
                  </a:txBody>
                  <a:tcPr/>
                </a:tc>
                <a:extLst>
                  <a:ext uri="{0D108BD9-81ED-4DB2-BD59-A6C34878D82A}">
                    <a16:rowId xmlns:a16="http://schemas.microsoft.com/office/drawing/2014/main" val="3886313979"/>
                  </a:ext>
                </a:extLst>
              </a:tr>
              <a:tr h="332260">
                <a:tc>
                  <a:txBody>
                    <a:bodyPr/>
                    <a:lstStyle/>
                    <a:p>
                      <a:endParaRPr lang="de-DE"/>
                    </a:p>
                  </a:txBody>
                  <a:tcPr/>
                </a:tc>
                <a:tc>
                  <a:txBody>
                    <a:bodyPr/>
                    <a:lstStyle/>
                    <a:p>
                      <a:endParaRPr lang="de-DE"/>
                    </a:p>
                  </a:txBody>
                  <a:tcPr/>
                </a:tc>
                <a:tc>
                  <a:txBody>
                    <a:bodyPr/>
                    <a:lstStyle/>
                    <a:p>
                      <a:r>
                        <a:rPr lang="de-DE" dirty="0">
                          <a:solidFill>
                            <a:schemeClr val="accent1">
                              <a:lumMod val="50000"/>
                            </a:schemeClr>
                          </a:solidFill>
                          <a:latin typeface="Calibri" panose="020F0502020204030204" pitchFamily="34" charset="0"/>
                          <a:cs typeface="Calibri" panose="020F0502020204030204" pitchFamily="34" charset="0"/>
                        </a:rPr>
                        <a:t>002</a:t>
                      </a:r>
                    </a:p>
                  </a:txBody>
                  <a:tcPr/>
                </a:tc>
                <a:extLst>
                  <a:ext uri="{0D108BD9-81ED-4DB2-BD59-A6C34878D82A}">
                    <a16:rowId xmlns:a16="http://schemas.microsoft.com/office/drawing/2014/main" val="1065835404"/>
                  </a:ext>
                </a:extLst>
              </a:tr>
              <a:tr h="332260">
                <a:tc>
                  <a:txBody>
                    <a:bodyPr/>
                    <a:lstStyle/>
                    <a:p>
                      <a:endParaRPr lang="de-DE"/>
                    </a:p>
                  </a:txBody>
                  <a:tcPr/>
                </a:tc>
                <a:tc>
                  <a:txBody>
                    <a:bodyPr/>
                    <a:lstStyle/>
                    <a:p>
                      <a:endParaRPr lang="de-DE"/>
                    </a:p>
                  </a:txBody>
                  <a:tcPr/>
                </a:tc>
                <a:tc>
                  <a:txBody>
                    <a:bodyPr/>
                    <a:lstStyle/>
                    <a:p>
                      <a:r>
                        <a:rPr lang="de-DE" dirty="0">
                          <a:solidFill>
                            <a:schemeClr val="accent1">
                              <a:lumMod val="50000"/>
                            </a:schemeClr>
                          </a:solidFill>
                          <a:latin typeface="Calibri" panose="020F0502020204030204" pitchFamily="34" charset="0"/>
                          <a:cs typeface="Calibri" panose="020F0502020204030204" pitchFamily="34" charset="0"/>
                        </a:rPr>
                        <a:t>003</a:t>
                      </a:r>
                    </a:p>
                  </a:txBody>
                  <a:tcPr/>
                </a:tc>
                <a:extLst>
                  <a:ext uri="{0D108BD9-81ED-4DB2-BD59-A6C34878D82A}">
                    <a16:rowId xmlns:a16="http://schemas.microsoft.com/office/drawing/2014/main" val="4126205077"/>
                  </a:ext>
                </a:extLst>
              </a:tr>
              <a:tr h="332260">
                <a:tc>
                  <a:txBody>
                    <a:bodyPr/>
                    <a:lstStyle/>
                    <a:p>
                      <a:endParaRPr lang="de-DE" dirty="0"/>
                    </a:p>
                  </a:txBody>
                  <a:tcPr/>
                </a:tc>
                <a:tc>
                  <a:txBody>
                    <a:bodyPr/>
                    <a:lstStyle/>
                    <a:p>
                      <a:endParaRPr lang="de-DE"/>
                    </a:p>
                  </a:txBody>
                  <a:tcPr/>
                </a:tc>
                <a:tc>
                  <a:txBody>
                    <a:bodyPr/>
                    <a:lstStyle/>
                    <a:p>
                      <a:r>
                        <a:rPr lang="de-DE" dirty="0">
                          <a:solidFill>
                            <a:schemeClr val="accent1">
                              <a:lumMod val="50000"/>
                            </a:schemeClr>
                          </a:solidFill>
                          <a:latin typeface="Calibri" panose="020F0502020204030204" pitchFamily="34" charset="0"/>
                          <a:cs typeface="Calibri" panose="020F0502020204030204" pitchFamily="34" charset="0"/>
                        </a:rPr>
                        <a:t>004</a:t>
                      </a:r>
                    </a:p>
                  </a:txBody>
                  <a:tcPr/>
                </a:tc>
                <a:extLst>
                  <a:ext uri="{0D108BD9-81ED-4DB2-BD59-A6C34878D82A}">
                    <a16:rowId xmlns:a16="http://schemas.microsoft.com/office/drawing/2014/main" val="1309402926"/>
                  </a:ext>
                </a:extLst>
              </a:tr>
            </a:tbl>
          </a:graphicData>
        </a:graphic>
      </p:graphicFrame>
    </p:spTree>
    <p:extLst>
      <p:ext uri="{BB962C8B-B14F-4D97-AF65-F5344CB8AC3E}">
        <p14:creationId xmlns:p14="http://schemas.microsoft.com/office/powerpoint/2010/main" val="3970608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pPr lvl="1">
              <a:lnSpc>
                <a:spcPct val="150000"/>
              </a:lnSpc>
              <a:buClr>
                <a:schemeClr val="tx2"/>
              </a:buClr>
              <a:buSzPct val="100000"/>
            </a:pPr>
            <a:r>
              <a:rPr lang="de-DE" sz="2800" dirty="0">
                <a:solidFill>
                  <a:schemeClr val="tx2"/>
                </a:solidFill>
                <a:latin typeface="Calibri" panose="020F0502020204030204" pitchFamily="34" charset="0"/>
                <a:cs typeface="Calibri" panose="020F0502020204030204" pitchFamily="34" charset="0"/>
              </a:rPr>
              <a:t>Datenschutzrechtliche Aspekte (2)</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Wer erhebt die Daten?</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Wie werden die Daten erhoben (Papier, Computer)</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An wen werden die Daten weitergeleitet und wie (personenbezogen, pseudonymisiert)?</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Wo und wie wird die Prüfungsteilnehmer-Identifizierungsliste aufbewahrt?</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Wer verarbeitet die Daten?</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Sind die Daten gesichert (</a:t>
            </a:r>
            <a:r>
              <a:rPr lang="de-DE" sz="1800" dirty="0" err="1">
                <a:solidFill>
                  <a:schemeClr val="accent1">
                    <a:lumMod val="50000"/>
                  </a:schemeClr>
                </a:solidFill>
                <a:latin typeface="Calibri" panose="020F0502020204030204" pitchFamily="34" charset="0"/>
                <a:cs typeface="Calibri" panose="020F0502020204030204" pitchFamily="34" charset="0"/>
              </a:rPr>
              <a:t>Duplette</a:t>
            </a:r>
            <a:r>
              <a:rPr lang="de-DE" sz="1800" dirty="0">
                <a:solidFill>
                  <a:schemeClr val="accent1">
                    <a:lumMod val="50000"/>
                  </a:schemeClr>
                </a:solidFill>
                <a:latin typeface="Calibri" panose="020F0502020204030204" pitchFamily="34" charset="0"/>
                <a:cs typeface="Calibri" panose="020F0502020204030204" pitchFamily="34" charset="0"/>
              </a:rPr>
              <a:t>)?</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Wie lange werden die Daten aufbewahrt?</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Können Daten von einem Prüfungsteilnehmer gelöscht werden, wenn er seine Einwilligung zurück zieht?</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Archivierung</a:t>
            </a: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41</a:t>
            </a:fld>
            <a:endParaRPr lang="en-US"/>
          </a:p>
        </p:txBody>
      </p:sp>
    </p:spTree>
    <p:extLst>
      <p:ext uri="{BB962C8B-B14F-4D97-AF65-F5344CB8AC3E}">
        <p14:creationId xmlns:p14="http://schemas.microsoft.com/office/powerpoint/2010/main" val="1165957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pPr lvl="1">
              <a:lnSpc>
                <a:spcPct val="150000"/>
              </a:lnSpc>
              <a:buClr>
                <a:schemeClr val="tx2"/>
              </a:buClr>
              <a:buSzPct val="100000"/>
            </a:pPr>
            <a:r>
              <a:rPr lang="de-DE" sz="2800" dirty="0">
                <a:solidFill>
                  <a:schemeClr val="tx2"/>
                </a:solidFill>
                <a:latin typeface="Calibri" panose="020F0502020204030204" pitchFamily="34" charset="0"/>
                <a:cs typeface="Calibri" panose="020F0502020204030204" pitchFamily="34" charset="0"/>
              </a:rPr>
              <a:t>Aspekte der Studienqualität</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Stand der Wissenschaft</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Fallzahl und Ziel müssen zusammen passen (Manchmal ist weniger mehr!)</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Studienprotokoll und Information und Einwilligungserklärung müssen zusammen passen</a:t>
            </a:r>
          </a:p>
          <a:p>
            <a:pPr marL="362880" lvl="0" indent="-362880">
              <a:spcBef>
                <a:spcPts val="600"/>
              </a:spcBef>
              <a:buClr>
                <a:schemeClr val="tx2"/>
              </a:buClr>
              <a:buSzPct val="100000"/>
              <a:buFont typeface="Wingdings" pitchFamily="2" charset="2"/>
              <a:buChar char="§"/>
            </a:pPr>
            <a:endParaRPr lang="de-DE" sz="1800" dirty="0">
              <a:solidFill>
                <a:schemeClr val="tx2"/>
              </a:solidFill>
              <a:latin typeface="Calibri" panose="020F0502020204030204" pitchFamily="34" charset="0"/>
              <a:cs typeface="Calibri" panose="020F0502020204030204" pitchFamily="34" charset="0"/>
            </a:endParaRPr>
          </a:p>
          <a:p>
            <a:pPr marL="0" lvl="0" indent="0">
              <a:lnSpc>
                <a:spcPct val="150000"/>
              </a:lnSpc>
              <a:spcBef>
                <a:spcPts val="0"/>
              </a:spcBef>
              <a:buClr>
                <a:schemeClr val="tx2"/>
              </a:buClr>
              <a:buSzPct val="100000"/>
              <a:buNone/>
            </a:pPr>
            <a:endParaRPr lang="de-DE" sz="1800" dirty="0">
              <a:solidFill>
                <a:schemeClr val="tx2"/>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42</a:t>
            </a:fld>
            <a:endParaRPr lang="en-US"/>
          </a:p>
        </p:txBody>
      </p:sp>
    </p:spTree>
    <p:extLst>
      <p:ext uri="{BB962C8B-B14F-4D97-AF65-F5344CB8AC3E}">
        <p14:creationId xmlns:p14="http://schemas.microsoft.com/office/powerpoint/2010/main" val="2327965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a:xfrm>
            <a:off x="457200" y="533400"/>
            <a:ext cx="1384604" cy="2260600"/>
          </a:xfrm>
        </p:spPr>
        <p:txBody>
          <a:bodyPr>
            <a:normAutofit/>
          </a:bodyPr>
          <a:lstStyle/>
          <a:p>
            <a:pPr lvl="1">
              <a:buClr>
                <a:schemeClr val="tx2"/>
              </a:buClr>
              <a:buSzPct val="100000"/>
            </a:pPr>
            <a:r>
              <a:rPr lang="de-DE" dirty="0">
                <a:solidFill>
                  <a:schemeClr val="tx2"/>
                </a:solidFill>
                <a:latin typeface="Calibri" panose="020F0502020204030204" pitchFamily="34" charset="0"/>
                <a:cs typeface="Calibri" panose="020F0502020204030204" pitchFamily="34" charset="0"/>
              </a:rPr>
              <a:t>Checkliste für Studien-protokoll (1)</a:t>
            </a:r>
            <a:br>
              <a:rPr lang="de-DE" dirty="0">
                <a:solidFill>
                  <a:schemeClr val="tx2"/>
                </a:solidFill>
                <a:latin typeface="Calibri" panose="020F0502020204030204" pitchFamily="34" charset="0"/>
                <a:cs typeface="Calibri" panose="020F0502020204030204" pitchFamily="34" charset="0"/>
              </a:rPr>
            </a:br>
            <a:r>
              <a:rPr lang="de-DE" sz="1300" dirty="0">
                <a:solidFill>
                  <a:schemeClr val="tx2"/>
                </a:solidFill>
                <a:latin typeface="Calibri" panose="020F0502020204030204" pitchFamily="34" charset="0"/>
                <a:cs typeface="Calibri" panose="020F0502020204030204" pitchFamily="34" charset="0"/>
              </a:rPr>
              <a:t>(Quelle: Homepage </a:t>
            </a:r>
            <a:br>
              <a:rPr lang="de-DE" sz="1300" dirty="0">
                <a:solidFill>
                  <a:schemeClr val="tx2"/>
                </a:solidFill>
                <a:latin typeface="Calibri" panose="020F0502020204030204" pitchFamily="34" charset="0"/>
                <a:cs typeface="Calibri" panose="020F0502020204030204" pitchFamily="34" charset="0"/>
              </a:rPr>
            </a:br>
            <a:r>
              <a:rPr lang="de-DE" sz="1300" dirty="0">
                <a:solidFill>
                  <a:schemeClr val="tx2"/>
                </a:solidFill>
                <a:latin typeface="Calibri" panose="020F0502020204030204" pitchFamily="34" charset="0"/>
                <a:cs typeface="Calibri" panose="020F0502020204030204" pitchFamily="34" charset="0"/>
              </a:rPr>
              <a:t>AK EK)</a:t>
            </a:r>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43</a:t>
            </a:fld>
            <a:endParaRPr lang="en-US"/>
          </a:p>
        </p:txBody>
      </p:sp>
      <p:pic>
        <p:nvPicPr>
          <p:cNvPr id="8" name="Grafik 7" descr="Ein Bild, das Text, Screenshot, Schrift, Dokument enthält.&#10;&#10;Automatisch generierte Beschreibung">
            <a:extLst>
              <a:ext uri="{FF2B5EF4-FFF2-40B4-BE49-F238E27FC236}">
                <a16:creationId xmlns:a16="http://schemas.microsoft.com/office/drawing/2014/main" id="{5E4499F6-6874-8E66-F4BB-41134BD14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866" y="642602"/>
            <a:ext cx="6986510" cy="5948697"/>
          </a:xfrm>
          <a:prstGeom prst="rect">
            <a:avLst/>
          </a:prstGeom>
        </p:spPr>
      </p:pic>
    </p:spTree>
    <p:extLst>
      <p:ext uri="{BB962C8B-B14F-4D97-AF65-F5344CB8AC3E}">
        <p14:creationId xmlns:p14="http://schemas.microsoft.com/office/powerpoint/2010/main" val="258030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a:xfrm>
            <a:off x="94946" y="461963"/>
            <a:ext cx="1384604" cy="2260600"/>
          </a:xfrm>
        </p:spPr>
        <p:txBody>
          <a:bodyPr>
            <a:normAutofit/>
          </a:bodyPr>
          <a:lstStyle/>
          <a:p>
            <a:pPr lvl="1">
              <a:buClr>
                <a:schemeClr val="tx2"/>
              </a:buClr>
              <a:buSzPct val="100000"/>
            </a:pPr>
            <a:r>
              <a:rPr lang="de-DE" dirty="0">
                <a:solidFill>
                  <a:schemeClr val="tx2"/>
                </a:solidFill>
                <a:latin typeface="Calibri" panose="020F0502020204030204" pitchFamily="34" charset="0"/>
                <a:cs typeface="Calibri" panose="020F0502020204030204" pitchFamily="34" charset="0"/>
              </a:rPr>
              <a:t>Checkliste für Studien-protokoll (2)</a:t>
            </a:r>
            <a:br>
              <a:rPr lang="de-DE" dirty="0">
                <a:solidFill>
                  <a:schemeClr val="tx2"/>
                </a:solidFill>
                <a:latin typeface="Calibri" panose="020F0502020204030204" pitchFamily="34" charset="0"/>
                <a:cs typeface="Calibri" panose="020F0502020204030204" pitchFamily="34" charset="0"/>
              </a:rPr>
            </a:br>
            <a:r>
              <a:rPr lang="de-DE" sz="1300" dirty="0">
                <a:solidFill>
                  <a:schemeClr val="tx2"/>
                </a:solidFill>
                <a:latin typeface="Calibri" panose="020F0502020204030204" pitchFamily="34" charset="0"/>
                <a:cs typeface="Calibri" panose="020F0502020204030204" pitchFamily="34" charset="0"/>
              </a:rPr>
              <a:t>(Quelle: Homepage </a:t>
            </a:r>
            <a:br>
              <a:rPr lang="de-DE" sz="1300" dirty="0">
                <a:solidFill>
                  <a:schemeClr val="tx2"/>
                </a:solidFill>
                <a:latin typeface="Calibri" panose="020F0502020204030204" pitchFamily="34" charset="0"/>
                <a:cs typeface="Calibri" panose="020F0502020204030204" pitchFamily="34" charset="0"/>
              </a:rPr>
            </a:br>
            <a:r>
              <a:rPr lang="de-DE" sz="1300" dirty="0">
                <a:solidFill>
                  <a:schemeClr val="tx2"/>
                </a:solidFill>
                <a:latin typeface="Calibri" panose="020F0502020204030204" pitchFamily="34" charset="0"/>
                <a:cs typeface="Calibri" panose="020F0502020204030204" pitchFamily="34" charset="0"/>
              </a:rPr>
              <a:t>AK EK)</a:t>
            </a:r>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44</a:t>
            </a:fld>
            <a:endParaRPr lang="en-US"/>
          </a:p>
        </p:txBody>
      </p:sp>
      <p:pic>
        <p:nvPicPr>
          <p:cNvPr id="7" name="Grafik 6" descr="Ein Bild, das Text, Screenshot, Schrift, Zahl enthält.&#10;&#10;Automatisch generierte Beschreibung">
            <a:extLst>
              <a:ext uri="{FF2B5EF4-FFF2-40B4-BE49-F238E27FC236}">
                <a16:creationId xmlns:a16="http://schemas.microsoft.com/office/drawing/2014/main" id="{24CF3F39-B83F-7F52-C849-156D83476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96601"/>
            <a:ext cx="7772400" cy="3992509"/>
          </a:xfrm>
          <a:prstGeom prst="rect">
            <a:avLst/>
          </a:prstGeom>
        </p:spPr>
      </p:pic>
      <p:pic>
        <p:nvPicPr>
          <p:cNvPr id="10" name="Grafik 9">
            <a:extLst>
              <a:ext uri="{FF2B5EF4-FFF2-40B4-BE49-F238E27FC236}">
                <a16:creationId xmlns:a16="http://schemas.microsoft.com/office/drawing/2014/main" id="{E6476653-EBB6-C3FA-30AB-CB0C12E34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550" y="5389110"/>
            <a:ext cx="5905500" cy="355600"/>
          </a:xfrm>
          <a:prstGeom prst="rect">
            <a:avLst/>
          </a:prstGeom>
        </p:spPr>
      </p:pic>
    </p:spTree>
    <p:extLst>
      <p:ext uri="{BB962C8B-B14F-4D97-AF65-F5344CB8AC3E}">
        <p14:creationId xmlns:p14="http://schemas.microsoft.com/office/powerpoint/2010/main" val="1792932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a:xfrm>
            <a:off x="94946" y="461963"/>
            <a:ext cx="1384604" cy="2260600"/>
          </a:xfrm>
        </p:spPr>
        <p:txBody>
          <a:bodyPr>
            <a:normAutofit/>
          </a:bodyPr>
          <a:lstStyle/>
          <a:p>
            <a:pPr lvl="1">
              <a:buClr>
                <a:schemeClr val="tx2"/>
              </a:buClr>
              <a:buSzPct val="100000"/>
            </a:pPr>
            <a:r>
              <a:rPr lang="de-DE" dirty="0">
                <a:solidFill>
                  <a:schemeClr val="tx2"/>
                </a:solidFill>
                <a:latin typeface="Calibri" panose="020F0502020204030204" pitchFamily="34" charset="0"/>
                <a:cs typeface="Calibri" panose="020F0502020204030204" pitchFamily="34" charset="0"/>
              </a:rPr>
              <a:t>Checkliste für Studien-protokoll (3)</a:t>
            </a:r>
            <a:br>
              <a:rPr lang="de-DE" dirty="0">
                <a:solidFill>
                  <a:schemeClr val="tx2"/>
                </a:solidFill>
                <a:latin typeface="Calibri" panose="020F0502020204030204" pitchFamily="34" charset="0"/>
                <a:cs typeface="Calibri" panose="020F0502020204030204" pitchFamily="34" charset="0"/>
              </a:rPr>
            </a:br>
            <a:r>
              <a:rPr lang="de-DE" sz="1300" dirty="0">
                <a:solidFill>
                  <a:schemeClr val="tx2"/>
                </a:solidFill>
                <a:latin typeface="Calibri" panose="020F0502020204030204" pitchFamily="34" charset="0"/>
                <a:cs typeface="Calibri" panose="020F0502020204030204" pitchFamily="34" charset="0"/>
              </a:rPr>
              <a:t>(Quelle: Homepage </a:t>
            </a:r>
            <a:br>
              <a:rPr lang="de-DE" sz="1300" dirty="0">
                <a:solidFill>
                  <a:schemeClr val="tx2"/>
                </a:solidFill>
                <a:latin typeface="Calibri" panose="020F0502020204030204" pitchFamily="34" charset="0"/>
                <a:cs typeface="Calibri" panose="020F0502020204030204" pitchFamily="34" charset="0"/>
              </a:rPr>
            </a:br>
            <a:r>
              <a:rPr lang="de-DE" sz="1300" dirty="0">
                <a:solidFill>
                  <a:schemeClr val="tx2"/>
                </a:solidFill>
                <a:latin typeface="Calibri" panose="020F0502020204030204" pitchFamily="34" charset="0"/>
                <a:cs typeface="Calibri" panose="020F0502020204030204" pitchFamily="34" charset="0"/>
              </a:rPr>
              <a:t>AK EK)</a:t>
            </a:r>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45</a:t>
            </a:fld>
            <a:endParaRPr lang="en-US"/>
          </a:p>
        </p:txBody>
      </p:sp>
      <p:pic>
        <p:nvPicPr>
          <p:cNvPr id="8" name="Grafik 7" descr="Ein Bild, das Text, Screenshot, Schrift, Zahl enthält.&#10;&#10;Automatisch generierte Beschreibung">
            <a:extLst>
              <a:ext uri="{FF2B5EF4-FFF2-40B4-BE49-F238E27FC236}">
                <a16:creationId xmlns:a16="http://schemas.microsoft.com/office/drawing/2014/main" id="{2DD09CCD-AD1F-53A3-70E8-02A95E29D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130300"/>
            <a:ext cx="7772400" cy="4345108"/>
          </a:xfrm>
          <a:prstGeom prst="rect">
            <a:avLst/>
          </a:prstGeom>
        </p:spPr>
      </p:pic>
    </p:spTree>
    <p:extLst>
      <p:ext uri="{BB962C8B-B14F-4D97-AF65-F5344CB8AC3E}">
        <p14:creationId xmlns:p14="http://schemas.microsoft.com/office/powerpoint/2010/main" val="3130354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r>
              <a:rPr lang="de-DE" sz="2800" dirty="0">
                <a:latin typeface="Calibri" panose="020F0502020204030204" pitchFamily="34" charset="0"/>
                <a:cs typeface="Calibri" panose="020F0502020204030204" pitchFamily="34" charset="0"/>
              </a:rPr>
              <a:t>Aufklärung und Einwilligung (1)</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342000" indent="-342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identischer Titel wie Studienprotokoll</a:t>
            </a:r>
          </a:p>
          <a:p>
            <a:pPr marL="342000" indent="-342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Version und Datum</a:t>
            </a:r>
          </a:p>
          <a:p>
            <a:pPr marL="342000" indent="-342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in der Regel Unterschrift des Studienteilnehmers oder andere Form von Einwilligung, z. B. online </a:t>
            </a:r>
          </a:p>
          <a:p>
            <a:pPr marL="342000" indent="-342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und Unterschrift des Aufklärenden (Unterschrift der Studienleitung?)</a:t>
            </a:r>
          </a:p>
          <a:p>
            <a:pPr marL="342000" indent="-342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Aufklärung /Information und Einwilligung immer ein fortlaufendes Dokument, möglichst keine Wiederholungen</a:t>
            </a:r>
          </a:p>
          <a:p>
            <a:pPr marL="342000" indent="-342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vor Beginn der Studie (Datenerhebung)</a:t>
            </a:r>
          </a:p>
          <a:p>
            <a:pPr marL="342000" indent="-342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keine Beeinflussung, Hinweis auf Möglichkeit des Widerrufs</a:t>
            </a:r>
          </a:p>
          <a:p>
            <a:pPr marL="342000" indent="-342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bei Einschluss von vulnerablen Personen (z. B. Nicht-Einwilligungsfähige, Minderjährige) gelten besondere Regeln</a:t>
            </a:r>
          </a:p>
          <a:p>
            <a:pPr marL="342000" indent="-342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Beispiel: Musterinformation zur Patienteninformation und Einwilligungserklärung (2022) von der Homepage des AK EK</a:t>
            </a:r>
          </a:p>
          <a:p>
            <a:pPr marL="342000" indent="-342000">
              <a:spcBef>
                <a:spcPts val="600"/>
              </a:spcBef>
              <a:buClr>
                <a:schemeClr val="accent1">
                  <a:lumMod val="50000"/>
                </a:schemeClr>
              </a:buClr>
              <a:buSzPct val="100000"/>
              <a:buFont typeface="Wingdings" pitchFamily="2" charset="2"/>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46</a:t>
            </a:fld>
            <a:endParaRPr lang="en-US"/>
          </a:p>
        </p:txBody>
      </p:sp>
      <p:pic>
        <p:nvPicPr>
          <p:cNvPr id="8" name="Bild 3">
            <a:extLst>
              <a:ext uri="{FF2B5EF4-FFF2-40B4-BE49-F238E27FC236}">
                <a16:creationId xmlns:a16="http://schemas.microsoft.com/office/drawing/2014/main" id="{5633175C-012F-3542-598F-542EBBA10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139" y="691477"/>
            <a:ext cx="4219861" cy="1580584"/>
          </a:xfrm>
          <a:prstGeom prst="rect">
            <a:avLst/>
          </a:prstGeom>
        </p:spPr>
      </p:pic>
    </p:spTree>
    <p:extLst>
      <p:ext uri="{BB962C8B-B14F-4D97-AF65-F5344CB8AC3E}">
        <p14:creationId xmlns:p14="http://schemas.microsoft.com/office/powerpoint/2010/main" val="3574202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endParaRPr lang="de-DE" sz="2800" dirty="0">
              <a:latin typeface="Calibri" panose="020F0502020204030204" pitchFamily="34" charset="0"/>
              <a:cs typeface="Calibri" panose="020F0502020204030204" pitchFamily="34" charset="0"/>
            </a:endParaRP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47</a:t>
            </a:fld>
            <a:endParaRPr lang="en-US"/>
          </a:p>
        </p:txBody>
      </p:sp>
      <p:pic>
        <p:nvPicPr>
          <p:cNvPr id="9" name="Grafik 8" descr="Ein Bild, das Text, Screenshot, Schrift, Schwarzweiß enthält.&#10;&#10;Automatisch generierte Beschreibung">
            <a:extLst>
              <a:ext uri="{FF2B5EF4-FFF2-40B4-BE49-F238E27FC236}">
                <a16:creationId xmlns:a16="http://schemas.microsoft.com/office/drawing/2014/main" id="{D2F96CF9-1EDF-5DE8-E536-BD87E64D0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3400"/>
            <a:ext cx="7179276" cy="6296419"/>
          </a:xfrm>
          <a:prstGeom prst="rect">
            <a:avLst/>
          </a:prstGeom>
        </p:spPr>
      </p:pic>
    </p:spTree>
    <p:extLst>
      <p:ext uri="{BB962C8B-B14F-4D97-AF65-F5344CB8AC3E}">
        <p14:creationId xmlns:p14="http://schemas.microsoft.com/office/powerpoint/2010/main" val="2417056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endParaRPr lang="de-DE" sz="2800" dirty="0">
              <a:latin typeface="Calibri" panose="020F0502020204030204" pitchFamily="34" charset="0"/>
              <a:cs typeface="Calibri" panose="020F0502020204030204" pitchFamily="34" charset="0"/>
            </a:endParaRP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48</a:t>
            </a:fld>
            <a:endParaRPr lang="en-US"/>
          </a:p>
        </p:txBody>
      </p:sp>
      <p:pic>
        <p:nvPicPr>
          <p:cNvPr id="8" name="Grafik 7" descr="Ein Bild, das Text, Screenshot, Schrift, Dokument enthält.&#10;&#10;Automatisch generierte Beschreibung">
            <a:extLst>
              <a:ext uri="{FF2B5EF4-FFF2-40B4-BE49-F238E27FC236}">
                <a16:creationId xmlns:a16="http://schemas.microsoft.com/office/drawing/2014/main" id="{510CDD8D-3ADF-F778-8420-FF185B3B1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314" y="407182"/>
            <a:ext cx="6779288" cy="6450817"/>
          </a:xfrm>
          <a:prstGeom prst="rect">
            <a:avLst/>
          </a:prstGeom>
        </p:spPr>
      </p:pic>
    </p:spTree>
    <p:extLst>
      <p:ext uri="{BB962C8B-B14F-4D97-AF65-F5344CB8AC3E}">
        <p14:creationId xmlns:p14="http://schemas.microsoft.com/office/powerpoint/2010/main" val="4099155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endParaRPr lang="de-DE" sz="2800" dirty="0">
              <a:latin typeface="Calibri" panose="020F0502020204030204" pitchFamily="34" charset="0"/>
              <a:cs typeface="Calibri" panose="020F0502020204030204" pitchFamily="34" charset="0"/>
            </a:endParaRP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49</a:t>
            </a:fld>
            <a:endParaRPr lang="en-US"/>
          </a:p>
        </p:txBody>
      </p:sp>
      <p:pic>
        <p:nvPicPr>
          <p:cNvPr id="9" name="Grafik 8" descr="Ein Bild, das Text, Schrift, Screenshot, Dokument enthält.&#10;&#10;Automatisch generierte Beschreibung">
            <a:extLst>
              <a:ext uri="{FF2B5EF4-FFF2-40B4-BE49-F238E27FC236}">
                <a16:creationId xmlns:a16="http://schemas.microsoft.com/office/drawing/2014/main" id="{F5AED922-653B-C79B-87A5-42BD99ADE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08392"/>
            <a:ext cx="7772400" cy="2716161"/>
          </a:xfrm>
          <a:prstGeom prst="rect">
            <a:avLst/>
          </a:prstGeom>
        </p:spPr>
      </p:pic>
      <p:sp>
        <p:nvSpPr>
          <p:cNvPr id="11" name="Textfeld 10">
            <a:extLst>
              <a:ext uri="{FF2B5EF4-FFF2-40B4-BE49-F238E27FC236}">
                <a16:creationId xmlns:a16="http://schemas.microsoft.com/office/drawing/2014/main" id="{1ACA9354-2C8D-B5BD-CC57-DF632A8B0440}"/>
              </a:ext>
            </a:extLst>
          </p:cNvPr>
          <p:cNvSpPr txBox="1"/>
          <p:nvPr/>
        </p:nvSpPr>
        <p:spPr>
          <a:xfrm>
            <a:off x="457200" y="4609070"/>
            <a:ext cx="1594022" cy="369332"/>
          </a:xfrm>
          <a:prstGeom prst="rect">
            <a:avLst/>
          </a:prstGeom>
          <a:noFill/>
        </p:spPr>
        <p:txBody>
          <a:bodyPr wrap="square" rtlCol="0">
            <a:spAutoFit/>
          </a:bodyPr>
          <a:lstStyle/>
          <a:p>
            <a:r>
              <a:rPr lang="de-DE" dirty="0">
                <a:solidFill>
                  <a:schemeClr val="accent1">
                    <a:lumMod val="50000"/>
                  </a:schemeClr>
                </a:solidFill>
                <a:latin typeface="Calibri" panose="020F0502020204030204" pitchFamily="34" charset="0"/>
                <a:cs typeface="Calibri" panose="020F0502020204030204" pitchFamily="34" charset="0"/>
              </a:rPr>
              <a:t>usw.</a:t>
            </a:r>
          </a:p>
        </p:txBody>
      </p:sp>
    </p:spTree>
    <p:extLst>
      <p:ext uri="{BB962C8B-B14F-4D97-AF65-F5344CB8AC3E}">
        <p14:creationId xmlns:p14="http://schemas.microsoft.com/office/powerpoint/2010/main" val="204411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Welche Ethikkommissionen gibt es? (2)</a:t>
            </a:r>
            <a:endParaRPr lang="de-DE" sz="22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31799" y="1592263"/>
            <a:ext cx="8255001" cy="4808537"/>
          </a:xfrm>
        </p:spPr>
        <p:txBody>
          <a:bodyPr rtlCol="0">
            <a:noAutofit/>
          </a:bodyPr>
          <a:lstStyle/>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Zentrale Ethikkommission (ZEKO)</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bei der Bundesärztekammer seit 1995</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zur Wahrung ethischer Grundsätze in der Medizin und ihren Grenzgebieten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ähnliche Fragestellungen wie Deutscher Ethikrat, aber adressiert hauptsächlich Ärzte und auch interessierte Öffentlichkeit</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Stellungnahmen werden veröffentlicht, z.B.</a:t>
            </a:r>
          </a:p>
          <a:p>
            <a:pPr marL="709200" lvl="1" indent="-362880">
              <a:spcBef>
                <a:spcPts val="600"/>
              </a:spcBef>
              <a:buClr>
                <a:schemeClr val="accent1">
                  <a:lumMod val="50000"/>
                </a:schemeClr>
              </a:buClr>
              <a:buSzPct val="100000"/>
              <a:buFont typeface="Wingdings" pitchFamily="2" charset="2"/>
              <a:buChar char="§"/>
            </a:pPr>
            <a:r>
              <a:rPr lang="de-DE" sz="1600" dirty="0">
                <a:hlinkClick r:id="rId2"/>
              </a:rPr>
              <a:t>Bereitstellung und Nutzung von Behandlungsdaten zu Forschungszwecken (2023)</a:t>
            </a:r>
            <a:endParaRPr lang="de-DE" sz="1600" dirty="0"/>
          </a:p>
          <a:p>
            <a:pPr marL="709200" lvl="1" indent="-362880">
              <a:spcBef>
                <a:spcPts val="600"/>
              </a:spcBef>
              <a:buClr>
                <a:schemeClr val="accent1">
                  <a:lumMod val="50000"/>
                </a:schemeClr>
              </a:buClr>
              <a:buSzPct val="100000"/>
              <a:buFont typeface="Wingdings" pitchFamily="2" charset="2"/>
              <a:buChar char="§"/>
            </a:pPr>
            <a:r>
              <a:rPr lang="de-DE" sz="1600" dirty="0">
                <a:hlinkClick r:id="rId3"/>
              </a:rPr>
              <a:t>Entscheidungsunterstützung ärztlicher Tätigkeit durch Künstliche Intelligenz (2021)</a:t>
            </a:r>
            <a:endParaRPr lang="de-DE" sz="1600" dirty="0"/>
          </a:p>
          <a:p>
            <a:pPr marL="709200" lvl="1" indent="-362880">
              <a:spcBef>
                <a:spcPts val="600"/>
              </a:spcBef>
              <a:buClr>
                <a:schemeClr val="accent1">
                  <a:lumMod val="50000"/>
                </a:schemeClr>
              </a:buClr>
              <a:buSzPct val="100000"/>
              <a:buFont typeface="Wingdings" pitchFamily="2" charset="2"/>
              <a:buChar char="§"/>
            </a:pPr>
            <a:r>
              <a:rPr lang="de-DE" sz="1600" dirty="0">
                <a:hlinkClick r:id="rId4"/>
              </a:rPr>
              <a:t>Hinweise und Empfehlungen zum Umgang mit Vorsorgevollmachten und Patientenverfügungen im ärztlichen Alltag (2018)</a:t>
            </a:r>
            <a:endParaRPr lang="de-DE" sz="1600" dirty="0">
              <a:solidFill>
                <a:schemeClr val="accent1">
                  <a:lumMod val="50000"/>
                </a:schemeClr>
              </a:solidFill>
              <a:latin typeface="Calibri" panose="020F0502020204030204" pitchFamily="34" charset="0"/>
              <a:cs typeface="Calibri" panose="020F0502020204030204" pitchFamily="34" charset="0"/>
            </a:endParaRPr>
          </a:p>
          <a:p>
            <a:pPr>
              <a:buFontTx/>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5</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3618162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endParaRPr lang="de-DE" sz="2800" dirty="0">
              <a:latin typeface="Calibri" panose="020F0502020204030204" pitchFamily="34" charset="0"/>
              <a:cs typeface="Calibri" panose="020F0502020204030204" pitchFamily="34" charset="0"/>
            </a:endParaRP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50</a:t>
            </a:fld>
            <a:endParaRPr lang="en-US"/>
          </a:p>
        </p:txBody>
      </p:sp>
      <p:sp>
        <p:nvSpPr>
          <p:cNvPr id="11" name="Textfeld 10">
            <a:extLst>
              <a:ext uri="{FF2B5EF4-FFF2-40B4-BE49-F238E27FC236}">
                <a16:creationId xmlns:a16="http://schemas.microsoft.com/office/drawing/2014/main" id="{1ACA9354-2C8D-B5BD-CC57-DF632A8B0440}"/>
              </a:ext>
            </a:extLst>
          </p:cNvPr>
          <p:cNvSpPr txBox="1"/>
          <p:nvPr/>
        </p:nvSpPr>
        <p:spPr>
          <a:xfrm>
            <a:off x="457200" y="6139934"/>
            <a:ext cx="1594022" cy="369332"/>
          </a:xfrm>
          <a:prstGeom prst="rect">
            <a:avLst/>
          </a:prstGeom>
          <a:noFill/>
        </p:spPr>
        <p:txBody>
          <a:bodyPr wrap="square" rtlCol="0">
            <a:spAutoFit/>
          </a:bodyPr>
          <a:lstStyle/>
          <a:p>
            <a:r>
              <a:rPr lang="de-DE" dirty="0">
                <a:solidFill>
                  <a:schemeClr val="accent1">
                    <a:lumMod val="50000"/>
                  </a:schemeClr>
                </a:solidFill>
                <a:latin typeface="Calibri" panose="020F0502020204030204" pitchFamily="34" charset="0"/>
                <a:cs typeface="Calibri" panose="020F0502020204030204" pitchFamily="34" charset="0"/>
              </a:rPr>
              <a:t>usw.</a:t>
            </a:r>
          </a:p>
        </p:txBody>
      </p:sp>
      <p:pic>
        <p:nvPicPr>
          <p:cNvPr id="8" name="Grafik 7" descr="Ein Bild, das Text, Screenshot, Schrift, Dokument enthält.&#10;&#10;Automatisch generierte Beschreibung">
            <a:extLst>
              <a:ext uri="{FF2B5EF4-FFF2-40B4-BE49-F238E27FC236}">
                <a16:creationId xmlns:a16="http://schemas.microsoft.com/office/drawing/2014/main" id="{7CFB069F-3B7A-34EA-09E1-C0A544CC5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86" y="416346"/>
            <a:ext cx="7772400" cy="5533715"/>
          </a:xfrm>
          <a:prstGeom prst="rect">
            <a:avLst/>
          </a:prstGeom>
        </p:spPr>
      </p:pic>
    </p:spTree>
    <p:extLst>
      <p:ext uri="{BB962C8B-B14F-4D97-AF65-F5344CB8AC3E}">
        <p14:creationId xmlns:p14="http://schemas.microsoft.com/office/powerpoint/2010/main" val="2878356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endParaRPr lang="de-DE" sz="2800" dirty="0">
              <a:latin typeface="Calibri" panose="020F0502020204030204" pitchFamily="34" charset="0"/>
              <a:cs typeface="Calibri" panose="020F0502020204030204" pitchFamily="34" charset="0"/>
            </a:endParaRP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4906615"/>
          </a:xfrm>
        </p:spPr>
        <p:txBody>
          <a:bodyPr>
            <a:normAutofit/>
          </a:bodyPr>
          <a:lstStyle/>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51</a:t>
            </a:fld>
            <a:endParaRPr lang="en-US"/>
          </a:p>
        </p:txBody>
      </p:sp>
      <p:pic>
        <p:nvPicPr>
          <p:cNvPr id="9" name="Grafik 8" descr="Ein Bild, das Text, Screenshot, Schrift, Algebra enthält.&#10;&#10;Automatisch generierte Beschreibung">
            <a:extLst>
              <a:ext uri="{FF2B5EF4-FFF2-40B4-BE49-F238E27FC236}">
                <a16:creationId xmlns:a16="http://schemas.microsoft.com/office/drawing/2014/main" id="{80618431-9DB5-C8C2-CB78-21C82EDFB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23671"/>
            <a:ext cx="7226300" cy="3540983"/>
          </a:xfrm>
          <a:prstGeom prst="rect">
            <a:avLst/>
          </a:prstGeom>
        </p:spPr>
      </p:pic>
      <p:pic>
        <p:nvPicPr>
          <p:cNvPr id="12" name="Grafik 11" descr="Ein Bild, das Text, Screenshot, Schrift, Quittung enthält.&#10;&#10;Automatisch generierte Beschreibung">
            <a:extLst>
              <a:ext uri="{FF2B5EF4-FFF2-40B4-BE49-F238E27FC236}">
                <a16:creationId xmlns:a16="http://schemas.microsoft.com/office/drawing/2014/main" id="{3D86BE1E-7146-79F3-9473-EB620F4A8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066690"/>
            <a:ext cx="7272338" cy="2440124"/>
          </a:xfrm>
          <a:prstGeom prst="rect">
            <a:avLst/>
          </a:prstGeom>
        </p:spPr>
      </p:pic>
      <p:sp>
        <p:nvSpPr>
          <p:cNvPr id="7" name="Textfeld 6">
            <a:extLst>
              <a:ext uri="{FF2B5EF4-FFF2-40B4-BE49-F238E27FC236}">
                <a16:creationId xmlns:a16="http://schemas.microsoft.com/office/drawing/2014/main" id="{B9A67353-FD0F-1B69-AC10-D36FDA94A3E2}"/>
              </a:ext>
            </a:extLst>
          </p:cNvPr>
          <p:cNvSpPr txBox="1"/>
          <p:nvPr/>
        </p:nvSpPr>
        <p:spPr>
          <a:xfrm>
            <a:off x="590550" y="6514457"/>
            <a:ext cx="5524500" cy="276999"/>
          </a:xfrm>
          <a:prstGeom prst="rect">
            <a:avLst/>
          </a:prstGeom>
          <a:noFill/>
        </p:spPr>
        <p:txBody>
          <a:bodyPr wrap="square" rtlCol="0">
            <a:spAutoFit/>
          </a:bodyPr>
          <a:lstStyle/>
          <a:p>
            <a:r>
              <a:rPr lang="de-DE" sz="1200" dirty="0">
                <a:solidFill>
                  <a:schemeClr val="accent1">
                    <a:lumMod val="50000"/>
                  </a:schemeClr>
                </a:solidFill>
                <a:latin typeface="Calibri" panose="020F0502020204030204" pitchFamily="34" charset="0"/>
                <a:cs typeface="Calibri" panose="020F0502020204030204" pitchFamily="34" charset="0"/>
              </a:rPr>
              <a:t>Quelle: Homepage AK EK</a:t>
            </a:r>
          </a:p>
        </p:txBody>
      </p:sp>
    </p:spTree>
    <p:extLst>
      <p:ext uri="{BB962C8B-B14F-4D97-AF65-F5344CB8AC3E}">
        <p14:creationId xmlns:p14="http://schemas.microsoft.com/office/powerpoint/2010/main" val="1499825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pPr lvl="1">
              <a:lnSpc>
                <a:spcPct val="150000"/>
              </a:lnSpc>
              <a:buClr>
                <a:schemeClr val="tx2"/>
              </a:buClr>
              <a:buSzPct val="100000"/>
            </a:pPr>
            <a:r>
              <a:rPr lang="de-DE" sz="2800" dirty="0">
                <a:solidFill>
                  <a:schemeClr val="tx2"/>
                </a:solidFill>
                <a:latin typeface="Calibri" panose="020F0502020204030204" pitchFamily="34" charset="0"/>
                <a:cs typeface="Calibri" panose="020F0502020204030204" pitchFamily="34" charset="0"/>
              </a:rPr>
              <a:t>Tipps</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Prüfungsteilnehmer oder Studienteilnehmer statt Patienten oder Probanden oder Versuchspersonen</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alle Dokumente für eine Studie mit dem identischen Titel</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jedes Dokument mit Version und Datum, am besten in der Fußzeile</a:t>
            </a:r>
          </a:p>
          <a:p>
            <a:pPr marL="362880" lvl="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Die Information- und Einwilligung sollte jemand lesen, der keine Ahnung von der Studie hat. Versteht er sie?</a:t>
            </a:r>
          </a:p>
          <a:p>
            <a:pPr lvl="0">
              <a:lnSpc>
                <a:spcPct val="150000"/>
              </a:lnSpc>
              <a:spcBef>
                <a:spcPts val="0"/>
              </a:spcBef>
              <a:buClr>
                <a:schemeClr val="tx2"/>
              </a:buClr>
              <a:buSzPct val="100000"/>
              <a:buFontTx/>
              <a:buChar char="-"/>
            </a:pPr>
            <a:endParaRPr lang="de-DE" sz="1800" dirty="0">
              <a:solidFill>
                <a:schemeClr val="tx2"/>
              </a:solidFill>
              <a:latin typeface="Calibri" panose="020F0502020204030204" pitchFamily="34" charset="0"/>
              <a:cs typeface="Calibri" panose="020F0502020204030204" pitchFamily="34" charset="0"/>
            </a:endParaRPr>
          </a:p>
          <a:p>
            <a:pPr marL="0" lvl="0" indent="0">
              <a:lnSpc>
                <a:spcPct val="150000"/>
              </a:lnSpc>
              <a:spcBef>
                <a:spcPts val="0"/>
              </a:spcBef>
              <a:buClr>
                <a:schemeClr val="tx2"/>
              </a:buClr>
              <a:buSzPct val="100000"/>
              <a:buNone/>
            </a:pPr>
            <a:endParaRPr lang="de-DE" sz="1800" dirty="0">
              <a:solidFill>
                <a:schemeClr val="tx2"/>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52</a:t>
            </a:fld>
            <a:endParaRPr lang="en-US"/>
          </a:p>
        </p:txBody>
      </p:sp>
    </p:spTree>
    <p:extLst>
      <p:ext uri="{BB962C8B-B14F-4D97-AF65-F5344CB8AC3E}">
        <p14:creationId xmlns:p14="http://schemas.microsoft.com/office/powerpoint/2010/main" val="2067144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r>
              <a:rPr lang="de-DE" sz="2800" dirty="0">
                <a:latin typeface="Calibri" panose="020F0502020204030204" pitchFamily="34" charset="0"/>
                <a:cs typeface="Calibri" panose="020F0502020204030204" pitchFamily="34" charset="0"/>
              </a:rPr>
              <a:t>Versicherung</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Probandenversicherung nur bei AMG- und MPDG-Studien gesetzlich vorgeschrieben</a:t>
            </a:r>
          </a:p>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Probandenversicherung bei anderen Studien möglich</a:t>
            </a:r>
          </a:p>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die Versicherungsunterlagen (Police + Bedingungen) müssen dann an die Studienteilnehmer ausgehändigt werden</a:t>
            </a:r>
          </a:p>
          <a:p>
            <a:pPr marL="360000" indent="-360000">
              <a:spcBef>
                <a:spcPts val="600"/>
              </a:spcBef>
              <a:buClr>
                <a:schemeClr val="accent1">
                  <a:lumMod val="50000"/>
                </a:schemeClr>
              </a:buClr>
              <a:buSzPct val="100000"/>
              <a:buFont typeface="Wingdings" pitchFamily="2" charset="2"/>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360000" indent="-36000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Haftpflichtversicherung des Durchführenden?</a:t>
            </a:r>
          </a:p>
          <a:p>
            <a:pPr marL="360000" indent="-360000">
              <a:lnSpc>
                <a:spcPct val="120000"/>
              </a:lnSpc>
              <a:spcBef>
                <a:spcPts val="600"/>
              </a:spcBef>
              <a:buNone/>
            </a:pPr>
            <a:endParaRPr lang="de-DE" sz="1600" dirty="0">
              <a:solidFill>
                <a:schemeClr val="accent1">
                  <a:lumMod val="50000"/>
                </a:schemeClr>
              </a:solidFill>
              <a:latin typeface="Calibri" panose="020F0502020204030204" pitchFamily="34" charset="0"/>
              <a:cs typeface="Calibri" panose="020F0502020204030204" pitchFamily="34" charset="0"/>
            </a:endParaRPr>
          </a:p>
          <a:p>
            <a:pPr marL="0" indent="0">
              <a:lnSpc>
                <a:spcPct val="120000"/>
              </a:lnSpc>
              <a:spcBef>
                <a:spcPts val="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a:t>Dr. Astrid Gießler</a:t>
            </a:r>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53</a:t>
            </a:fld>
            <a:endParaRPr lang="en-US"/>
          </a:p>
        </p:txBody>
      </p:sp>
    </p:spTree>
    <p:extLst>
      <p:ext uri="{BB962C8B-B14F-4D97-AF65-F5344CB8AC3E}">
        <p14:creationId xmlns:p14="http://schemas.microsoft.com/office/powerpoint/2010/main" val="1123302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r>
              <a:rPr lang="de-DE" sz="2800" dirty="0">
                <a:latin typeface="Calibri" panose="020F0502020204030204" pitchFamily="34" charset="0"/>
                <a:cs typeface="Calibri" panose="020F0502020204030204" pitchFamily="34" charset="0"/>
              </a:rPr>
              <a:t>(Schwerwiegende) Unerwünschte Ereignisse (1)</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fontScale="77500" lnSpcReduction="20000"/>
          </a:bodyPr>
          <a:lstStyle/>
          <a:p>
            <a:pPr marL="0" indent="0">
              <a:lnSpc>
                <a:spcPct val="120000"/>
              </a:lnSpc>
              <a:spcBef>
                <a:spcPts val="0"/>
              </a:spcBef>
              <a:buNone/>
            </a:pPr>
            <a:r>
              <a:rPr lang="de-DE" sz="2300" dirty="0">
                <a:solidFill>
                  <a:schemeClr val="accent1">
                    <a:lumMod val="50000"/>
                  </a:schemeClr>
                </a:solidFill>
                <a:latin typeface="Calibri" panose="020F0502020204030204" pitchFamily="34" charset="0"/>
                <a:cs typeface="Calibri" panose="020F0502020204030204" pitchFamily="34" charset="0"/>
              </a:rPr>
              <a:t>Deklaration von Helsinki Nr. 23</a:t>
            </a:r>
          </a:p>
          <a:p>
            <a:pPr marL="0" indent="0">
              <a:lnSpc>
                <a:spcPct val="120000"/>
              </a:lnSpc>
              <a:spcBef>
                <a:spcPts val="600"/>
              </a:spcBef>
              <a:buNone/>
            </a:pPr>
            <a:r>
              <a:rPr lang="de-DE" sz="2300" dirty="0">
                <a:solidFill>
                  <a:schemeClr val="accent1">
                    <a:lumMod val="50000"/>
                  </a:schemeClr>
                </a:solidFill>
                <a:effectLst/>
                <a:latin typeface="Calibri" panose="020F0502020204030204" pitchFamily="34" charset="0"/>
                <a:cs typeface="Calibri" panose="020F0502020204030204" pitchFamily="34" charset="0"/>
              </a:rPr>
              <a:t>Der Forscher muss der Ethikkommission begleitende Informationen vorlegen, insbesondere Informationen über jede Art schwerwiegender unerwünschter Ereignisse.</a:t>
            </a:r>
          </a:p>
          <a:p>
            <a:pPr marL="0" indent="0">
              <a:lnSpc>
                <a:spcPct val="120000"/>
              </a:lnSpc>
              <a:spcBef>
                <a:spcPts val="600"/>
              </a:spcBef>
              <a:buNone/>
            </a:pPr>
            <a:r>
              <a:rPr lang="de-DE" sz="2100" dirty="0">
                <a:solidFill>
                  <a:schemeClr val="accent1">
                    <a:lumMod val="50000"/>
                  </a:schemeClr>
                </a:solidFill>
                <a:latin typeface="Calibri" panose="020F0502020204030204" pitchFamily="34" charset="0"/>
                <a:cs typeface="Calibri" panose="020F0502020204030204" pitchFamily="34" charset="0"/>
              </a:rPr>
              <a:t>(keine Definition für schwerwiegendes unerwünschtes Ereignis)</a:t>
            </a:r>
            <a:endParaRPr lang="de-DE" sz="2100" dirty="0">
              <a:solidFill>
                <a:schemeClr val="accent1">
                  <a:lumMod val="50000"/>
                </a:schemeClr>
              </a:solidFill>
              <a:effectLst/>
              <a:latin typeface="Calibri" panose="020F0502020204030204" pitchFamily="34" charset="0"/>
              <a:cs typeface="Calibri" panose="020F0502020204030204" pitchFamily="34" charset="0"/>
            </a:endParaRPr>
          </a:p>
          <a:p>
            <a:pPr marL="0" indent="0">
              <a:lnSpc>
                <a:spcPct val="120000"/>
              </a:lnSpc>
              <a:spcBef>
                <a:spcPts val="0"/>
              </a:spcBef>
              <a:buNone/>
            </a:pPr>
            <a:endParaRPr lang="de-DE" sz="2300" dirty="0">
              <a:solidFill>
                <a:schemeClr val="accent1">
                  <a:lumMod val="50000"/>
                </a:schemeClr>
              </a:solidFill>
              <a:latin typeface="Calibri" panose="020F0502020204030204" pitchFamily="34" charset="0"/>
              <a:cs typeface="Calibri" panose="020F0502020204030204" pitchFamily="34" charset="0"/>
            </a:endParaRPr>
          </a:p>
          <a:p>
            <a:pPr marL="0" indent="0">
              <a:lnSpc>
                <a:spcPct val="120000"/>
              </a:lnSpc>
              <a:spcBef>
                <a:spcPts val="0"/>
              </a:spcBef>
              <a:buNone/>
            </a:pPr>
            <a:endParaRPr lang="de-DE" sz="2300" dirty="0">
              <a:solidFill>
                <a:schemeClr val="accent1">
                  <a:lumMod val="50000"/>
                </a:schemeClr>
              </a:solidFill>
              <a:latin typeface="Calibri" panose="020F0502020204030204" pitchFamily="34" charset="0"/>
              <a:cs typeface="Calibri" panose="020F0502020204030204" pitchFamily="34" charset="0"/>
            </a:endParaRPr>
          </a:p>
          <a:p>
            <a:pPr marL="0" indent="0">
              <a:lnSpc>
                <a:spcPct val="120000"/>
              </a:lnSpc>
              <a:spcBef>
                <a:spcPts val="0"/>
              </a:spcBef>
              <a:buNone/>
            </a:pPr>
            <a:r>
              <a:rPr lang="de-DE" sz="2300" dirty="0">
                <a:solidFill>
                  <a:schemeClr val="accent1">
                    <a:lumMod val="50000"/>
                  </a:schemeClr>
                </a:solidFill>
                <a:latin typeface="Calibri" panose="020F0502020204030204" pitchFamily="34" charset="0"/>
                <a:cs typeface="Calibri" panose="020F0502020204030204" pitchFamily="34" charset="0"/>
              </a:rPr>
              <a:t>ICH GCP-Guideline E6</a:t>
            </a:r>
          </a:p>
          <a:p>
            <a:pPr marL="0" indent="0">
              <a:lnSpc>
                <a:spcPct val="120000"/>
              </a:lnSpc>
              <a:spcBef>
                <a:spcPts val="600"/>
              </a:spcBef>
              <a:buNone/>
            </a:pPr>
            <a:r>
              <a:rPr lang="de-DE" sz="2300" b="1" dirty="0">
                <a:solidFill>
                  <a:schemeClr val="accent1">
                    <a:lumMod val="50000"/>
                  </a:schemeClr>
                </a:solidFill>
                <a:latin typeface="Calibri" panose="020F0502020204030204" pitchFamily="34" charset="0"/>
                <a:cs typeface="Calibri" panose="020F0502020204030204" pitchFamily="34" charset="0"/>
              </a:rPr>
              <a:t>Unerwünschtes Ereignis (UE)</a:t>
            </a:r>
            <a:endParaRPr lang="de-DE" sz="2300" dirty="0">
              <a:solidFill>
                <a:schemeClr val="accent1">
                  <a:lumMod val="50000"/>
                </a:schemeClr>
              </a:solidFill>
              <a:latin typeface="Calibri" panose="020F0502020204030204" pitchFamily="34" charset="0"/>
              <a:cs typeface="Calibri" panose="020F0502020204030204" pitchFamily="34" charset="0"/>
            </a:endParaRPr>
          </a:p>
          <a:p>
            <a:pPr marL="0" indent="0">
              <a:lnSpc>
                <a:spcPct val="120000"/>
              </a:lnSpc>
              <a:spcBef>
                <a:spcPts val="0"/>
              </a:spcBef>
              <a:buNone/>
            </a:pPr>
            <a:r>
              <a:rPr lang="de-DE" sz="2300" dirty="0">
                <a:solidFill>
                  <a:schemeClr val="accent1">
                    <a:lumMod val="50000"/>
                  </a:schemeClr>
                </a:solidFill>
                <a:latin typeface="Calibri" panose="020F0502020204030204" pitchFamily="34" charset="0"/>
                <a:cs typeface="Calibri" panose="020F0502020204030204" pitchFamily="34" charset="0"/>
              </a:rPr>
              <a:t>Jedes unerwünschte medizinische Ereignis, das bei einem Patienten oder bei einem Teilnehmer an einer klinischen Prüfung </a:t>
            </a:r>
            <a:r>
              <a:rPr lang="de-DE" sz="2300" dirty="0">
                <a:solidFill>
                  <a:schemeClr val="tx2"/>
                </a:solidFill>
                <a:latin typeface="Calibri" panose="020F0502020204030204" pitchFamily="34" charset="0"/>
                <a:cs typeface="Calibri" panose="020F0502020204030204" pitchFamily="34" charset="0"/>
              </a:rPr>
              <a:t>nach Verabreichung eines Arzneimittels </a:t>
            </a:r>
            <a:r>
              <a:rPr lang="de-DE" sz="2300" dirty="0">
                <a:solidFill>
                  <a:schemeClr val="accent1">
                    <a:lumMod val="50000"/>
                  </a:schemeClr>
                </a:solidFill>
                <a:latin typeface="Calibri" panose="020F0502020204030204" pitchFamily="34" charset="0"/>
                <a:cs typeface="Calibri" panose="020F0502020204030204" pitchFamily="34" charset="0"/>
              </a:rPr>
              <a:t>auftritt und das nicht unbedingt in ursächlichem Zusammenhang mit dieser Behandlung steht. Ein unerwünschtes Ereignis (UE) kann daher jede ungünstige und unbeabsichtigte Reaktion (einschließlich eines anomalen Laborbefundes), jedes Symptom oder jede vorübergehend mit der Verabreichung eines Arzneimittels (hier: eines Prüfpräparates) einhergehende Erkrankung sein, ob diese nun mit dem Prüfpräparat in Zusammenhang stehen oder nicht.</a:t>
            </a:r>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dirty="0"/>
              <a:t>Dr. Astrid </a:t>
            </a:r>
            <a:r>
              <a:rPr lang="en-US" dirty="0" err="1"/>
              <a:t>Gießler</a:t>
            </a:r>
            <a:endParaRPr lang="en-US" dirty="0"/>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54</a:t>
            </a:fld>
            <a:endParaRPr lang="en-US"/>
          </a:p>
        </p:txBody>
      </p:sp>
    </p:spTree>
    <p:extLst>
      <p:ext uri="{BB962C8B-B14F-4D97-AF65-F5344CB8AC3E}">
        <p14:creationId xmlns:p14="http://schemas.microsoft.com/office/powerpoint/2010/main" val="1502561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r>
              <a:rPr lang="de-DE" sz="2800" dirty="0">
                <a:latin typeface="Calibri" panose="020F0502020204030204" pitchFamily="34" charset="0"/>
                <a:cs typeface="Calibri" panose="020F0502020204030204" pitchFamily="34" charset="0"/>
              </a:rPr>
              <a:t>(Schwerwiegende) Unerwünschte Ereignisse (2)</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0" indent="0">
              <a:spcBef>
                <a:spcPts val="0"/>
              </a:spcBef>
              <a:buNone/>
            </a:pPr>
            <a:r>
              <a:rPr lang="de-DE" sz="1800" b="1" dirty="0">
                <a:solidFill>
                  <a:schemeClr val="accent1">
                    <a:lumMod val="50000"/>
                  </a:schemeClr>
                </a:solidFill>
                <a:latin typeface="Calibri" panose="020F0502020204030204" pitchFamily="34" charset="0"/>
                <a:cs typeface="Calibri" panose="020F0502020204030204" pitchFamily="34" charset="0"/>
              </a:rPr>
              <a:t>Schwerwiegendes unerwünschtes Ereignis (SUE) oder schwerwiegende unerwünschte Arzneimittelwirkung (schwerwiegende UAW)</a:t>
            </a: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Jedes unerwünschte medizinische Ereignis, das unabhängig von der Dosis</a:t>
            </a: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 zum Tode führt,</a:t>
            </a: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 lebensbedrohlich ist,</a:t>
            </a: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 eine stationäre Behandlung des Prüfungsteilnehmers oder eine Verlängerung des stationären Aufenthaltes erforderlich macht,</a:t>
            </a: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 zu bleibenden oder signifikanten Schäden / Behinderungen führt, oder</a:t>
            </a: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 eine angeborene </a:t>
            </a:r>
            <a:r>
              <a:rPr lang="de-DE" sz="1800" dirty="0" err="1">
                <a:solidFill>
                  <a:schemeClr val="accent1">
                    <a:lumMod val="50000"/>
                  </a:schemeClr>
                </a:solidFill>
                <a:latin typeface="Calibri" panose="020F0502020204030204" pitchFamily="34" charset="0"/>
                <a:cs typeface="Calibri" panose="020F0502020204030204" pitchFamily="34" charset="0"/>
              </a:rPr>
              <a:t>Mißbildung</a:t>
            </a:r>
            <a:r>
              <a:rPr lang="de-DE" sz="1800" dirty="0">
                <a:solidFill>
                  <a:schemeClr val="accent1">
                    <a:lumMod val="50000"/>
                  </a:schemeClr>
                </a:solidFill>
                <a:latin typeface="Calibri" panose="020F0502020204030204" pitchFamily="34" charset="0"/>
                <a:cs typeface="Calibri" panose="020F0502020204030204" pitchFamily="34" charset="0"/>
              </a:rPr>
              <a:t> bzw. einen Geburtsfehler darstellt.</a:t>
            </a:r>
          </a:p>
          <a:p>
            <a:pPr marL="0" indent="0">
              <a:spcBef>
                <a:spcPts val="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Meldung von SAE immer an den Sponsor</a:t>
            </a:r>
          </a:p>
          <a:p>
            <a:pPr marL="0" indent="0">
              <a:spcBef>
                <a:spcPts val="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Wenn in der Studie eine Angabe zu unerwünschten Ereignissen erfolgen soll, dann muss diese im Studienprotokoll genau beschrieben werden!</a:t>
            </a:r>
          </a:p>
          <a:p>
            <a:pPr>
              <a:spcBef>
                <a:spcPts val="0"/>
              </a:spcBef>
              <a:buFontTx/>
              <a:buChar char="-"/>
            </a:pPr>
            <a:r>
              <a:rPr lang="de-DE" sz="1800" dirty="0">
                <a:solidFill>
                  <a:schemeClr val="accent1">
                    <a:lumMod val="50000"/>
                  </a:schemeClr>
                </a:solidFill>
                <a:latin typeface="Calibri" panose="020F0502020204030204" pitchFamily="34" charset="0"/>
                <a:cs typeface="Calibri" panose="020F0502020204030204" pitchFamily="34" charset="0"/>
              </a:rPr>
              <a:t>Was wird als (schwerwiegendes) unerwünschtes Ereignis definiert?</a:t>
            </a:r>
          </a:p>
          <a:p>
            <a:pPr>
              <a:spcBef>
                <a:spcPts val="0"/>
              </a:spcBef>
              <a:buFontTx/>
              <a:buChar char="-"/>
            </a:pPr>
            <a:r>
              <a:rPr lang="de-DE" sz="1800" dirty="0">
                <a:solidFill>
                  <a:schemeClr val="accent1">
                    <a:lumMod val="50000"/>
                  </a:schemeClr>
                </a:solidFill>
                <a:latin typeface="Calibri" panose="020F0502020204030204" pitchFamily="34" charset="0"/>
                <a:cs typeface="Calibri" panose="020F0502020204030204" pitchFamily="34" charset="0"/>
              </a:rPr>
              <a:t>Wie erfährt der Studienleiter davon?</a:t>
            </a:r>
          </a:p>
          <a:p>
            <a:pPr>
              <a:spcBef>
                <a:spcPts val="0"/>
              </a:spcBef>
              <a:buFontTx/>
              <a:buChar char="-"/>
            </a:pPr>
            <a:r>
              <a:rPr lang="de-DE" sz="1800" dirty="0">
                <a:solidFill>
                  <a:schemeClr val="accent1">
                    <a:lumMod val="50000"/>
                  </a:schemeClr>
                </a:solidFill>
                <a:latin typeface="Calibri" panose="020F0502020204030204" pitchFamily="34" charset="0"/>
                <a:cs typeface="Calibri" panose="020F0502020204030204" pitchFamily="34" charset="0"/>
              </a:rPr>
              <a:t>Was macht der Studienleiter mit einer Meldung (da keine Weiterleitung an einen Sponsor)?</a:t>
            </a:r>
          </a:p>
          <a:p>
            <a:pPr marL="0" indent="0">
              <a:spcBef>
                <a:spcPts val="0"/>
              </a:spcBef>
              <a:buNone/>
            </a:pPr>
            <a:endParaRPr lang="de-DE" sz="1800" dirty="0">
              <a:solidFill>
                <a:srgbClr val="00B050"/>
              </a:solidFill>
              <a:latin typeface="Calibri" panose="020F0502020204030204" pitchFamily="34" charset="0"/>
              <a:cs typeface="Calibri" panose="020F0502020204030204" pitchFamily="34" charset="0"/>
            </a:endParaRPr>
          </a:p>
          <a:p>
            <a:pPr marL="0" indent="0">
              <a:lnSpc>
                <a:spcPct val="120000"/>
              </a:lnSpc>
              <a:spcBef>
                <a:spcPts val="0"/>
              </a:spcBef>
              <a:buNone/>
            </a:pPr>
            <a:endParaRPr lang="de-DE" sz="1600" dirty="0">
              <a:solidFill>
                <a:schemeClr val="accent1">
                  <a:lumMod val="50000"/>
                </a:schemeClr>
              </a:solidFill>
              <a:latin typeface="Calibri" panose="020F0502020204030204" pitchFamily="34" charset="0"/>
              <a:cs typeface="Calibri" panose="020F0502020204030204" pitchFamily="34" charset="0"/>
            </a:endParaRPr>
          </a:p>
          <a:p>
            <a:pPr marL="0" indent="0">
              <a:lnSpc>
                <a:spcPct val="120000"/>
              </a:lnSpc>
              <a:spcBef>
                <a:spcPts val="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dirty="0"/>
              <a:t>Dr. Astrid </a:t>
            </a:r>
            <a:r>
              <a:rPr lang="en-US" dirty="0" err="1"/>
              <a:t>Gießler</a:t>
            </a:r>
            <a:endParaRPr lang="en-US" dirty="0"/>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55</a:t>
            </a:fld>
            <a:endParaRPr lang="en-US"/>
          </a:p>
        </p:txBody>
      </p:sp>
    </p:spTree>
    <p:extLst>
      <p:ext uri="{BB962C8B-B14F-4D97-AF65-F5344CB8AC3E}">
        <p14:creationId xmlns:p14="http://schemas.microsoft.com/office/powerpoint/2010/main" val="1472383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r>
              <a:rPr lang="de-DE" sz="2800" dirty="0">
                <a:latin typeface="Calibri" panose="020F0502020204030204" pitchFamily="34" charset="0"/>
                <a:cs typeface="Calibri" panose="020F0502020204030204" pitchFamily="34" charset="0"/>
              </a:rPr>
              <a:t>Ende</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0" indent="0">
              <a:lnSpc>
                <a:spcPct val="120000"/>
              </a:lnSpc>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Unterrichtung der EK wegen Aufbewahrungsfrist</a:t>
            </a:r>
          </a:p>
          <a:p>
            <a:pPr marL="0" indent="0">
              <a:lnSpc>
                <a:spcPct val="120000"/>
              </a:lnSpc>
              <a:spcBef>
                <a:spcPts val="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lnSpc>
                <a:spcPct val="120000"/>
              </a:lnSpc>
              <a:spcBef>
                <a:spcPts val="0"/>
              </a:spcBef>
              <a:buNone/>
            </a:pPr>
            <a:r>
              <a:rPr lang="de-DE" sz="1800" dirty="0">
                <a:solidFill>
                  <a:schemeClr val="accent1">
                    <a:lumMod val="50000"/>
                  </a:schemeClr>
                </a:solidFill>
                <a:latin typeface="Calibri" panose="020F0502020204030204" pitchFamily="34" charset="0"/>
                <a:cs typeface="Calibri" panose="020F0502020204030204" pitchFamily="34" charset="0"/>
              </a:rPr>
              <a:t>Ggf. Bericht oder Veröffentlichung an die EK</a:t>
            </a:r>
            <a:endParaRPr lang="de-DE" sz="18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de-DE" sz="1600" dirty="0">
              <a:solidFill>
                <a:schemeClr val="accent1">
                  <a:lumMod val="50000"/>
                </a:schemeClr>
              </a:solidFill>
              <a:latin typeface="Calibri" panose="020F0502020204030204" pitchFamily="34" charset="0"/>
              <a:cs typeface="Calibri" panose="020F0502020204030204" pitchFamily="34" charset="0"/>
            </a:endParaRPr>
          </a:p>
          <a:p>
            <a:pPr marL="0" indent="0">
              <a:lnSpc>
                <a:spcPct val="120000"/>
              </a:lnSpc>
              <a:spcBef>
                <a:spcPts val="0"/>
              </a:spcBef>
              <a:buNone/>
            </a:pPr>
            <a:endParaRPr lang="de-DE" sz="1600" dirty="0">
              <a:solidFill>
                <a:schemeClr val="accent1">
                  <a:lumMod val="50000"/>
                </a:schemeClr>
              </a:solidFill>
              <a:latin typeface="Calibri" panose="020F0502020204030204" pitchFamily="34" charset="0"/>
              <a:cs typeface="Calibri" panose="020F0502020204030204" pitchFamily="34" charset="0"/>
            </a:endParaRPr>
          </a:p>
          <a:p>
            <a:pPr marL="0" indent="0">
              <a:lnSpc>
                <a:spcPct val="120000"/>
              </a:lnSpc>
              <a:spcBef>
                <a:spcPts val="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dirty="0"/>
              <a:t>Dr. Astrid </a:t>
            </a:r>
            <a:r>
              <a:rPr lang="en-US" dirty="0" err="1"/>
              <a:t>Gießler</a:t>
            </a:r>
            <a:endParaRPr lang="en-US" dirty="0"/>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56</a:t>
            </a:fld>
            <a:endParaRPr lang="en-US"/>
          </a:p>
        </p:txBody>
      </p:sp>
    </p:spTree>
    <p:extLst>
      <p:ext uri="{BB962C8B-B14F-4D97-AF65-F5344CB8AC3E}">
        <p14:creationId xmlns:p14="http://schemas.microsoft.com/office/powerpoint/2010/main" val="3148312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80975-418D-FA4C-922B-A0AE24DE5976}"/>
              </a:ext>
            </a:extLst>
          </p:cNvPr>
          <p:cNvSpPr>
            <a:spLocks noGrp="1"/>
          </p:cNvSpPr>
          <p:nvPr>
            <p:ph type="title"/>
          </p:nvPr>
        </p:nvSpPr>
        <p:spPr/>
        <p:txBody>
          <a:bodyPr>
            <a:noAutofit/>
          </a:bodyPr>
          <a:lstStyle/>
          <a:p>
            <a:r>
              <a:rPr lang="de-DE" sz="2800" dirty="0">
                <a:latin typeface="Calibri" panose="020F0502020204030204" pitchFamily="34" charset="0"/>
                <a:cs typeface="Calibri" panose="020F0502020204030204" pitchFamily="34" charset="0"/>
              </a:rPr>
              <a:t>Anträge auf Genehmigung KP in Deutschland, </a:t>
            </a:r>
            <a:br>
              <a:rPr lang="de-DE" sz="2800"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Anzahl pro Jahr?</a:t>
            </a:r>
          </a:p>
        </p:txBody>
      </p:sp>
      <p:sp>
        <p:nvSpPr>
          <p:cNvPr id="4" name="Datumsplatzhalter 3">
            <a:extLst>
              <a:ext uri="{FF2B5EF4-FFF2-40B4-BE49-F238E27FC236}">
                <a16:creationId xmlns:a16="http://schemas.microsoft.com/office/drawing/2014/main" id="{0BBE2CAF-426A-2B42-B047-D40A95BA0AD2}"/>
              </a:ext>
            </a:extLst>
          </p:cNvPr>
          <p:cNvSpPr>
            <a:spLocks noGrp="1"/>
          </p:cNvSpPr>
          <p:nvPr>
            <p:ph type="dt" sz="half" idx="10"/>
          </p:nvPr>
        </p:nvSpPr>
        <p:spPr/>
        <p:txBody>
          <a:bodyPr/>
          <a:lstStyle/>
          <a:p>
            <a:r>
              <a:rPr lang="de-DE"/>
              <a:t>12.06.2023</a:t>
            </a:r>
            <a:endParaRPr lang="en-US" dirty="0"/>
          </a:p>
        </p:txBody>
      </p:sp>
      <p:sp>
        <p:nvSpPr>
          <p:cNvPr id="5" name="Fußzeilenplatzhalter 4">
            <a:extLst>
              <a:ext uri="{FF2B5EF4-FFF2-40B4-BE49-F238E27FC236}">
                <a16:creationId xmlns:a16="http://schemas.microsoft.com/office/drawing/2014/main" id="{FE4E5F40-AB8E-6042-A469-A6E63C020A2B}"/>
              </a:ext>
            </a:extLst>
          </p:cNvPr>
          <p:cNvSpPr>
            <a:spLocks noGrp="1"/>
          </p:cNvSpPr>
          <p:nvPr>
            <p:ph type="ftr" sz="quarter" idx="11"/>
          </p:nvPr>
        </p:nvSpPr>
        <p:spPr/>
        <p:txBody>
          <a:bodyPr/>
          <a:lstStyle/>
          <a:p>
            <a:pPr algn="r"/>
            <a:r>
              <a:rPr lang="en-US"/>
              <a:t>Dr. Astrid Gießler</a:t>
            </a:r>
            <a:endParaRPr lang="en-US" dirty="0"/>
          </a:p>
        </p:txBody>
      </p:sp>
      <p:sp>
        <p:nvSpPr>
          <p:cNvPr id="6" name="Foliennummernplatzhalter 5">
            <a:extLst>
              <a:ext uri="{FF2B5EF4-FFF2-40B4-BE49-F238E27FC236}">
                <a16:creationId xmlns:a16="http://schemas.microsoft.com/office/drawing/2014/main" id="{1F6EACEB-D653-DB41-AF8E-0E7EC5CDEF63}"/>
              </a:ext>
            </a:extLst>
          </p:cNvPr>
          <p:cNvSpPr>
            <a:spLocks noGrp="1"/>
          </p:cNvSpPr>
          <p:nvPr>
            <p:ph type="sldNum" sz="quarter" idx="12"/>
          </p:nvPr>
        </p:nvSpPr>
        <p:spPr/>
        <p:txBody>
          <a:bodyPr/>
          <a:lstStyle/>
          <a:p>
            <a:fld id="{0CFEC368-1D7A-4F81-ABF6-AE0E36BAF64C}" type="slidenum">
              <a:rPr lang="en-US" smtClean="0"/>
              <a:pPr/>
              <a:t>57</a:t>
            </a:fld>
            <a:endParaRPr lang="en-US"/>
          </a:p>
        </p:txBody>
      </p:sp>
      <p:graphicFrame>
        <p:nvGraphicFramePr>
          <p:cNvPr id="7" name="Inhaltsplatzhalter 4">
            <a:extLst>
              <a:ext uri="{FF2B5EF4-FFF2-40B4-BE49-F238E27FC236}">
                <a16:creationId xmlns:a16="http://schemas.microsoft.com/office/drawing/2014/main" id="{B9576931-CB04-4C49-AC33-D795763DFC67}"/>
              </a:ext>
            </a:extLst>
          </p:cNvPr>
          <p:cNvGraphicFramePr>
            <a:graphicFrameLocks/>
          </p:cNvGraphicFramePr>
          <p:nvPr>
            <p:extLst>
              <p:ext uri="{D42A27DB-BD31-4B8C-83A1-F6EECF244321}">
                <p14:modId xmlns:p14="http://schemas.microsoft.com/office/powerpoint/2010/main" val="2870850242"/>
              </p:ext>
            </p:extLst>
          </p:nvPr>
        </p:nvGraphicFramePr>
        <p:xfrm>
          <a:off x="498474" y="1825562"/>
          <a:ext cx="8147052" cy="3503000"/>
        </p:xfrm>
        <a:graphic>
          <a:graphicData uri="http://schemas.openxmlformats.org/drawingml/2006/table">
            <a:tbl>
              <a:tblPr firstRow="1" bandRow="1">
                <a:tableStyleId>{5C22544A-7EE6-4342-B048-85BDC9FD1C3A}</a:tableStyleId>
              </a:tblPr>
              <a:tblGrid>
                <a:gridCol w="1057759">
                  <a:extLst>
                    <a:ext uri="{9D8B030D-6E8A-4147-A177-3AD203B41FA5}">
                      <a16:colId xmlns:a16="http://schemas.microsoft.com/office/drawing/2014/main" val="677427742"/>
                    </a:ext>
                  </a:extLst>
                </a:gridCol>
                <a:gridCol w="792415">
                  <a:extLst>
                    <a:ext uri="{9D8B030D-6E8A-4147-A177-3AD203B41FA5}">
                      <a16:colId xmlns:a16="http://schemas.microsoft.com/office/drawing/2014/main" val="2090962462"/>
                    </a:ext>
                  </a:extLst>
                </a:gridCol>
                <a:gridCol w="899554">
                  <a:extLst>
                    <a:ext uri="{9D8B030D-6E8A-4147-A177-3AD203B41FA5}">
                      <a16:colId xmlns:a16="http://schemas.microsoft.com/office/drawing/2014/main" val="4166632043"/>
                    </a:ext>
                  </a:extLst>
                </a:gridCol>
                <a:gridCol w="899554">
                  <a:extLst>
                    <a:ext uri="{9D8B030D-6E8A-4147-A177-3AD203B41FA5}">
                      <a16:colId xmlns:a16="http://schemas.microsoft.com/office/drawing/2014/main" val="2219820457"/>
                    </a:ext>
                  </a:extLst>
                </a:gridCol>
                <a:gridCol w="899554">
                  <a:extLst>
                    <a:ext uri="{9D8B030D-6E8A-4147-A177-3AD203B41FA5}">
                      <a16:colId xmlns:a16="http://schemas.microsoft.com/office/drawing/2014/main" val="3845146504"/>
                    </a:ext>
                  </a:extLst>
                </a:gridCol>
                <a:gridCol w="899554">
                  <a:extLst>
                    <a:ext uri="{9D8B030D-6E8A-4147-A177-3AD203B41FA5}">
                      <a16:colId xmlns:a16="http://schemas.microsoft.com/office/drawing/2014/main" val="2573761045"/>
                    </a:ext>
                  </a:extLst>
                </a:gridCol>
                <a:gridCol w="899554">
                  <a:extLst>
                    <a:ext uri="{9D8B030D-6E8A-4147-A177-3AD203B41FA5}">
                      <a16:colId xmlns:a16="http://schemas.microsoft.com/office/drawing/2014/main" val="3512013925"/>
                    </a:ext>
                  </a:extLst>
                </a:gridCol>
                <a:gridCol w="899554">
                  <a:extLst>
                    <a:ext uri="{9D8B030D-6E8A-4147-A177-3AD203B41FA5}">
                      <a16:colId xmlns:a16="http://schemas.microsoft.com/office/drawing/2014/main" val="2072091478"/>
                    </a:ext>
                  </a:extLst>
                </a:gridCol>
                <a:gridCol w="899554">
                  <a:extLst>
                    <a:ext uri="{9D8B030D-6E8A-4147-A177-3AD203B41FA5}">
                      <a16:colId xmlns:a16="http://schemas.microsoft.com/office/drawing/2014/main" val="3143304967"/>
                    </a:ext>
                  </a:extLst>
                </a:gridCol>
              </a:tblGrid>
              <a:tr h="450388">
                <a:tc>
                  <a:txBody>
                    <a:bodyPr/>
                    <a:lstStyle/>
                    <a:p>
                      <a:endParaRPr lang="de-DE" sz="1800" dirty="0">
                        <a:latin typeface="Calibri" panose="020F0502020204030204" pitchFamily="34" charset="0"/>
                        <a:cs typeface="Calibri" panose="020F0502020204030204" pitchFamily="34" charset="0"/>
                      </a:endParaRPr>
                    </a:p>
                  </a:txBody>
                  <a:tcPr/>
                </a:tc>
                <a:tc>
                  <a:txBody>
                    <a:bodyPr/>
                    <a:lstStyle/>
                    <a:p>
                      <a:r>
                        <a:rPr lang="de-DE" sz="1800" dirty="0">
                          <a:latin typeface="Calibri" panose="020F0502020204030204" pitchFamily="34" charset="0"/>
                          <a:cs typeface="Calibri" panose="020F0502020204030204" pitchFamily="34" charset="0"/>
                        </a:rPr>
                        <a:t>2015</a:t>
                      </a:r>
                    </a:p>
                  </a:txBody>
                  <a:tcPr/>
                </a:tc>
                <a:tc>
                  <a:txBody>
                    <a:bodyPr/>
                    <a:lstStyle/>
                    <a:p>
                      <a:r>
                        <a:rPr lang="de-DE" sz="1800" dirty="0">
                          <a:latin typeface="Calibri" panose="020F0502020204030204" pitchFamily="34" charset="0"/>
                          <a:cs typeface="Calibri" panose="020F0502020204030204" pitchFamily="34" charset="0"/>
                        </a:rPr>
                        <a:t>2016</a:t>
                      </a:r>
                    </a:p>
                  </a:txBody>
                  <a:tcPr/>
                </a:tc>
                <a:tc>
                  <a:txBody>
                    <a:bodyPr/>
                    <a:lstStyle/>
                    <a:p>
                      <a:r>
                        <a:rPr lang="de-DE" sz="1800" dirty="0">
                          <a:latin typeface="Calibri" panose="020F0502020204030204" pitchFamily="34" charset="0"/>
                          <a:cs typeface="Calibri" panose="020F0502020204030204" pitchFamily="34" charset="0"/>
                        </a:rPr>
                        <a:t>2017</a:t>
                      </a:r>
                    </a:p>
                  </a:txBody>
                  <a:tcPr/>
                </a:tc>
                <a:tc>
                  <a:txBody>
                    <a:bodyPr/>
                    <a:lstStyle/>
                    <a:p>
                      <a:r>
                        <a:rPr lang="de-DE" sz="1800" dirty="0">
                          <a:latin typeface="Calibri" panose="020F0502020204030204" pitchFamily="34" charset="0"/>
                          <a:cs typeface="Calibri" panose="020F0502020204030204" pitchFamily="34" charset="0"/>
                        </a:rPr>
                        <a:t>2018</a:t>
                      </a:r>
                    </a:p>
                  </a:txBody>
                  <a:tcPr/>
                </a:tc>
                <a:tc>
                  <a:txBody>
                    <a:bodyPr/>
                    <a:lstStyle/>
                    <a:p>
                      <a:r>
                        <a:rPr lang="de-DE" sz="1800" dirty="0">
                          <a:latin typeface="Calibri" panose="020F0502020204030204" pitchFamily="34" charset="0"/>
                          <a:cs typeface="Calibri" panose="020F0502020204030204" pitchFamily="34" charset="0"/>
                        </a:rPr>
                        <a:t>2019</a:t>
                      </a:r>
                    </a:p>
                  </a:txBody>
                  <a:tcPr/>
                </a:tc>
                <a:tc>
                  <a:txBody>
                    <a:bodyPr/>
                    <a:lstStyle/>
                    <a:p>
                      <a:r>
                        <a:rPr lang="de-DE" sz="1800" dirty="0">
                          <a:latin typeface="Calibri" panose="020F0502020204030204" pitchFamily="34" charset="0"/>
                          <a:cs typeface="Calibri" panose="020F0502020204030204" pitchFamily="34" charset="0"/>
                        </a:rPr>
                        <a:t>2020</a:t>
                      </a:r>
                    </a:p>
                  </a:txBody>
                  <a:tcPr/>
                </a:tc>
                <a:tc>
                  <a:txBody>
                    <a:bodyPr/>
                    <a:lstStyle/>
                    <a:p>
                      <a:r>
                        <a:rPr lang="de-DE" sz="1800" dirty="0">
                          <a:latin typeface="Calibri" panose="020F0502020204030204" pitchFamily="34" charset="0"/>
                          <a:cs typeface="Calibri" panose="020F0502020204030204" pitchFamily="34" charset="0"/>
                        </a:rPr>
                        <a:t>2021</a:t>
                      </a:r>
                    </a:p>
                  </a:txBody>
                  <a:tcPr/>
                </a:tc>
                <a:tc>
                  <a:txBody>
                    <a:bodyPr/>
                    <a:lstStyle/>
                    <a:p>
                      <a:r>
                        <a:rPr lang="de-DE" sz="1800" dirty="0">
                          <a:latin typeface="Calibri" panose="020F0502020204030204" pitchFamily="34" charset="0"/>
                          <a:cs typeface="Calibri" panose="020F0502020204030204" pitchFamily="34" charset="0"/>
                        </a:rPr>
                        <a:t>2022</a:t>
                      </a:r>
                    </a:p>
                  </a:txBody>
                  <a:tcPr/>
                </a:tc>
                <a:extLst>
                  <a:ext uri="{0D108BD9-81ED-4DB2-BD59-A6C34878D82A}">
                    <a16:rowId xmlns:a16="http://schemas.microsoft.com/office/drawing/2014/main" val="1476854647"/>
                  </a:ext>
                </a:extLst>
              </a:tr>
              <a:tr h="703346">
                <a:tc>
                  <a:txBody>
                    <a:bodyPr/>
                    <a:lstStyle/>
                    <a:p>
                      <a:r>
                        <a:rPr lang="de-DE" sz="1800" dirty="0">
                          <a:solidFill>
                            <a:schemeClr val="accent1">
                              <a:lumMod val="50000"/>
                            </a:schemeClr>
                          </a:solidFill>
                          <a:latin typeface="Calibri" panose="020F0502020204030204" pitchFamily="34" charset="0"/>
                          <a:cs typeface="Calibri" panose="020F0502020204030204" pitchFamily="34" charset="0"/>
                        </a:rPr>
                        <a:t>AMG</a:t>
                      </a:r>
                      <a:br>
                        <a:rPr lang="de-DE" sz="1800" dirty="0">
                          <a:solidFill>
                            <a:schemeClr val="accent1">
                              <a:lumMod val="50000"/>
                            </a:schemeClr>
                          </a:solidFill>
                          <a:latin typeface="Calibri" panose="020F0502020204030204" pitchFamily="34" charset="0"/>
                          <a:cs typeface="Calibri" panose="020F0502020204030204" pitchFamily="34" charset="0"/>
                        </a:rPr>
                      </a:br>
                      <a:r>
                        <a:rPr lang="de-DE" sz="1400" dirty="0">
                          <a:solidFill>
                            <a:schemeClr val="accent1">
                              <a:lumMod val="50000"/>
                            </a:schemeClr>
                          </a:solidFill>
                          <a:latin typeface="Calibri" panose="020F0502020204030204" pitchFamily="34" charset="0"/>
                          <a:cs typeface="Calibri" panose="020F0502020204030204" pitchFamily="34" charset="0"/>
                        </a:rPr>
                        <a:t>(</a:t>
                      </a:r>
                      <a:r>
                        <a:rPr lang="de-DE" sz="1400" dirty="0" err="1">
                          <a:solidFill>
                            <a:schemeClr val="accent1">
                              <a:lumMod val="50000"/>
                            </a:schemeClr>
                          </a:solidFill>
                          <a:latin typeface="Calibri" panose="020F0502020204030204" pitchFamily="34" charset="0"/>
                          <a:cs typeface="Calibri" panose="020F0502020204030204" pitchFamily="34" charset="0"/>
                        </a:rPr>
                        <a:t>BfArM</a:t>
                      </a:r>
                      <a:r>
                        <a:rPr lang="de-DE" sz="1400" dirty="0">
                          <a:solidFill>
                            <a:schemeClr val="accent1">
                              <a:lumMod val="50000"/>
                            </a:schemeClr>
                          </a:solidFill>
                          <a:latin typeface="Calibri" panose="020F0502020204030204" pitchFamily="34" charset="0"/>
                          <a:cs typeface="Calibri" panose="020F0502020204030204" pitchFamily="34" charset="0"/>
                        </a:rPr>
                        <a:t>)</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786</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771</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683</a:t>
                      </a:r>
                    </a:p>
                  </a:txBody>
                  <a:tcPr/>
                </a:tc>
                <a:tc>
                  <a:txBody>
                    <a:bodyPr/>
                    <a:lstStyle/>
                    <a:p>
                      <a:pPr algn="ctr"/>
                      <a:r>
                        <a:rPr lang="de-DE" sz="1600">
                          <a:solidFill>
                            <a:schemeClr val="accent1">
                              <a:lumMod val="50000"/>
                            </a:schemeClr>
                          </a:solidFill>
                          <a:latin typeface="Calibri" panose="020F0502020204030204" pitchFamily="34" charset="0"/>
                          <a:cs typeface="Calibri" panose="020F0502020204030204" pitchFamily="34" charset="0"/>
                        </a:rPr>
                        <a:t>650</a:t>
                      </a:r>
                      <a:endParaRPr lang="de-DE" sz="1600" dirty="0">
                        <a:solidFill>
                          <a:schemeClr val="accent1">
                            <a:lumMod val="50000"/>
                          </a:schemeClr>
                        </a:solidFill>
                        <a:latin typeface="Calibri" panose="020F0502020204030204" pitchFamily="34" charset="0"/>
                        <a:cs typeface="Calibri" panose="020F0502020204030204" pitchFamily="34" charset="0"/>
                      </a:endParaRP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649</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593</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603</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a:t>
                      </a:r>
                    </a:p>
                    <a:p>
                      <a:pPr algn="ctr"/>
                      <a:r>
                        <a:rPr lang="de-DE" sz="1600" i="1" dirty="0">
                          <a:solidFill>
                            <a:schemeClr val="accent1">
                              <a:lumMod val="50000"/>
                            </a:schemeClr>
                          </a:solidFill>
                          <a:latin typeface="Calibri" panose="020F0502020204030204" pitchFamily="34" charset="0"/>
                          <a:cs typeface="Calibri" panose="020F0502020204030204" pitchFamily="34" charset="0"/>
                        </a:rPr>
                        <a:t>+ 269 (CTIS)</a:t>
                      </a:r>
                    </a:p>
                  </a:txBody>
                  <a:tcPr/>
                </a:tc>
                <a:extLst>
                  <a:ext uri="{0D108BD9-81ED-4DB2-BD59-A6C34878D82A}">
                    <a16:rowId xmlns:a16="http://schemas.microsoft.com/office/drawing/2014/main" val="1379984692"/>
                  </a:ext>
                </a:extLst>
              </a:tr>
              <a:tr h="703346">
                <a:tc>
                  <a:txBody>
                    <a:bodyPr/>
                    <a:lstStyle/>
                    <a:p>
                      <a:r>
                        <a:rPr lang="de-DE" sz="1800" dirty="0">
                          <a:solidFill>
                            <a:schemeClr val="accent1">
                              <a:lumMod val="50000"/>
                            </a:schemeClr>
                          </a:solidFill>
                          <a:latin typeface="Calibri" panose="020F0502020204030204" pitchFamily="34" charset="0"/>
                          <a:cs typeface="Calibri" panose="020F0502020204030204" pitchFamily="34" charset="0"/>
                        </a:rPr>
                        <a:t>AMG</a:t>
                      </a:r>
                      <a:br>
                        <a:rPr lang="de-DE" sz="1800" dirty="0">
                          <a:solidFill>
                            <a:schemeClr val="accent1">
                              <a:lumMod val="50000"/>
                            </a:schemeClr>
                          </a:solidFill>
                          <a:latin typeface="Calibri" panose="020F0502020204030204" pitchFamily="34" charset="0"/>
                          <a:cs typeface="Calibri" panose="020F0502020204030204" pitchFamily="34" charset="0"/>
                        </a:rPr>
                      </a:br>
                      <a:r>
                        <a:rPr lang="de-DE" sz="1400" dirty="0">
                          <a:solidFill>
                            <a:schemeClr val="accent1">
                              <a:lumMod val="50000"/>
                            </a:schemeClr>
                          </a:solidFill>
                          <a:latin typeface="Calibri" panose="020F0502020204030204" pitchFamily="34" charset="0"/>
                          <a:cs typeface="Calibri" panose="020F0502020204030204" pitchFamily="34" charset="0"/>
                        </a:rPr>
                        <a:t>(PEI)</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327</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340</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332</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349</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317</a:t>
                      </a: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406</a:t>
                      </a:r>
                      <a:r>
                        <a:rPr lang="de-DE" sz="1600" kern="1200" dirty="0">
                          <a:solidFill>
                            <a:schemeClr val="accent1">
                              <a:lumMod val="50000"/>
                            </a:schemeClr>
                          </a:solidFill>
                          <a:latin typeface="Calibri" panose="020F0502020204030204" pitchFamily="34" charset="0"/>
                          <a:ea typeface="+mn-ea"/>
                          <a:cs typeface="Calibri" panose="020F0502020204030204" pitchFamily="34" charset="0"/>
                        </a:rPr>
                        <a:t>*</a:t>
                      </a:r>
                      <a:endParaRPr lang="de-DE" sz="1600" dirty="0">
                        <a:solidFill>
                          <a:schemeClr val="accent1">
                            <a:lumMod val="50000"/>
                          </a:schemeClr>
                        </a:solidFill>
                        <a:latin typeface="Calibri" panose="020F0502020204030204" pitchFamily="34" charset="0"/>
                        <a:cs typeface="Calibri" panose="020F0502020204030204" pitchFamily="34" charset="0"/>
                      </a:endParaRP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390*</a:t>
                      </a:r>
                    </a:p>
                    <a:p>
                      <a:pPr algn="ctr"/>
                      <a:endParaRPr lang="de-DE" sz="1600" dirty="0">
                        <a:solidFill>
                          <a:schemeClr val="accent1">
                            <a:lumMod val="50000"/>
                          </a:schemeClr>
                        </a:solidFill>
                        <a:latin typeface="Calibri" panose="020F0502020204030204" pitchFamily="34" charset="0"/>
                        <a:cs typeface="Calibri" panose="020F0502020204030204" pitchFamily="34" charset="0"/>
                      </a:endParaRPr>
                    </a:p>
                  </a:txBody>
                  <a:tcPr/>
                </a:tc>
                <a:tc>
                  <a:txBody>
                    <a:bodyPr/>
                    <a:lstStyle/>
                    <a:p>
                      <a:pPr algn="ctr"/>
                      <a:r>
                        <a:rPr lang="de-DE" sz="1600" dirty="0">
                          <a:solidFill>
                            <a:schemeClr val="accent1">
                              <a:lumMod val="50000"/>
                            </a:schemeClr>
                          </a:solidFill>
                          <a:latin typeface="Calibri" panose="020F0502020204030204" pitchFamily="34" charset="0"/>
                          <a:cs typeface="Calibri" panose="020F0502020204030204" pitchFamily="34" charset="0"/>
                        </a:rPr>
                        <a:t>346</a:t>
                      </a:r>
                    </a:p>
                    <a:p>
                      <a:pPr algn="ctr"/>
                      <a:r>
                        <a:rPr lang="de-DE" sz="1600" dirty="0">
                          <a:solidFill>
                            <a:schemeClr val="accent1">
                              <a:lumMod val="50000"/>
                            </a:schemeClr>
                          </a:solidFill>
                          <a:latin typeface="Calibri" panose="020F0502020204030204" pitchFamily="34" charset="0"/>
                          <a:cs typeface="Calibri" panose="020F0502020204030204" pitchFamily="34" charset="0"/>
                        </a:rPr>
                        <a:t>+ 69 (CTIS)</a:t>
                      </a:r>
                    </a:p>
                  </a:txBody>
                  <a:tcPr/>
                </a:tc>
                <a:extLst>
                  <a:ext uri="{0D108BD9-81ED-4DB2-BD59-A6C34878D82A}">
                    <a16:rowId xmlns:a16="http://schemas.microsoft.com/office/drawing/2014/main" val="2774124996"/>
                  </a:ext>
                </a:extLst>
              </a:tr>
              <a:tr h="703346">
                <a:tc>
                  <a:txBody>
                    <a:bodyPr/>
                    <a:lstStyle/>
                    <a:p>
                      <a:r>
                        <a:rPr lang="de-DE" sz="1800" dirty="0">
                          <a:solidFill>
                            <a:schemeClr val="accent1">
                              <a:lumMod val="50000"/>
                            </a:schemeClr>
                          </a:solidFill>
                          <a:latin typeface="Calibri" panose="020F0502020204030204" pitchFamily="34" charset="0"/>
                          <a:cs typeface="Calibri" panose="020F0502020204030204" pitchFamily="34" charset="0"/>
                        </a:rPr>
                        <a:t>AMG</a:t>
                      </a:r>
                    </a:p>
                    <a:p>
                      <a:r>
                        <a:rPr lang="de-DE" sz="1800" dirty="0">
                          <a:solidFill>
                            <a:schemeClr val="accent1">
                              <a:lumMod val="50000"/>
                            </a:schemeClr>
                          </a:solidFill>
                          <a:latin typeface="Calibri" panose="020F0502020204030204" pitchFamily="34" charset="0"/>
                          <a:cs typeface="Calibri" panose="020F0502020204030204" pitchFamily="34" charset="0"/>
                        </a:rPr>
                        <a:t>gesamt</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1113</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1111</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1015</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999</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966</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999</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993</a:t>
                      </a:r>
                    </a:p>
                  </a:txBody>
                  <a:tcPr/>
                </a:tc>
                <a:tc>
                  <a:txBody>
                    <a:bodyPr/>
                    <a:lstStyle/>
                    <a:p>
                      <a:pPr algn="ctr"/>
                      <a:endParaRPr lang="de-DE" sz="1800" dirty="0">
                        <a:solidFill>
                          <a:schemeClr val="accent1">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60820374"/>
                  </a:ext>
                </a:extLst>
              </a:tr>
              <a:tr h="703346">
                <a:tc>
                  <a:txBody>
                    <a:bodyPr/>
                    <a:lstStyle/>
                    <a:p>
                      <a:r>
                        <a:rPr lang="de-DE" sz="1800" dirty="0">
                          <a:solidFill>
                            <a:schemeClr val="accent1">
                              <a:lumMod val="50000"/>
                            </a:schemeClr>
                          </a:solidFill>
                          <a:latin typeface="Calibri" panose="020F0502020204030204" pitchFamily="34" charset="0"/>
                          <a:cs typeface="Calibri" panose="020F0502020204030204" pitchFamily="34" charset="0"/>
                        </a:rPr>
                        <a:t>MPG</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185</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103</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96</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131</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100</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129</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119**</a:t>
                      </a:r>
                    </a:p>
                  </a:txBody>
                  <a:tcPr/>
                </a:tc>
                <a:tc>
                  <a:txBody>
                    <a:bodyPr/>
                    <a:lstStyle/>
                    <a:p>
                      <a:pPr algn="ctr"/>
                      <a:r>
                        <a:rPr lang="de-DE" sz="1800" dirty="0">
                          <a:solidFill>
                            <a:schemeClr val="accent1">
                              <a:lumMod val="50000"/>
                            </a:schemeClr>
                          </a:solidFill>
                          <a:latin typeface="Calibri" panose="020F0502020204030204" pitchFamily="34" charset="0"/>
                          <a:cs typeface="Calibri" panose="020F0502020204030204" pitchFamily="34" charset="0"/>
                        </a:rPr>
                        <a:t>113</a:t>
                      </a:r>
                    </a:p>
                  </a:txBody>
                  <a:tcPr/>
                </a:tc>
                <a:extLst>
                  <a:ext uri="{0D108BD9-81ED-4DB2-BD59-A6C34878D82A}">
                    <a16:rowId xmlns:a16="http://schemas.microsoft.com/office/drawing/2014/main" val="2572848279"/>
                  </a:ext>
                </a:extLst>
              </a:tr>
            </a:tbl>
          </a:graphicData>
        </a:graphic>
      </p:graphicFrame>
      <p:sp>
        <p:nvSpPr>
          <p:cNvPr id="8" name="Textplatzhalter 3">
            <a:extLst>
              <a:ext uri="{FF2B5EF4-FFF2-40B4-BE49-F238E27FC236}">
                <a16:creationId xmlns:a16="http://schemas.microsoft.com/office/drawing/2014/main" id="{41F4E800-F85E-F643-AE52-9FBAE7B04590}"/>
              </a:ext>
            </a:extLst>
          </p:cNvPr>
          <p:cNvSpPr txBox="1">
            <a:spLocks/>
          </p:cNvSpPr>
          <p:nvPr/>
        </p:nvSpPr>
        <p:spPr>
          <a:xfrm>
            <a:off x="457200" y="5423564"/>
            <a:ext cx="8050192" cy="1243453"/>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110000"/>
              </a:lnSpc>
              <a:spcBef>
                <a:spcPts val="600"/>
              </a:spcBef>
              <a:spcAft>
                <a:spcPts val="0"/>
              </a:spcAft>
              <a:buClr>
                <a:schemeClr val="tx1"/>
              </a:buClr>
              <a:buNone/>
              <a:defRPr/>
            </a:pPr>
            <a:r>
              <a:rPr lang="de-DE" sz="1400" dirty="0">
                <a:solidFill>
                  <a:schemeClr val="accent1">
                    <a:lumMod val="50000"/>
                  </a:schemeClr>
                </a:solidFill>
                <a:latin typeface="Calibri" panose="020F0502020204030204" pitchFamily="34" charset="0"/>
                <a:cs typeface="Calibri" panose="020F0502020204030204" pitchFamily="34" charset="0"/>
              </a:rPr>
              <a:t>Quelle: BfArM- und PEI-Homepage, Schriever (BfArM)                              *inkl. 73 x COVID 19 - Studien</a:t>
            </a:r>
          </a:p>
          <a:p>
            <a:pPr marL="0" indent="0">
              <a:lnSpc>
                <a:spcPct val="110000"/>
              </a:lnSpc>
              <a:spcBef>
                <a:spcPts val="600"/>
              </a:spcBef>
              <a:spcAft>
                <a:spcPts val="0"/>
              </a:spcAft>
              <a:buClr>
                <a:schemeClr val="tx1"/>
              </a:buClr>
              <a:buNone/>
              <a:defRPr/>
            </a:pPr>
            <a:r>
              <a:rPr lang="de-DE" sz="1400" dirty="0">
                <a:solidFill>
                  <a:schemeClr val="accent1">
                    <a:lumMod val="50000"/>
                  </a:schemeClr>
                </a:solidFill>
                <a:latin typeface="Calibri" panose="020F0502020204030204" pitchFamily="34" charset="0"/>
                <a:cs typeface="Calibri" panose="020F0502020204030204" pitchFamily="34" charset="0"/>
              </a:rPr>
              <a:t>                                                                                                                               **nach MPG und MPDG </a:t>
            </a:r>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328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CBA70-AE28-EC48-9B23-2D09663F29BF}"/>
              </a:ext>
            </a:extLst>
          </p:cNvPr>
          <p:cNvSpPr>
            <a:spLocks noGrp="1"/>
          </p:cNvSpPr>
          <p:nvPr>
            <p:ph type="title"/>
          </p:nvPr>
        </p:nvSpPr>
        <p:spPr/>
        <p:txBody>
          <a:bodyPr>
            <a:normAutofit/>
          </a:bodyPr>
          <a:lstStyle/>
          <a:p>
            <a:r>
              <a:rPr lang="de-DE" sz="2800" dirty="0">
                <a:latin typeface="Calibri" panose="020F0502020204030204" pitchFamily="34" charset="0"/>
                <a:cs typeface="Calibri" panose="020F0502020204030204" pitchFamily="34" charset="0"/>
              </a:rPr>
              <a:t>Zusammenfassung</a:t>
            </a:r>
          </a:p>
        </p:txBody>
      </p:sp>
      <p:sp>
        <p:nvSpPr>
          <p:cNvPr id="3" name="Inhaltsplatzhalter 2">
            <a:extLst>
              <a:ext uri="{FF2B5EF4-FFF2-40B4-BE49-F238E27FC236}">
                <a16:creationId xmlns:a16="http://schemas.microsoft.com/office/drawing/2014/main" id="{9BFF7945-9C54-4645-969B-FFF92A7BED66}"/>
              </a:ext>
            </a:extLst>
          </p:cNvPr>
          <p:cNvSpPr>
            <a:spLocks noGrp="1"/>
          </p:cNvSpPr>
          <p:nvPr>
            <p:ph idx="1"/>
          </p:nvPr>
        </p:nvSpPr>
        <p:spPr>
          <a:xfrm>
            <a:off x="457200" y="1600199"/>
            <a:ext cx="8371114" cy="5083629"/>
          </a:xfrm>
        </p:spPr>
        <p:txBody>
          <a:bodyPr>
            <a:normAutofit/>
          </a:bodyPr>
          <a:lstStyle/>
          <a:p>
            <a:pPr marL="362880" indent="-362880">
              <a:spcBef>
                <a:spcPts val="12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jedes Forschungsvorhaben ist individuell</a:t>
            </a:r>
          </a:p>
          <a:p>
            <a:pPr marL="362880" indent="-362880">
              <a:spcBef>
                <a:spcPts val="12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bei Forschungsvorhaben am Menschen, mit menschlichem Material oder Daten Vorlage bei der EK</a:t>
            </a:r>
          </a:p>
          <a:p>
            <a:pPr marL="362880" indent="-362880">
              <a:spcBef>
                <a:spcPts val="12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wichtig:</a:t>
            </a:r>
          </a:p>
          <a:p>
            <a:pPr marL="864000" lvl="1" indent="-421200">
              <a:spcBef>
                <a:spcPts val="12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Schutz der Prüfungsteilnehmer</a:t>
            </a:r>
          </a:p>
          <a:p>
            <a:pPr marL="864000" lvl="1" indent="-421200">
              <a:spcBef>
                <a:spcPts val="12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Qualität der Daten</a:t>
            </a:r>
          </a:p>
          <a:p>
            <a:pPr marL="864000" lvl="1" indent="-421200">
              <a:spcBef>
                <a:spcPts val="12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Datenschutz</a:t>
            </a:r>
          </a:p>
          <a:p>
            <a:pPr marL="864000" indent="-457200">
              <a:lnSpc>
                <a:spcPct val="120000"/>
              </a:lnSpc>
              <a:spcBef>
                <a:spcPts val="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lnSpc>
                <a:spcPct val="120000"/>
              </a:lnSpc>
              <a:spcBef>
                <a:spcPts val="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11113"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de-DE" dirty="0"/>
          </a:p>
        </p:txBody>
      </p:sp>
      <p:sp>
        <p:nvSpPr>
          <p:cNvPr id="4" name="Datumsplatzhalter 3">
            <a:extLst>
              <a:ext uri="{FF2B5EF4-FFF2-40B4-BE49-F238E27FC236}">
                <a16:creationId xmlns:a16="http://schemas.microsoft.com/office/drawing/2014/main" id="{17894E80-F72F-EB4C-86A7-6AA20B325068}"/>
              </a:ext>
            </a:extLst>
          </p:cNvPr>
          <p:cNvSpPr>
            <a:spLocks noGrp="1"/>
          </p:cNvSpPr>
          <p:nvPr>
            <p:ph type="dt" sz="half" idx="10"/>
          </p:nvPr>
        </p:nvSpPr>
        <p:spPr/>
        <p:txBody>
          <a:bodyPr/>
          <a:lstStyle/>
          <a:p>
            <a:r>
              <a:rPr lang="de-DE"/>
              <a:t>12.06.2023</a:t>
            </a:r>
            <a:endParaRPr lang="en-US"/>
          </a:p>
        </p:txBody>
      </p:sp>
      <p:sp>
        <p:nvSpPr>
          <p:cNvPr id="5" name="Fußzeilenplatzhalter 4">
            <a:extLst>
              <a:ext uri="{FF2B5EF4-FFF2-40B4-BE49-F238E27FC236}">
                <a16:creationId xmlns:a16="http://schemas.microsoft.com/office/drawing/2014/main" id="{AE53AE39-6068-194B-85AB-587F949DBC96}"/>
              </a:ext>
            </a:extLst>
          </p:cNvPr>
          <p:cNvSpPr>
            <a:spLocks noGrp="1"/>
          </p:cNvSpPr>
          <p:nvPr>
            <p:ph type="ftr" sz="quarter" idx="11"/>
          </p:nvPr>
        </p:nvSpPr>
        <p:spPr/>
        <p:txBody>
          <a:bodyPr/>
          <a:lstStyle/>
          <a:p>
            <a:pPr algn="r"/>
            <a:r>
              <a:rPr lang="en-US" dirty="0"/>
              <a:t>Dr. Astrid </a:t>
            </a:r>
            <a:r>
              <a:rPr lang="en-US" dirty="0" err="1"/>
              <a:t>Gießler</a:t>
            </a:r>
            <a:endParaRPr lang="en-US" dirty="0"/>
          </a:p>
        </p:txBody>
      </p:sp>
      <p:sp>
        <p:nvSpPr>
          <p:cNvPr id="6" name="Foliennummernplatzhalter 5">
            <a:extLst>
              <a:ext uri="{FF2B5EF4-FFF2-40B4-BE49-F238E27FC236}">
                <a16:creationId xmlns:a16="http://schemas.microsoft.com/office/drawing/2014/main" id="{9FFE5CED-9334-1644-9859-73B78E04B7D5}"/>
              </a:ext>
            </a:extLst>
          </p:cNvPr>
          <p:cNvSpPr>
            <a:spLocks noGrp="1"/>
          </p:cNvSpPr>
          <p:nvPr>
            <p:ph type="sldNum" sz="quarter" idx="12"/>
          </p:nvPr>
        </p:nvSpPr>
        <p:spPr/>
        <p:txBody>
          <a:bodyPr/>
          <a:lstStyle/>
          <a:p>
            <a:fld id="{0CFEC368-1D7A-4F81-ABF6-AE0E36BAF64C}" type="slidenum">
              <a:rPr lang="en-US" smtClean="0"/>
              <a:pPr/>
              <a:t>58</a:t>
            </a:fld>
            <a:endParaRPr lang="en-US"/>
          </a:p>
        </p:txBody>
      </p:sp>
    </p:spTree>
    <p:extLst>
      <p:ext uri="{BB962C8B-B14F-4D97-AF65-F5344CB8AC3E}">
        <p14:creationId xmlns:p14="http://schemas.microsoft.com/office/powerpoint/2010/main" val="1113412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Ende</a:t>
            </a:r>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5" name="Datumsplatzhalter 4"/>
          <p:cNvSpPr>
            <a:spLocks noGrp="1"/>
          </p:cNvSpPr>
          <p:nvPr>
            <p:ph type="dt" sz="half" idx="10"/>
          </p:nvPr>
        </p:nvSpPr>
        <p:spPr/>
        <p:txBody>
          <a:bodyPr/>
          <a:lstStyle/>
          <a:p>
            <a:r>
              <a:rPr lang="de-DE"/>
              <a:t>12.06.2023</a:t>
            </a:r>
          </a:p>
        </p:txBody>
      </p:sp>
      <p:sp>
        <p:nvSpPr>
          <p:cNvPr id="6" name="Foliennummernplatzhalter 5"/>
          <p:cNvSpPr>
            <a:spLocks noGrp="1"/>
          </p:cNvSpPr>
          <p:nvPr>
            <p:ph type="sldNum" sz="quarter" idx="12"/>
          </p:nvPr>
        </p:nvSpPr>
        <p:spPr/>
        <p:txBody>
          <a:bodyPr/>
          <a:lstStyle/>
          <a:p>
            <a:fld id="{8D86E0D5-7A8C-2D4B-ABF2-6EA6D572F96A}" type="slidenum">
              <a:rPr lang="de-DE" smtClean="0"/>
              <a:t>59</a:t>
            </a:fld>
            <a:endParaRPr lang="de-DE"/>
          </a:p>
        </p:txBody>
      </p:sp>
      <p:sp>
        <p:nvSpPr>
          <p:cNvPr id="4" name="Fußzeilenplatzhalter 3">
            <a:extLst>
              <a:ext uri="{FF2B5EF4-FFF2-40B4-BE49-F238E27FC236}">
                <a16:creationId xmlns:a16="http://schemas.microsoft.com/office/drawing/2014/main" id="{C339687C-56AD-4B4B-9ECC-990F9C2B7E37}"/>
              </a:ext>
            </a:extLst>
          </p:cNvPr>
          <p:cNvSpPr>
            <a:spLocks noGrp="1"/>
          </p:cNvSpPr>
          <p:nvPr>
            <p:ph type="ftr" sz="quarter" idx="11"/>
          </p:nvPr>
        </p:nvSpPr>
        <p:spPr/>
        <p:txBody>
          <a:bodyPr/>
          <a:lstStyle/>
          <a:p>
            <a:pPr algn="r"/>
            <a:r>
              <a:rPr lang="en-US"/>
              <a:t>Dr. Astrid Gießler</a:t>
            </a:r>
            <a:endParaRPr lang="en-US" dirty="0"/>
          </a:p>
        </p:txBody>
      </p:sp>
      <p:sp>
        <p:nvSpPr>
          <p:cNvPr id="8" name="Textfeld 7">
            <a:extLst>
              <a:ext uri="{FF2B5EF4-FFF2-40B4-BE49-F238E27FC236}">
                <a16:creationId xmlns:a16="http://schemas.microsoft.com/office/drawing/2014/main" id="{09D80563-BCFE-C943-8E3E-6DCC43B48C73}"/>
              </a:ext>
            </a:extLst>
          </p:cNvPr>
          <p:cNvSpPr txBox="1"/>
          <p:nvPr/>
        </p:nvSpPr>
        <p:spPr>
          <a:xfrm>
            <a:off x="457200" y="1600200"/>
            <a:ext cx="7714034" cy="2308324"/>
          </a:xfrm>
          <a:prstGeom prst="rect">
            <a:avLst/>
          </a:prstGeom>
          <a:noFill/>
        </p:spPr>
        <p:txBody>
          <a:bodyPr wrap="square" rtlCol="0">
            <a:spAutoFit/>
          </a:bodyPr>
          <a:lstStyle/>
          <a:p>
            <a:endParaRPr lang="de-DE" dirty="0">
              <a:solidFill>
                <a:schemeClr val="accent1">
                  <a:lumMod val="50000"/>
                </a:schemeClr>
              </a:solidFill>
            </a:endParaRPr>
          </a:p>
          <a:p>
            <a:endParaRPr lang="de-DE" dirty="0">
              <a:solidFill>
                <a:schemeClr val="accent1">
                  <a:lumMod val="50000"/>
                </a:schemeClr>
              </a:solidFill>
            </a:endParaRPr>
          </a:p>
          <a:p>
            <a:endParaRPr lang="de-DE" dirty="0">
              <a:solidFill>
                <a:schemeClr val="accent1">
                  <a:lumMod val="50000"/>
                </a:schemeClr>
              </a:solidFill>
            </a:endParaRPr>
          </a:p>
          <a:p>
            <a:endParaRPr lang="de-DE" dirty="0">
              <a:solidFill>
                <a:schemeClr val="accent1">
                  <a:lumMod val="50000"/>
                </a:schemeClr>
              </a:solidFill>
            </a:endParaRPr>
          </a:p>
          <a:p>
            <a:endParaRPr lang="de-DE" dirty="0">
              <a:solidFill>
                <a:schemeClr val="accent1">
                  <a:lumMod val="50000"/>
                </a:schemeClr>
              </a:solidFill>
            </a:endParaRPr>
          </a:p>
          <a:p>
            <a:r>
              <a:rPr lang="de-DE" dirty="0">
                <a:solidFill>
                  <a:schemeClr val="accent1">
                    <a:lumMod val="50000"/>
                  </a:schemeClr>
                </a:solidFill>
              </a:rPr>
              <a:t>und jetzt noch die Lernerfolgskontrolle ....</a:t>
            </a:r>
          </a:p>
          <a:p>
            <a:endParaRPr lang="de-DE" dirty="0">
              <a:solidFill>
                <a:schemeClr val="accent1">
                  <a:lumMod val="50000"/>
                </a:schemeClr>
              </a:solidFill>
            </a:endParaRPr>
          </a:p>
          <a:p>
            <a:r>
              <a:rPr lang="de-DE" dirty="0">
                <a:solidFill>
                  <a:schemeClr val="accent1">
                    <a:lumMod val="50000"/>
                  </a:schemeClr>
                </a:solidFill>
              </a:rPr>
              <a:t>Viel Erfolg!</a:t>
            </a:r>
          </a:p>
        </p:txBody>
      </p:sp>
      <p:pic>
        <p:nvPicPr>
          <p:cNvPr id="7" name="Inhaltsplatzhalter 7">
            <a:extLst>
              <a:ext uri="{FF2B5EF4-FFF2-40B4-BE49-F238E27FC236}">
                <a16:creationId xmlns:a16="http://schemas.microsoft.com/office/drawing/2014/main" id="{91ED011E-6A00-C01D-6495-18408A9FA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25" y="2005092"/>
            <a:ext cx="8101330" cy="1804053"/>
          </a:xfrm>
          <a:prstGeom prst="rect">
            <a:avLst/>
          </a:prstGeom>
        </p:spPr>
      </p:pic>
    </p:spTree>
    <p:extLst>
      <p:ext uri="{BB962C8B-B14F-4D97-AF65-F5344CB8AC3E}">
        <p14:creationId xmlns:p14="http://schemas.microsoft.com/office/powerpoint/2010/main" val="313634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Welche Ethikkommissionen gibt es? (3)</a:t>
            </a:r>
            <a:endParaRPr lang="de-DE" sz="22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31799" y="1592263"/>
            <a:ext cx="7984839" cy="5064176"/>
          </a:xfrm>
        </p:spPr>
        <p:txBody>
          <a:bodyPr rtlCol="0">
            <a:noAutofit/>
          </a:bodyPr>
          <a:lstStyle/>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Medizinische Ethikkommissionen </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beraten zu klinischen Studien und weiteren Forschungsvorhaben in der Medizin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schützen Interessen von Studienteilnehmern (Risiko, Belastung versus Nutzen)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prüfen Studiendesign, Statistik, Aufklärungsunterlagen, Versicherung usw.</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z. Z. 54, davon 51 im Arbeitskreis medizinischer Ethikkommissionen EK </a:t>
            </a:r>
          </a:p>
          <a:p>
            <a:pPr marL="0" indent="0">
              <a:spcBef>
                <a:spcPts val="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      (AK EK seit 1983)</a:t>
            </a:r>
          </a:p>
          <a:p>
            <a:pPr>
              <a:spcBef>
                <a:spcPts val="600"/>
              </a:spcBef>
              <a:buFontTx/>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(Klinische) Ethik-</a:t>
            </a:r>
            <a:r>
              <a:rPr lang="de-DE" sz="1800" dirty="0" err="1">
                <a:solidFill>
                  <a:schemeClr val="accent1">
                    <a:lumMod val="50000"/>
                  </a:schemeClr>
                </a:solidFill>
                <a:latin typeface="Calibri" panose="020F0502020204030204" pitchFamily="34" charset="0"/>
                <a:cs typeface="Calibri" panose="020F0502020204030204" pitchFamily="34" charset="0"/>
              </a:rPr>
              <a:t>Kommitees</a:t>
            </a:r>
            <a:r>
              <a:rPr lang="de-DE" sz="1800" dirty="0">
                <a:solidFill>
                  <a:schemeClr val="accent1">
                    <a:lumMod val="50000"/>
                  </a:schemeClr>
                </a:solidFill>
                <a:latin typeface="Calibri" panose="020F0502020204030204" pitchFamily="34" charset="0"/>
                <a:cs typeface="Calibri" panose="020F0502020204030204" pitchFamily="34" charset="0"/>
              </a:rPr>
              <a:t> (</a:t>
            </a:r>
            <a:r>
              <a:rPr lang="de-DE" sz="1800" dirty="0" err="1">
                <a:solidFill>
                  <a:schemeClr val="accent1">
                    <a:lumMod val="50000"/>
                  </a:schemeClr>
                </a:solidFill>
                <a:latin typeface="Calibri" panose="020F0502020204030204" pitchFamily="34" charset="0"/>
                <a:cs typeface="Calibri" panose="020F0502020204030204" pitchFamily="34" charset="0"/>
              </a:rPr>
              <a:t>Ethikkonsile</a:t>
            </a:r>
            <a:r>
              <a:rPr lang="de-DE" sz="1800" dirty="0">
                <a:solidFill>
                  <a:schemeClr val="accent1">
                    <a:lumMod val="50000"/>
                  </a:schemeClr>
                </a:solidFill>
                <a:latin typeface="Calibri" panose="020F0502020204030204" pitchFamily="34" charset="0"/>
                <a:cs typeface="Calibri" panose="020F0502020204030204" pitchFamily="34" charset="0"/>
              </a:rPr>
              <a:t>)</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beraten im med. Einzelfall</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meist ethische Fragen bei schwer kranken Patienten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in der Regel ein interdisziplinäres Team innerhalb eines Krankenhauses</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bezieht sich auf die med. Versorgung (nicht auf med. Forschung!)</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unterstützt in der Regel die Mitarbeiter eines Krankenhauses </a:t>
            </a:r>
          </a:p>
          <a:p>
            <a:pPr marL="0" indent="0">
              <a:spcBef>
                <a:spcPts val="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      (ethische Fallbesprechungen, Leitlinienentwicklung für klinisch-ethische</a:t>
            </a:r>
          </a:p>
          <a:p>
            <a:pPr marL="0" indent="0">
              <a:spcBef>
                <a:spcPts val="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       Fragestellungen, Organisation von Fortbildungen)</a:t>
            </a:r>
          </a:p>
          <a:p>
            <a:pPr>
              <a:spcBef>
                <a:spcPts val="600"/>
              </a:spcBef>
              <a:buFontTx/>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6</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186054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Welche Ethikkommissionen gibt es? (4)</a:t>
            </a:r>
            <a:endParaRPr lang="de-DE" sz="22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31799" y="1592263"/>
            <a:ext cx="7984839" cy="4808537"/>
          </a:xfrm>
        </p:spPr>
        <p:txBody>
          <a:bodyPr rtlCol="0">
            <a:noAutofit/>
          </a:bodyPr>
          <a:lstStyle/>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Sozialwissenschaftliche Ethikkommissionen </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z.B. an der LMU München, Uni Mainz (seit 2015)</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Beratung von Angehörigen der Sozialwissenschaftlichen Fakultät</a:t>
            </a:r>
          </a:p>
          <a:p>
            <a:pPr marL="0"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Ethikkommission der Deutschen Gesellschaft für Erziehungswissenschaft (</a:t>
            </a:r>
            <a:r>
              <a:rPr lang="de-DE" sz="1800" dirty="0" err="1">
                <a:solidFill>
                  <a:schemeClr val="accent1">
                    <a:lumMod val="50000"/>
                  </a:schemeClr>
                </a:solidFill>
                <a:latin typeface="Calibri" panose="020F0502020204030204" pitchFamily="34" charset="0"/>
                <a:cs typeface="Calibri" panose="020F0502020204030204" pitchFamily="34" charset="0"/>
              </a:rPr>
              <a:t>DGfE</a:t>
            </a:r>
            <a:r>
              <a:rPr lang="de-DE" sz="1800" dirty="0">
                <a:solidFill>
                  <a:schemeClr val="accent1">
                    <a:lumMod val="50000"/>
                  </a:schemeClr>
                </a:solidFill>
                <a:latin typeface="Calibri" panose="020F0502020204030204" pitchFamily="34" charset="0"/>
                <a:cs typeface="Calibri" panose="020F0502020204030204" pitchFamily="34" charset="0"/>
              </a:rPr>
              <a:t>)</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für Mitglieder der </a:t>
            </a:r>
            <a:r>
              <a:rPr lang="de-DE" sz="1800" dirty="0" err="1">
                <a:solidFill>
                  <a:schemeClr val="accent1">
                    <a:lumMod val="50000"/>
                  </a:schemeClr>
                </a:solidFill>
                <a:latin typeface="Calibri" panose="020F0502020204030204" pitchFamily="34" charset="0"/>
                <a:cs typeface="Calibri" panose="020F0502020204030204" pitchFamily="34" charset="0"/>
              </a:rPr>
              <a:t>DGfE</a:t>
            </a:r>
            <a:r>
              <a:rPr lang="de-DE" sz="1800" dirty="0">
                <a:solidFill>
                  <a:schemeClr val="accent1">
                    <a:lumMod val="50000"/>
                  </a:schemeClr>
                </a:solidFill>
                <a:latin typeface="Calibri" panose="020F0502020204030204" pitchFamily="34" charset="0"/>
                <a:cs typeface="Calibri" panose="020F0502020204030204" pitchFamily="34" charset="0"/>
              </a:rPr>
              <a:t>, an deren Hochschule keine EK existiert</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für empirische Projekte, die ein EK-Votum benötigen</a:t>
            </a:r>
          </a:p>
          <a:p>
            <a:pPr marL="362880" indent="-362880">
              <a:spcBef>
                <a:spcPts val="600"/>
              </a:spcBef>
              <a:buClr>
                <a:schemeClr val="accent1">
                  <a:lumMod val="50000"/>
                </a:schemeClr>
              </a:buClr>
              <a:buSzPct val="100000"/>
              <a:buFont typeface="Wingdings" pitchFamily="2" charset="2"/>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Ethikkommission der Deutschen Gesellschaft für Sprachwissenschaft (</a:t>
            </a:r>
            <a:r>
              <a:rPr lang="de-DE" sz="1800" dirty="0" err="1">
                <a:solidFill>
                  <a:schemeClr val="accent1">
                    <a:lumMod val="50000"/>
                  </a:schemeClr>
                </a:solidFill>
                <a:latin typeface="Calibri" panose="020F0502020204030204" pitchFamily="34" charset="0"/>
                <a:cs typeface="Calibri" panose="020F0502020204030204" pitchFamily="34" charset="0"/>
              </a:rPr>
              <a:t>DGfS</a:t>
            </a:r>
            <a:r>
              <a:rPr lang="de-DE" sz="1800" dirty="0">
                <a:solidFill>
                  <a:schemeClr val="accent1">
                    <a:lumMod val="50000"/>
                  </a:schemeClr>
                </a:solidFill>
                <a:latin typeface="Calibri" panose="020F0502020204030204" pitchFamily="34" charset="0"/>
                <a:cs typeface="Calibri" panose="020F0502020204030204" pitchFamily="34" charset="0"/>
              </a:rPr>
              <a:t>)</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für Linguisten</a:t>
            </a:r>
          </a:p>
          <a:p>
            <a:pPr marL="0" indent="0">
              <a:spcBef>
                <a:spcPts val="600"/>
              </a:spcBef>
              <a:buNone/>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7</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342056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Welche Ethikkommissionen gibt es? (5)</a:t>
            </a:r>
            <a:endParaRPr lang="de-DE" sz="22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31799" y="1592263"/>
            <a:ext cx="7984839" cy="4808537"/>
          </a:xfrm>
        </p:spPr>
        <p:txBody>
          <a:bodyPr rtlCol="0">
            <a:noAutofit/>
          </a:bodyPr>
          <a:lstStyle/>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Ethikkommission der Deutschen Gesellschaft für Psychologie (DGPs)</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Beratung für psychologische Forschungsvorhaben, ethische Vertretbarkeit der Ziele und Verfahrensweisen</a:t>
            </a:r>
          </a:p>
          <a:p>
            <a:pPr marL="362880" indent="-362880">
              <a:spcBef>
                <a:spcPts val="600"/>
              </a:spcBef>
              <a:buClr>
                <a:schemeClr val="accent1">
                  <a:lumMod val="50000"/>
                </a:schemeClr>
              </a:buClr>
              <a:buSzPct val="100000"/>
              <a:buFont typeface="Wingdings" pitchFamily="2" charset="2"/>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Ethikkommissionen in der Psychologie</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z.B. Uni Tübingen, Uni Würzburg, Uni Mainz, Uni Göttingen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prüft psychologische Forschungsvorhaben, beurteilt ausschließlich ethische Aspekte nach den Richtlinien der DGPs und Deklaration von Helsinki</a:t>
            </a:r>
          </a:p>
          <a:p>
            <a:pPr marL="362880" indent="-362880">
              <a:spcBef>
                <a:spcPts val="600"/>
              </a:spcBef>
              <a:buClr>
                <a:schemeClr val="accent1">
                  <a:lumMod val="50000"/>
                </a:schemeClr>
              </a:buClr>
              <a:buSzPct val="100000"/>
              <a:buFont typeface="Wingdings" pitchFamily="2" charset="2"/>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8</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217908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457200" y="546847"/>
            <a:ext cx="8229600" cy="990600"/>
          </a:xfrm>
        </p:spPr>
        <p:txBody>
          <a:bodyPr>
            <a:normAutofit/>
          </a:bodyPr>
          <a:lstStyle/>
          <a:p>
            <a:r>
              <a:rPr lang="de-DE" sz="2800" dirty="0">
                <a:latin typeface="Calibri" panose="020F0502020204030204" pitchFamily="34" charset="0"/>
                <a:cs typeface="Calibri" panose="020F0502020204030204" pitchFamily="34" charset="0"/>
              </a:rPr>
              <a:t>Welche Ethikkommissionen gibt es? (6)</a:t>
            </a:r>
            <a:endParaRPr lang="de-DE" sz="22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31799" y="1592263"/>
            <a:ext cx="7984839" cy="4808537"/>
          </a:xfrm>
        </p:spPr>
        <p:txBody>
          <a:bodyPr rtlCol="0">
            <a:noAutofit/>
          </a:bodyPr>
          <a:lstStyle/>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Ethikkommissionen gibt es auf der ganzen Welt</a:t>
            </a:r>
          </a:p>
          <a:p>
            <a:pPr marL="0" indent="0">
              <a:spcBef>
                <a:spcPts val="600"/>
              </a:spcBef>
              <a:buNone/>
            </a:pPr>
            <a:r>
              <a:rPr lang="de-DE" sz="1800" dirty="0">
                <a:solidFill>
                  <a:schemeClr val="accent1">
                    <a:lumMod val="50000"/>
                  </a:schemeClr>
                </a:solidFill>
                <a:latin typeface="Calibri" panose="020F0502020204030204" pitchFamily="34" charset="0"/>
                <a:cs typeface="Calibri" panose="020F0502020204030204" pitchFamily="34" charset="0"/>
              </a:rPr>
              <a:t>viele verschiedene</a:t>
            </a:r>
            <a:r>
              <a:rPr lang="de-DE" sz="1800" dirty="0">
                <a:solidFill>
                  <a:schemeClr val="accent1">
                    <a:lumMod val="50000"/>
                  </a:schemeClr>
                </a:solidFill>
                <a:effectLst/>
                <a:latin typeface="Calibri" panose="020F0502020204030204" pitchFamily="34" charset="0"/>
                <a:cs typeface="Calibri" panose="020F0502020204030204" pitchFamily="34" charset="0"/>
              </a:rPr>
              <a:t> Bezeichnungen, z. B.:</a:t>
            </a:r>
          </a:p>
          <a:p>
            <a:pPr marL="0" indent="0">
              <a:spcBef>
                <a:spcPts val="600"/>
              </a:spcBef>
              <a:buNone/>
            </a:pPr>
            <a:r>
              <a:rPr lang="de-DE" sz="1800" dirty="0">
                <a:solidFill>
                  <a:schemeClr val="accent1">
                    <a:lumMod val="50000"/>
                  </a:schemeClr>
                </a:solidFill>
                <a:effectLst/>
                <a:latin typeface="Calibri" panose="020F0502020204030204" pitchFamily="34" charset="0"/>
                <a:cs typeface="Calibri" panose="020F0502020204030204" pitchFamily="34" charset="0"/>
              </a:rPr>
              <a:t>im Englischen auch: </a:t>
            </a:r>
            <a:r>
              <a:rPr lang="de-DE" sz="1800" dirty="0" err="1">
                <a:solidFill>
                  <a:schemeClr val="accent1">
                    <a:lumMod val="50000"/>
                  </a:schemeClr>
                </a:solidFill>
                <a:effectLst/>
                <a:latin typeface="Calibri" panose="020F0502020204030204" pitchFamily="34" charset="0"/>
                <a:cs typeface="Calibri" panose="020F0502020204030204" pitchFamily="34" charset="0"/>
              </a:rPr>
              <a:t>Institutional</a:t>
            </a:r>
            <a:r>
              <a:rPr lang="de-DE" sz="1800" dirty="0">
                <a:solidFill>
                  <a:schemeClr val="accent1">
                    <a:lumMod val="50000"/>
                  </a:schemeClr>
                </a:solidFill>
                <a:effectLst/>
                <a:latin typeface="Calibri" panose="020F0502020204030204" pitchFamily="34" charset="0"/>
                <a:cs typeface="Calibri" panose="020F0502020204030204" pitchFamily="34" charset="0"/>
              </a:rPr>
              <a:t> Review Boards (USA)</a:t>
            </a:r>
          </a:p>
          <a:p>
            <a:pPr marL="0" indent="0">
              <a:spcBef>
                <a:spcPts val="600"/>
              </a:spcBef>
              <a:buNone/>
            </a:pPr>
            <a:r>
              <a:rPr lang="de-DE" sz="1800" dirty="0">
                <a:solidFill>
                  <a:schemeClr val="accent1">
                    <a:lumMod val="50000"/>
                  </a:schemeClr>
                </a:solidFill>
                <a:effectLst/>
                <a:latin typeface="Calibri" panose="020F0502020204030204" pitchFamily="34" charset="0"/>
                <a:cs typeface="Calibri" panose="020F0502020204030204" pitchFamily="34" charset="0"/>
              </a:rPr>
              <a:t>Research </a:t>
            </a:r>
            <a:r>
              <a:rPr lang="de-DE" sz="1800" dirty="0" err="1">
                <a:solidFill>
                  <a:schemeClr val="accent1">
                    <a:lumMod val="50000"/>
                  </a:schemeClr>
                </a:solidFill>
                <a:effectLst/>
                <a:latin typeface="Calibri" panose="020F0502020204030204" pitchFamily="34" charset="0"/>
                <a:cs typeface="Calibri" panose="020F0502020204030204" pitchFamily="34" charset="0"/>
              </a:rPr>
              <a:t>Ethics</a:t>
            </a:r>
            <a:r>
              <a:rPr lang="de-DE" sz="1800" dirty="0">
                <a:solidFill>
                  <a:schemeClr val="accent1">
                    <a:lumMod val="50000"/>
                  </a:schemeClr>
                </a:solidFill>
                <a:effectLst/>
                <a:latin typeface="Calibri" panose="020F0502020204030204" pitchFamily="34" charset="0"/>
                <a:cs typeface="Calibri" panose="020F0502020204030204" pitchFamily="34" charset="0"/>
              </a:rPr>
              <a:t> Boards (Kanada)</a:t>
            </a:r>
          </a:p>
          <a:p>
            <a:pPr marL="0" indent="0">
              <a:spcBef>
                <a:spcPts val="600"/>
              </a:spcBef>
              <a:buNone/>
            </a:pPr>
            <a:r>
              <a:rPr lang="de-DE" sz="1800" dirty="0">
                <a:solidFill>
                  <a:schemeClr val="accent1">
                    <a:lumMod val="50000"/>
                  </a:schemeClr>
                </a:solidFill>
                <a:effectLst/>
                <a:latin typeface="Calibri" panose="020F0502020204030204" pitchFamily="34" charset="0"/>
                <a:cs typeface="Calibri" panose="020F0502020204030204" pitchFamily="34" charset="0"/>
              </a:rPr>
              <a:t>Research </a:t>
            </a:r>
            <a:r>
              <a:rPr lang="de-DE" sz="1800" dirty="0" err="1">
                <a:solidFill>
                  <a:schemeClr val="accent1">
                    <a:lumMod val="50000"/>
                  </a:schemeClr>
                </a:solidFill>
                <a:effectLst/>
                <a:latin typeface="Calibri" panose="020F0502020204030204" pitchFamily="34" charset="0"/>
                <a:cs typeface="Calibri" panose="020F0502020204030204" pitchFamily="34" charset="0"/>
              </a:rPr>
              <a:t>Ethics</a:t>
            </a:r>
            <a:r>
              <a:rPr lang="de-DE" sz="1800" dirty="0">
                <a:solidFill>
                  <a:schemeClr val="accent1">
                    <a:lumMod val="50000"/>
                  </a:schemeClr>
                </a:solidFill>
                <a:effectLst/>
                <a:latin typeface="Calibri" panose="020F0502020204030204" pitchFamily="34" charset="0"/>
                <a:cs typeface="Calibri" panose="020F0502020204030204" pitchFamily="34" charset="0"/>
              </a:rPr>
              <a:t> </a:t>
            </a:r>
            <a:r>
              <a:rPr lang="de-DE" sz="1800" dirty="0" err="1">
                <a:solidFill>
                  <a:schemeClr val="accent1">
                    <a:lumMod val="50000"/>
                  </a:schemeClr>
                </a:solidFill>
                <a:effectLst/>
                <a:latin typeface="Calibri" panose="020F0502020204030204" pitchFamily="34" charset="0"/>
                <a:cs typeface="Calibri" panose="020F0502020204030204" pitchFamily="34" charset="0"/>
              </a:rPr>
              <a:t>Committees</a:t>
            </a:r>
            <a:r>
              <a:rPr lang="de-DE" sz="1800" dirty="0">
                <a:solidFill>
                  <a:schemeClr val="accent1">
                    <a:lumMod val="50000"/>
                  </a:schemeClr>
                </a:solidFill>
                <a:effectLst/>
                <a:latin typeface="Calibri" panose="020F0502020204030204" pitchFamily="34" charset="0"/>
                <a:cs typeface="Calibri" panose="020F0502020204030204" pitchFamily="34" charset="0"/>
              </a:rPr>
              <a:t> (UK)</a:t>
            </a:r>
          </a:p>
          <a:p>
            <a:pPr marL="0" indent="0">
              <a:spcBef>
                <a:spcPts val="600"/>
              </a:spcBef>
              <a:buNone/>
            </a:pPr>
            <a:endParaRPr lang="de-DE" sz="1800" dirty="0">
              <a:solidFill>
                <a:schemeClr val="accent1">
                  <a:lumMod val="50000"/>
                </a:schemeClr>
              </a:solidFill>
              <a:effectLst/>
              <a:latin typeface="Calibri" panose="020F0502020204030204" pitchFamily="34" charset="0"/>
              <a:cs typeface="Calibri" panose="020F0502020204030204" pitchFamily="34" charset="0"/>
            </a:endParaRPr>
          </a:p>
          <a:p>
            <a:pPr marL="0" indent="0">
              <a:spcBef>
                <a:spcPts val="600"/>
              </a:spcBef>
              <a:buClr>
                <a:schemeClr val="accent1">
                  <a:lumMod val="50000"/>
                </a:schemeClr>
              </a:buClr>
              <a:buSzPct val="100000"/>
              <a:buNone/>
            </a:pPr>
            <a:r>
              <a:rPr lang="de-DE" sz="1800" dirty="0">
                <a:solidFill>
                  <a:schemeClr val="accent1">
                    <a:lumMod val="50000"/>
                  </a:schemeClr>
                </a:solidFill>
                <a:latin typeface="Calibri" panose="020F0502020204030204" pitchFamily="34" charset="0"/>
                <a:cs typeface="Calibri" panose="020F0502020204030204" pitchFamily="34" charset="0"/>
              </a:rPr>
              <a:t>laufende Diskussion </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ethischer Prinzipien, die das Forschungshandeln leiten (sollen)</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Formen und Verfahren politischer, rechtlicher, akademischer Regulierung der Forschung </a:t>
            </a:r>
          </a:p>
          <a:p>
            <a:pPr marL="362880" indent="-362880">
              <a:spcBef>
                <a:spcPts val="600"/>
              </a:spcBef>
              <a:buClr>
                <a:schemeClr val="accent1">
                  <a:lumMod val="50000"/>
                </a:schemeClr>
              </a:buClr>
              <a:buSzPct val="100000"/>
              <a:buFont typeface="Wingdings" pitchFamily="2" charset="2"/>
              <a:buChar char="§"/>
            </a:pPr>
            <a:r>
              <a:rPr lang="de-DE" sz="1800" dirty="0">
                <a:solidFill>
                  <a:schemeClr val="accent1">
                    <a:lumMod val="50000"/>
                  </a:schemeClr>
                </a:solidFill>
                <a:latin typeface="Calibri" panose="020F0502020204030204" pitchFamily="34" charset="0"/>
                <a:cs typeface="Calibri" panose="020F0502020204030204" pitchFamily="34" charset="0"/>
              </a:rPr>
              <a:t>...</a:t>
            </a:r>
          </a:p>
          <a:p>
            <a:pPr marL="0" indent="0">
              <a:spcBef>
                <a:spcPts val="600"/>
              </a:spcBef>
              <a:buClr>
                <a:schemeClr val="accent1">
                  <a:lumMod val="50000"/>
                </a:schemeClr>
              </a:buClr>
              <a:buSzPct val="100000"/>
              <a:buNone/>
            </a:pPr>
            <a:endParaRPr lang="de-DE" sz="14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Clr>
                <a:schemeClr val="accent1">
                  <a:lumMod val="50000"/>
                </a:schemeClr>
              </a:buClr>
              <a:buSzPct val="100000"/>
              <a:buNone/>
            </a:pPr>
            <a:endParaRPr lang="de-DE" sz="14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Clr>
                <a:schemeClr val="accent1">
                  <a:lumMod val="50000"/>
                </a:schemeClr>
              </a:buClr>
              <a:buSzPct val="100000"/>
              <a:buNone/>
            </a:pPr>
            <a:r>
              <a:rPr lang="de-DE" sz="1200" dirty="0">
                <a:solidFill>
                  <a:schemeClr val="accent1">
                    <a:lumMod val="50000"/>
                  </a:schemeClr>
                </a:solidFill>
                <a:latin typeface="Calibri" panose="020F0502020204030204" pitchFamily="34" charset="0"/>
                <a:cs typeface="Calibri" panose="020F0502020204030204" pitchFamily="34" charset="0"/>
              </a:rPr>
              <a:t>Quelle: Rat für Sozial- und </a:t>
            </a:r>
            <a:r>
              <a:rPr lang="de-DE" sz="1200" dirty="0" err="1">
                <a:solidFill>
                  <a:schemeClr val="accent1">
                    <a:lumMod val="50000"/>
                  </a:schemeClr>
                </a:solidFill>
                <a:latin typeface="Calibri" panose="020F0502020204030204" pitchFamily="34" charset="0"/>
                <a:cs typeface="Calibri" panose="020F0502020204030204" pitchFamily="34" charset="0"/>
              </a:rPr>
              <a:t>WirtschaftsDaten</a:t>
            </a:r>
            <a:r>
              <a:rPr lang="de-DE" sz="1200" dirty="0">
                <a:solidFill>
                  <a:schemeClr val="accent1">
                    <a:lumMod val="50000"/>
                  </a:schemeClr>
                </a:solidFill>
                <a:latin typeface="Calibri" panose="020F0502020204030204" pitchFamily="34" charset="0"/>
                <a:cs typeface="Calibri" panose="020F0502020204030204" pitchFamily="34" charset="0"/>
              </a:rPr>
              <a:t> Paper Series 253: </a:t>
            </a:r>
            <a:r>
              <a:rPr lang="de-DE" sz="1200" dirty="0">
                <a:solidFill>
                  <a:schemeClr val="accent1">
                    <a:lumMod val="50000"/>
                  </a:schemeClr>
                </a:solidFill>
                <a:effectLst/>
                <a:latin typeface="Calibri" panose="020F0502020204030204" pitchFamily="34" charset="0"/>
                <a:cs typeface="Calibri" panose="020F0502020204030204" pitchFamily="34" charset="0"/>
              </a:rPr>
              <a:t>Ethikkommissionen in den ‒ Historische Entwicklungen und internationale Kontroversen, Hella von Unger und Dagmar Sim, </a:t>
            </a:r>
            <a:r>
              <a:rPr lang="de-DE" sz="1200" dirty="0" err="1">
                <a:solidFill>
                  <a:schemeClr val="accent1">
                    <a:lumMod val="50000"/>
                  </a:schemeClr>
                </a:solidFill>
                <a:latin typeface="Calibri" panose="020F0502020204030204" pitchFamily="34" charset="0"/>
                <a:cs typeface="Calibri" panose="020F0502020204030204" pitchFamily="34" charset="0"/>
              </a:rPr>
              <a:t>JanuSozialwissenschaftenar</a:t>
            </a:r>
            <a:r>
              <a:rPr lang="de-DE" sz="1200" dirty="0">
                <a:solidFill>
                  <a:schemeClr val="accent1">
                    <a:lumMod val="50000"/>
                  </a:schemeClr>
                </a:solidFill>
                <a:latin typeface="Calibri" panose="020F0502020204030204" pitchFamily="34" charset="0"/>
                <a:cs typeface="Calibri" panose="020F0502020204030204" pitchFamily="34" charset="0"/>
              </a:rPr>
              <a:t> </a:t>
            </a:r>
            <a:r>
              <a:rPr lang="de-DE" sz="1200" dirty="0">
                <a:solidFill>
                  <a:schemeClr val="accent1">
                    <a:lumMod val="50000"/>
                  </a:schemeClr>
                </a:solidFill>
                <a:effectLst/>
                <a:latin typeface="Calibri" panose="020F0502020204030204" pitchFamily="34" charset="0"/>
                <a:cs typeface="Calibri" panose="020F0502020204030204" pitchFamily="34" charset="0"/>
              </a:rPr>
              <a:t>2016</a:t>
            </a:r>
            <a:endParaRPr lang="de-DE" sz="1200" dirty="0">
              <a:solidFill>
                <a:schemeClr val="accent1">
                  <a:lumMod val="50000"/>
                </a:schemeClr>
              </a:solidFill>
              <a:latin typeface="Calibri" panose="020F0502020204030204" pitchFamily="34" charset="0"/>
              <a:cs typeface="Calibri" panose="020F0502020204030204" pitchFamily="34" charset="0"/>
            </a:endParaRPr>
          </a:p>
          <a:p>
            <a:pPr marL="362880" indent="-362880">
              <a:spcBef>
                <a:spcPts val="600"/>
              </a:spcBef>
              <a:buClr>
                <a:schemeClr val="accent1">
                  <a:lumMod val="50000"/>
                </a:schemeClr>
              </a:buClr>
              <a:buSzPct val="100000"/>
              <a:buFont typeface="Wingdings" pitchFamily="2" charset="2"/>
              <a:buChar char="§"/>
            </a:pPr>
            <a:endParaRPr lang="de-DE" sz="1400" dirty="0">
              <a:solidFill>
                <a:schemeClr val="accent1">
                  <a:lumMod val="50000"/>
                </a:schemeClr>
              </a:solidFill>
              <a:latin typeface="Calibri" panose="020F0502020204030204" pitchFamily="34" charset="0"/>
              <a:cs typeface="Calibri" panose="020F0502020204030204" pitchFamily="34" charset="0"/>
            </a:endParaRPr>
          </a:p>
          <a:p>
            <a:pPr marL="362880" indent="-362880">
              <a:spcBef>
                <a:spcPts val="600"/>
              </a:spcBef>
              <a:buClr>
                <a:schemeClr val="accent1">
                  <a:lumMod val="50000"/>
                </a:schemeClr>
              </a:buClr>
              <a:buSzPct val="100000"/>
              <a:buFont typeface="Wingdings" pitchFamily="2" charset="2"/>
              <a:buChar char="§"/>
            </a:pPr>
            <a:endParaRPr lang="de-DE" sz="1800" dirty="0">
              <a:solidFill>
                <a:schemeClr val="accent1">
                  <a:lumMod val="50000"/>
                </a:schemeClr>
              </a:solidFill>
              <a:latin typeface="Calibri" panose="020F0502020204030204" pitchFamily="34" charset="0"/>
              <a:cs typeface="Calibri" panose="020F0502020204030204" pitchFamily="34" charset="0"/>
            </a:endParaRPr>
          </a:p>
          <a:p>
            <a:pPr marL="0" indent="0">
              <a:spcBef>
                <a:spcPts val="600"/>
              </a:spcBef>
              <a:buClr>
                <a:schemeClr val="accent1">
                  <a:lumMod val="50000"/>
                </a:schemeClr>
              </a:buClr>
              <a:buSzPct val="100000"/>
              <a:buNone/>
            </a:pPr>
            <a:endParaRPr lang="de-DE" sz="1800" dirty="0">
              <a:solidFill>
                <a:schemeClr val="accent1">
                  <a:lumMod val="50000"/>
                </a:schemeClr>
              </a:solidFill>
              <a:latin typeface="Calibri" panose="020F0502020204030204" pitchFamily="34" charset="0"/>
              <a:cs typeface="Calibri" panose="020F0502020204030204" pitchFamily="34" charset="0"/>
            </a:endParaRPr>
          </a:p>
        </p:txBody>
      </p:sp>
      <p:sp>
        <p:nvSpPr>
          <p:cNvPr id="4" name="Datumsplatzhalter 3"/>
          <p:cNvSpPr>
            <a:spLocks noGrp="1"/>
          </p:cNvSpPr>
          <p:nvPr>
            <p:ph type="dt" sz="quarter" idx="10"/>
          </p:nvPr>
        </p:nvSpPr>
        <p:spPr/>
        <p:txBody>
          <a:bodyPr/>
          <a:lstStyle/>
          <a:p>
            <a:pPr>
              <a:defRPr/>
            </a:pPr>
            <a:r>
              <a:rPr lang="de-DE"/>
              <a:t>12.06.2023</a:t>
            </a:r>
          </a:p>
        </p:txBody>
      </p:sp>
      <p:sp>
        <p:nvSpPr>
          <p:cNvPr id="5" name="Foliennummernplatzhalter 4"/>
          <p:cNvSpPr>
            <a:spLocks noGrp="1"/>
          </p:cNvSpPr>
          <p:nvPr>
            <p:ph type="sldNum" sz="quarter" idx="12"/>
          </p:nvPr>
        </p:nvSpPr>
        <p:spPr/>
        <p:txBody>
          <a:bodyPr/>
          <a:lstStyle/>
          <a:p>
            <a:pPr>
              <a:defRPr/>
            </a:pPr>
            <a:fld id="{3F4C2A31-43B9-B743-8EF1-87E1A7371CAA}" type="slidenum">
              <a:rPr lang="de-DE"/>
              <a:pPr>
                <a:defRPr/>
              </a:pPr>
              <a:t>9</a:t>
            </a:fld>
            <a:endParaRPr lang="de-DE"/>
          </a:p>
        </p:txBody>
      </p:sp>
      <p:sp>
        <p:nvSpPr>
          <p:cNvPr id="2" name="Fußzeilenplatzhalter 1">
            <a:extLst>
              <a:ext uri="{FF2B5EF4-FFF2-40B4-BE49-F238E27FC236}">
                <a16:creationId xmlns:a16="http://schemas.microsoft.com/office/drawing/2014/main" id="{045ED003-F2E0-1147-95FA-42AA0B7FD310}"/>
              </a:ext>
            </a:extLst>
          </p:cNvPr>
          <p:cNvSpPr>
            <a:spLocks noGrp="1"/>
          </p:cNvSpPr>
          <p:nvPr>
            <p:ph type="ftr" sz="quarter" idx="11"/>
          </p:nvPr>
        </p:nvSpPr>
        <p:spPr/>
        <p:txBody>
          <a:bodyPr/>
          <a:lstStyle/>
          <a:p>
            <a:pPr algn="r"/>
            <a:r>
              <a:rPr lang="en-US"/>
              <a:t>Dr. Astrid Gießler</a:t>
            </a:r>
            <a:endParaRPr lang="en-US" dirty="0"/>
          </a:p>
        </p:txBody>
      </p:sp>
    </p:spTree>
    <p:extLst>
      <p:ext uri="{BB962C8B-B14F-4D97-AF65-F5344CB8AC3E}">
        <p14:creationId xmlns:p14="http://schemas.microsoft.com/office/powerpoint/2010/main" val="1366050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0</TotalTime>
  <Words>4831</Words>
  <Application>Microsoft Macintosh PowerPoint</Application>
  <PresentationFormat>Bildschirmpräsentation (4:3)</PresentationFormat>
  <Paragraphs>679</Paragraphs>
  <Slides>59</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59</vt:i4>
      </vt:variant>
    </vt:vector>
  </HeadingPairs>
  <TitlesOfParts>
    <vt:vector size="63" baseType="lpstr">
      <vt:lpstr>Arial</vt:lpstr>
      <vt:lpstr>Calibri</vt:lpstr>
      <vt:lpstr>Wingdings</vt:lpstr>
      <vt:lpstr>Clarity</vt:lpstr>
      <vt:lpstr>Good Clinical Practice Workshop  der Ethikkommission Neubrandenburg</vt:lpstr>
      <vt:lpstr>Disclaimer</vt:lpstr>
      <vt:lpstr>Gliederung</vt:lpstr>
      <vt:lpstr>Welche Ethikkommissionen gibt es? (1)</vt:lpstr>
      <vt:lpstr>Welche Ethikkommissionen gibt es? (2)</vt:lpstr>
      <vt:lpstr>Welche Ethikkommissionen gibt es? (3)</vt:lpstr>
      <vt:lpstr>Welche Ethikkommissionen gibt es? (4)</vt:lpstr>
      <vt:lpstr>Welche Ethikkommissionen gibt es? (5)</vt:lpstr>
      <vt:lpstr>Welche Ethikkommissionen gibt es? (6)</vt:lpstr>
      <vt:lpstr>Forschungsethikkommission: Hintergrund (1)</vt:lpstr>
      <vt:lpstr>                                                                                          DFG</vt:lpstr>
      <vt:lpstr>Forschungsethikkommission: Hintergrund (2)</vt:lpstr>
      <vt:lpstr>Beispiel für Abfrage, ob EK-Votum notwendig aus Frankfurt (1)</vt:lpstr>
      <vt:lpstr>Beispiel für Abfrage, ob EK-Votum notwendig aus Frankfurt (2)</vt:lpstr>
      <vt:lpstr>Wozu braucht man eine Ethikkommission bzw. –votum?</vt:lpstr>
      <vt:lpstr>Forschungsethikkommission: Aufgaben</vt:lpstr>
      <vt:lpstr>Hintergrund und Beratung</vt:lpstr>
      <vt:lpstr>Gesetzliche Grundlagen / Richtlinien</vt:lpstr>
      <vt:lpstr>Gesetzliche Grundlagen / Richtlinien</vt:lpstr>
      <vt:lpstr>Deklaration von Helsinki – Ethische Grundsätze für die medizinische Forschung am Menschen</vt:lpstr>
      <vt:lpstr>Deklaration von Helsinki: Forschungsethikkommissionen</vt:lpstr>
      <vt:lpstr>Deklaration von Helsinki: Allgemeine Grundsätze</vt:lpstr>
      <vt:lpstr>Registrierung von Forschung</vt:lpstr>
      <vt:lpstr>ICH GCP-Guideline E6 (1)</vt:lpstr>
      <vt:lpstr>ICH GCP-Guideline E6 (1)</vt:lpstr>
      <vt:lpstr>ICH-GCP-Guideline E6 (2)</vt:lpstr>
      <vt:lpstr>Die ICH-Grundsätze der Guten Klinischen Praxis</vt:lpstr>
      <vt:lpstr>Die ICH-Grundsätze der Guten Klinischen Praxis</vt:lpstr>
      <vt:lpstr>Ethikkommission</vt:lpstr>
      <vt:lpstr>Datenschutzbestimmungen</vt:lpstr>
      <vt:lpstr>DSGVO</vt:lpstr>
      <vt:lpstr>DSGVO</vt:lpstr>
      <vt:lpstr>DSGVO Artikel 4 </vt:lpstr>
      <vt:lpstr> Wann kommt die DSGVO nicht zur Anwendung?</vt:lpstr>
      <vt:lpstr>Auszug aus § 9 LDSG Datenverarbeitung für wissenschaftliche oder historische Forschung</vt:lpstr>
      <vt:lpstr>PowerPoint-Präsentation</vt:lpstr>
      <vt:lpstr>Datenschutz Zusammenfassung</vt:lpstr>
      <vt:lpstr>Wann muss/soll ein Ethikantrag gestellt werden?</vt:lpstr>
      <vt:lpstr>Ethische Aspekte</vt:lpstr>
      <vt:lpstr>Datenschutzrechtliche Aspekte (1)</vt:lpstr>
      <vt:lpstr>Datenschutzrechtliche Aspekte (2)</vt:lpstr>
      <vt:lpstr>Aspekte der Studienqualität</vt:lpstr>
      <vt:lpstr>Checkliste für Studien-protokoll (1) (Quelle: Homepage  AK EK)</vt:lpstr>
      <vt:lpstr>Checkliste für Studien-protokoll (2) (Quelle: Homepage  AK EK)</vt:lpstr>
      <vt:lpstr>Checkliste für Studien-protokoll (3) (Quelle: Homepage  AK EK)</vt:lpstr>
      <vt:lpstr>Aufklärung und Einwilligung (1)</vt:lpstr>
      <vt:lpstr>PowerPoint-Präsentation</vt:lpstr>
      <vt:lpstr>PowerPoint-Präsentation</vt:lpstr>
      <vt:lpstr>PowerPoint-Präsentation</vt:lpstr>
      <vt:lpstr>PowerPoint-Präsentation</vt:lpstr>
      <vt:lpstr>PowerPoint-Präsentation</vt:lpstr>
      <vt:lpstr>Tipps</vt:lpstr>
      <vt:lpstr>Versicherung</vt:lpstr>
      <vt:lpstr>(Schwerwiegende) Unerwünschte Ereignisse (1)</vt:lpstr>
      <vt:lpstr>(Schwerwiegende) Unerwünschte Ereignisse (2)</vt:lpstr>
      <vt:lpstr>Ende</vt:lpstr>
      <vt:lpstr>Anträge auf Genehmigung KP in Deutschland,  Anzahl pro Jahr?</vt:lpstr>
      <vt:lpstr>Zusammenfassung</vt:lpstr>
      <vt:lpstr>Ende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Tobias Vögele</cp:lastModifiedBy>
  <cp:revision>304</cp:revision>
  <cp:lastPrinted>2021-07-04T16:08:10Z</cp:lastPrinted>
  <dcterms:created xsi:type="dcterms:W3CDTF">2014-09-16T21:32:26Z</dcterms:created>
  <dcterms:modified xsi:type="dcterms:W3CDTF">2023-06-02T09:11:30Z</dcterms:modified>
</cp:coreProperties>
</file>